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 snapToGrid="0">
      <p:cViewPr varScale="1">
        <p:scale>
          <a:sx n="89" d="100"/>
          <a:sy n="89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75BF19-B2E5-4BBB-99CD-62AED794F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CB394A4-E116-4347-BECD-7EEB426EA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4FA585-7BEF-4298-9D8D-79D00DBF5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BEA3-488F-4CC7-9988-5B9EC5FB37F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9C233F-EFF1-44C9-AC68-EE3FCFA7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54D164-66E4-43E3-A18C-29069AB14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9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BFBB1-B764-4146-A289-9609B9F8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0536B0A-3B02-4CB2-99F6-CCA6519566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397A0C-B26C-428D-B0B0-083BF41AF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BEA3-488F-4CC7-9988-5B9EC5FB37F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983833-B0CE-4194-A64C-50EA68B62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765FDF-950B-4040-92F4-566CAA64D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6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94FFE64-27B8-4882-9588-4E2DA15033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ACB4881-B4D9-4513-B232-2DA115DEF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B30456-97C4-42FA-BB8B-0BE1AEA5A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BEA3-488F-4CC7-9988-5B9EC5FB37F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4C847E-E1BA-412E-B7EE-F03E1CC63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99B85A-1180-44E8-9C88-ABF22D6BC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1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3A4788-3EE2-4859-A804-523A45019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88CE93-6353-455D-AB47-7AB5FC540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7AEB21-61FB-49B9-82C7-A9E946CF5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BEA3-488F-4CC7-9988-5B9EC5FB37F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A87E90-FF8C-4996-82A1-BDE8CF6DD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3906F6-699D-41FC-81ED-B3D9F1A79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9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3EE25D-6AF6-495A-BDD7-8AADE3C60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45B428E-0DF6-4C95-9AC1-78DB4050E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1E5A45-6316-4497-B300-B102A5F52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BEA3-488F-4CC7-9988-5B9EC5FB37F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10CB6F-490A-407E-BE2D-3129BA4C4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3266AC-E4D5-4A8D-AEDB-2B68AC93E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0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7FA994-01FD-4B44-AB61-4B8AB6597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1A78E5-D865-4C4B-8F26-2B31BD485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C94534C-6E7D-4D7C-8987-2B6E23466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D5AF1DB-5CBA-4CB6-9B23-3F702D046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BEA3-488F-4CC7-9988-5B9EC5FB37F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7E1ADB9-B306-419E-BEC7-BB09BF962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EF1628B-37DB-4B4E-B877-FC985ACF0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4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E73790-52FD-4A04-ACCE-A761B8479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A92336-C594-47FA-A378-C49DE3FE0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9678CBC-EFED-4D47-981E-23DD65A85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F1820B2-2C91-4EEF-969D-C5EE3AB86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AEB524C-FF66-4D3B-97FA-CB1F85A2C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B182D01-8FB0-4C47-BC81-C52A5AD50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BEA3-488F-4CC7-9988-5B9EC5FB37F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01C2DEC-BE6D-4E04-B037-63B980F5F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36545F8-0DA0-45A0-A638-A1F201981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4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AFD58E-7FE0-4EA9-92C7-272CCE302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8D8B5D7-19AD-46BC-A115-E6307985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BEA3-488F-4CC7-9988-5B9EC5FB37F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A37B059-E861-4537-ABFC-FBC062E0C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A91863B-0938-43FA-8EF7-00D84527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6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C24049-D8A9-4FA5-A68D-E268595ED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BEA3-488F-4CC7-9988-5B9EC5FB37F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A7E42D-CC1A-4B88-8E0F-3BACB4221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A0BD5FE-85ED-4521-BDDE-0A51808AA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8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DCD362-4E0D-4033-B9B9-B78855B54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D2ED96-DAB7-461B-8ACE-F5F825551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E9659E1-35FC-4662-B56A-882876CE2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FAAD5C0-0F9F-4CB9-B1E7-53596D33A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BEA3-488F-4CC7-9988-5B9EC5FB37F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692A71-B1A8-4A40-816B-005455F73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C98722A-DC10-48C9-970A-4058DA07E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8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6AF01E-E689-407B-9F6B-A969410DA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9CA3942-36EA-4902-81F4-99B315FC6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A195EC3-8896-4A02-864E-B569F0D27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3BEE66-8147-46ED-96A4-A254D4903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BEA3-488F-4CC7-9988-5B9EC5FB37F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D8FB11A-C521-4317-A752-734331E90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8DEEB1-9FFE-42AF-A583-7EA10D143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7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E3A40CC-9B27-433F-9C8B-3A0A33C75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7A20A39-8404-4295-A4B7-D6CB7BF2D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F18CD1-B478-4BCB-A45C-2460AC9EE2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1BEA3-488F-4CC7-9988-5B9EC5FB37F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B1144F-5D11-4987-8FDC-21052221A6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112A34-5589-417D-A507-6A914CFF6F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2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meyers@vmgma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ocacognition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tjstlkgCUM" TargetMode="External"/><Relationship Id="rId2" Type="http://schemas.openxmlformats.org/officeDocument/2006/relationships/hyperlink" Target="https://actonalz.org/provider-practice-too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cacogniti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4C9EE7-7219-4982-AE78-3B3802BDF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68181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u="sng" dirty="0">
                <a:solidFill>
                  <a:schemeClr val="bg1"/>
                </a:solidFill>
              </a:rPr>
              <a:t>Montreal Cognitive Assessment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061F3D-6F3E-43E8-BFE2-2DB0B97351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Scott R. Meyers, PsyD</a:t>
            </a:r>
          </a:p>
          <a:p>
            <a:r>
              <a:rPr lang="en-US" i="1" dirty="0">
                <a:solidFill>
                  <a:schemeClr val="bg1"/>
                </a:solidFill>
              </a:rPr>
              <a:t>Primary Care Behavioral Health</a:t>
            </a:r>
          </a:p>
          <a:p>
            <a:r>
              <a:rPr lang="en-US" i="1" dirty="0">
                <a:solidFill>
                  <a:schemeClr val="bg1"/>
                </a:solidFill>
              </a:rPr>
              <a:t>Valley Medical Group</a:t>
            </a:r>
          </a:p>
          <a:p>
            <a:r>
              <a:rPr lang="en-US" i="1" dirty="0">
                <a:solidFill>
                  <a:schemeClr val="bg1"/>
                </a:solidFill>
              </a:rPr>
              <a:t>Florence, MA</a:t>
            </a:r>
          </a:p>
        </p:txBody>
      </p:sp>
    </p:spTree>
    <p:extLst>
      <p:ext uri="{BB962C8B-B14F-4D97-AF65-F5344CB8AC3E}">
        <p14:creationId xmlns:p14="http://schemas.microsoft.com/office/powerpoint/2010/main" val="3748817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794"/>
            <a:ext cx="10515600" cy="4783169"/>
          </a:xfrm>
        </p:spPr>
        <p:txBody>
          <a:bodyPr>
            <a:normAutofit/>
          </a:bodyPr>
          <a:lstStyle/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Scott Meyers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smeyers@vmgma.com</a:t>
            </a:r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smeyers10 in Athena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x5514</a:t>
            </a:r>
          </a:p>
        </p:txBody>
      </p:sp>
    </p:spTree>
    <p:extLst>
      <p:ext uri="{BB962C8B-B14F-4D97-AF65-F5344CB8AC3E}">
        <p14:creationId xmlns:p14="http://schemas.microsoft.com/office/powerpoint/2010/main" val="413022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is the MoCA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A brief cognitive evaluation, screen (15 mins)</a:t>
            </a:r>
          </a:p>
          <a:p>
            <a:r>
              <a:rPr lang="en-US" sz="3200" dirty="0">
                <a:solidFill>
                  <a:schemeClr val="bg1"/>
                </a:solidFill>
              </a:rPr>
              <a:t>Useful in helping to detect mild cognitive impairment</a:t>
            </a:r>
          </a:p>
          <a:p>
            <a:r>
              <a:rPr lang="en-US" sz="3200" dirty="0">
                <a:solidFill>
                  <a:schemeClr val="bg1"/>
                </a:solidFill>
              </a:rPr>
              <a:t>Most sensitive tool available</a:t>
            </a:r>
          </a:p>
          <a:p>
            <a:r>
              <a:rPr lang="en-US" sz="3200" dirty="0">
                <a:solidFill>
                  <a:schemeClr val="bg1"/>
                </a:solidFill>
              </a:rPr>
              <a:t>Measures multiple cognitive abilities including executive functions</a:t>
            </a:r>
          </a:p>
          <a:p>
            <a:r>
              <a:rPr lang="en-US" sz="3200" dirty="0">
                <a:solidFill>
                  <a:schemeClr val="bg1"/>
                </a:solidFill>
              </a:rPr>
              <a:t>Validated in many languages (over 35), including versions for sight and hearing impairment and telemedicine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1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Assessment Domains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Attention/Concentration</a:t>
            </a:r>
          </a:p>
          <a:p>
            <a:r>
              <a:rPr lang="en-US" sz="3200" dirty="0">
                <a:solidFill>
                  <a:schemeClr val="bg1"/>
                </a:solidFill>
              </a:rPr>
              <a:t>Executive Function</a:t>
            </a:r>
          </a:p>
          <a:p>
            <a:r>
              <a:rPr lang="en-US" sz="3200" dirty="0">
                <a:solidFill>
                  <a:schemeClr val="bg1"/>
                </a:solidFill>
              </a:rPr>
              <a:t>Memory</a:t>
            </a:r>
          </a:p>
          <a:p>
            <a:r>
              <a:rPr lang="en-US" sz="3200" dirty="0">
                <a:solidFill>
                  <a:schemeClr val="bg1"/>
                </a:solidFill>
              </a:rPr>
              <a:t>Language</a:t>
            </a:r>
          </a:p>
          <a:p>
            <a:r>
              <a:rPr lang="en-US" sz="3200" dirty="0">
                <a:solidFill>
                  <a:schemeClr val="bg1"/>
                </a:solidFill>
              </a:rPr>
              <a:t>Visuospatial skills</a:t>
            </a:r>
          </a:p>
          <a:p>
            <a:r>
              <a:rPr lang="en-US" sz="3200" dirty="0">
                <a:solidFill>
                  <a:schemeClr val="bg1"/>
                </a:solidFill>
              </a:rPr>
              <a:t>Abstraction</a:t>
            </a:r>
          </a:p>
          <a:p>
            <a:r>
              <a:rPr lang="en-US" sz="3200" dirty="0">
                <a:solidFill>
                  <a:schemeClr val="bg1"/>
                </a:solidFill>
              </a:rPr>
              <a:t>Calculation</a:t>
            </a:r>
          </a:p>
          <a:p>
            <a:r>
              <a:rPr lang="en-US" sz="3200" dirty="0">
                <a:solidFill>
                  <a:schemeClr val="bg1"/>
                </a:solidFill>
              </a:rPr>
              <a:t>Orientation</a:t>
            </a:r>
          </a:p>
        </p:txBody>
      </p:sp>
    </p:spTree>
    <p:extLst>
      <p:ext uri="{BB962C8B-B14F-4D97-AF65-F5344CB8AC3E}">
        <p14:creationId xmlns:p14="http://schemas.microsoft.com/office/powerpoint/2010/main" val="3359402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Scoring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Takes into consideration education differences that can impact performance</a:t>
            </a:r>
          </a:p>
          <a:p>
            <a:r>
              <a:rPr lang="en-US" sz="3200" dirty="0">
                <a:solidFill>
                  <a:schemeClr val="bg1"/>
                </a:solidFill>
              </a:rPr>
              <a:t>Total score of 30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Passing Score: 26+ Normal Cognitive Functioning</a:t>
            </a:r>
          </a:p>
          <a:p>
            <a:r>
              <a:rPr lang="en-US" sz="3200" dirty="0">
                <a:solidFill>
                  <a:schemeClr val="bg1"/>
                </a:solidFill>
              </a:rPr>
              <a:t>Useful to provide baseline and track changes over time</a:t>
            </a:r>
          </a:p>
        </p:txBody>
      </p:sp>
    </p:spTree>
    <p:extLst>
      <p:ext uri="{BB962C8B-B14F-4D97-AF65-F5344CB8AC3E}">
        <p14:creationId xmlns:p14="http://schemas.microsoft.com/office/powerpoint/2010/main" val="357384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Referral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Age range: 55 – 85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Send patient case with a description of the concern to:</a:t>
            </a:r>
          </a:p>
          <a:p>
            <a:pPr lvl="1"/>
            <a:endParaRPr lang="en-US" sz="3200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GHC: GHCCOG to triage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AMC: Direct to Drs. Marta Rodriguez or Alexandra (Sasha) Reed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EHC: Direct to Pamela Brigham to triage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NHC: Direct to Scott Meyers (Me)</a:t>
            </a:r>
          </a:p>
        </p:txBody>
      </p:sp>
    </p:spTree>
    <p:extLst>
      <p:ext uri="{BB962C8B-B14F-4D97-AF65-F5344CB8AC3E}">
        <p14:creationId xmlns:p14="http://schemas.microsoft.com/office/powerpoint/2010/main" val="317427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Primary Care MoCA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500" dirty="0">
                <a:solidFill>
                  <a:schemeClr val="bg1"/>
                </a:solidFill>
              </a:rPr>
              <a:t>Can also be performed in-office as part of primary care visit</a:t>
            </a:r>
          </a:p>
          <a:p>
            <a:pPr lvl="1"/>
            <a:r>
              <a:rPr lang="en-US" sz="3500" dirty="0">
                <a:solidFill>
                  <a:schemeClr val="bg1"/>
                </a:solidFill>
              </a:rPr>
              <a:t>By PCBH </a:t>
            </a:r>
          </a:p>
          <a:p>
            <a:pPr lvl="1"/>
            <a:r>
              <a:rPr lang="en-US" sz="3500" dirty="0">
                <a:solidFill>
                  <a:schemeClr val="bg1"/>
                </a:solidFill>
              </a:rPr>
              <a:t>By PCP, if certified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3500" dirty="0">
                <a:solidFill>
                  <a:schemeClr val="bg1"/>
                </a:solidFill>
              </a:rPr>
              <a:t>MoCA officials recommend becoming MoCA certified to administer</a:t>
            </a:r>
          </a:p>
          <a:p>
            <a:pPr lvl="1"/>
            <a:r>
              <a:rPr lang="en-US" sz="3500" dirty="0">
                <a:solidFill>
                  <a:schemeClr val="bg1"/>
                </a:solidFill>
              </a:rPr>
              <a:t>Easy 60 min training</a:t>
            </a:r>
          </a:p>
          <a:p>
            <a:pPr lvl="1"/>
            <a:r>
              <a:rPr lang="en-US" sz="3500" dirty="0">
                <a:solidFill>
                  <a:schemeClr val="bg1"/>
                </a:solidFill>
              </a:rPr>
              <a:t>See </a:t>
            </a:r>
            <a:r>
              <a:rPr lang="en-US" sz="3500" dirty="0">
                <a:solidFill>
                  <a:schemeClr val="bg1"/>
                </a:solidFill>
                <a:hlinkClick r:id="rId2"/>
              </a:rPr>
              <a:t>https://mocacognition.com/</a:t>
            </a:r>
            <a:r>
              <a:rPr lang="en-US" sz="3500" dirty="0">
                <a:solidFill>
                  <a:schemeClr val="bg1"/>
                </a:solidFill>
              </a:rPr>
              <a:t> for more info</a:t>
            </a:r>
          </a:p>
          <a:p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152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If normal, no follow-up needed.  Contact available for questions or changes</a:t>
            </a:r>
          </a:p>
          <a:p>
            <a:r>
              <a:rPr lang="en-US" sz="3200" dirty="0">
                <a:solidFill>
                  <a:schemeClr val="bg1"/>
                </a:solidFill>
              </a:rPr>
              <a:t>MCI -- Re-evaluate later and compare to baseline to note changes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Stable/worsening</a:t>
            </a:r>
          </a:p>
          <a:p>
            <a:r>
              <a:rPr lang="en-US" sz="3200" dirty="0">
                <a:solidFill>
                  <a:schemeClr val="bg1"/>
                </a:solidFill>
              </a:rPr>
              <a:t>What else could explain? Depression? Anxiety?</a:t>
            </a:r>
          </a:p>
        </p:txBody>
      </p:sp>
    </p:spTree>
    <p:extLst>
      <p:ext uri="{BB962C8B-B14F-4D97-AF65-F5344CB8AC3E}">
        <p14:creationId xmlns:p14="http://schemas.microsoft.com/office/powerpoint/2010/main" val="3702560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Recommend lifestyle changes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Diet/exercise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Brain games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Referral to neuropsychology for further testing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Not ideal for some patients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Referral to neurology for medication evaluation, further work-up</a:t>
            </a:r>
          </a:p>
        </p:txBody>
      </p:sp>
    </p:spTree>
    <p:extLst>
      <p:ext uri="{BB962C8B-B14F-4D97-AF65-F5344CB8AC3E}">
        <p14:creationId xmlns:p14="http://schemas.microsoft.com/office/powerpoint/2010/main" val="2621622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794"/>
            <a:ext cx="10515600" cy="4783169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ACT on Alzheimer's: Provider Resources</a:t>
            </a:r>
          </a:p>
          <a:p>
            <a:pPr lvl="1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https://actonalz.org/provider-practice-tools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Cognitive Disorders: Assessment and Testing-Psychiatry</a:t>
            </a:r>
          </a:p>
          <a:p>
            <a:pPr lvl="1"/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https://www.youtube.com/watch?v=ItjstlkgCUM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MoCA Training</a:t>
            </a:r>
          </a:p>
          <a:p>
            <a:pPr lvl="1"/>
            <a:r>
              <a:rPr lang="en-US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https://mocacognition.com/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MoCA: Clinical Data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https://mocacognition.com/moca-clinic-data/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900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315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Montreal Cognitive Assessment</vt:lpstr>
      <vt:lpstr>What is the MoCA</vt:lpstr>
      <vt:lpstr>Assessment Domains</vt:lpstr>
      <vt:lpstr>Scoring</vt:lpstr>
      <vt:lpstr>Referral Process</vt:lpstr>
      <vt:lpstr>Primary Care MoCA</vt:lpstr>
      <vt:lpstr>What Next?</vt:lpstr>
      <vt:lpstr>What Next?</vt:lpstr>
      <vt:lpstr>Resources</vt:lpstr>
      <vt:lpstr>Contact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Montreal Cognitive Assessment</dc:title>
  <dc:creator>Meyers, Scott</dc:creator>
  <cp:lastModifiedBy>RogersFamily</cp:lastModifiedBy>
  <cp:revision>24</cp:revision>
  <dcterms:created xsi:type="dcterms:W3CDTF">2023-03-20T13:18:45Z</dcterms:created>
  <dcterms:modified xsi:type="dcterms:W3CDTF">2023-03-23T10:46:15Z</dcterms:modified>
</cp:coreProperties>
</file>