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05" r:id="rId5"/>
    <p:sldId id="318" r:id="rId6"/>
    <p:sldId id="317" r:id="rId7"/>
    <p:sldId id="311" r:id="rId8"/>
    <p:sldId id="312" r:id="rId9"/>
    <p:sldId id="313" r:id="rId10"/>
    <p:sldId id="314" r:id="rId11"/>
    <p:sldId id="315" r:id="rId12"/>
    <p:sldId id="31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Robens" userId="bc0bbee0a03e0b09" providerId="LiveId" clId="{FFA8AA08-745F-4798-BC49-F1F1DDF8FA27}"/>
    <pc:docChg chg="custSel modSld">
      <pc:chgData name="Julie Robens" userId="bc0bbee0a03e0b09" providerId="LiveId" clId="{FFA8AA08-745F-4798-BC49-F1F1DDF8FA27}" dt="2021-11-11T22:24:42.527" v="53" actId="2711"/>
      <pc:docMkLst>
        <pc:docMk/>
      </pc:docMkLst>
      <pc:sldChg chg="modSp mod">
        <pc:chgData name="Julie Robens" userId="bc0bbee0a03e0b09" providerId="LiveId" clId="{FFA8AA08-745F-4798-BC49-F1F1DDF8FA27}" dt="2021-11-11T22:21:15.075" v="39" actId="20577"/>
        <pc:sldMkLst>
          <pc:docMk/>
          <pc:sldMk cId="651443823" sldId="311"/>
        </pc:sldMkLst>
        <pc:spChg chg="mod">
          <ac:chgData name="Julie Robens" userId="bc0bbee0a03e0b09" providerId="LiveId" clId="{FFA8AA08-745F-4798-BC49-F1F1DDF8FA27}" dt="2021-11-11T22:21:15.075" v="39" actId="20577"/>
          <ac:spMkLst>
            <pc:docMk/>
            <pc:sldMk cId="651443823" sldId="311"/>
            <ac:spMk id="4" creationId="{5ECAC057-FBD7-424E-9BBA-637F19571D27}"/>
          </ac:spMkLst>
        </pc:spChg>
      </pc:sldChg>
      <pc:sldChg chg="modSp mod">
        <pc:chgData name="Julie Robens" userId="bc0bbee0a03e0b09" providerId="LiveId" clId="{FFA8AA08-745F-4798-BC49-F1F1DDF8FA27}" dt="2021-11-11T22:22:56.302" v="49" actId="20577"/>
        <pc:sldMkLst>
          <pc:docMk/>
          <pc:sldMk cId="242933591" sldId="312"/>
        </pc:sldMkLst>
        <pc:spChg chg="mod">
          <ac:chgData name="Julie Robens" userId="bc0bbee0a03e0b09" providerId="LiveId" clId="{FFA8AA08-745F-4798-BC49-F1F1DDF8FA27}" dt="2021-11-11T22:22:56.302" v="49" actId="20577"/>
          <ac:spMkLst>
            <pc:docMk/>
            <pc:sldMk cId="242933591" sldId="312"/>
            <ac:spMk id="3" creationId="{C14131CB-C7D7-4F90-899E-A99F7B74E7F2}"/>
          </ac:spMkLst>
        </pc:spChg>
      </pc:sldChg>
      <pc:sldChg chg="modSp mod">
        <pc:chgData name="Julie Robens" userId="bc0bbee0a03e0b09" providerId="LiveId" clId="{FFA8AA08-745F-4798-BC49-F1F1DDF8FA27}" dt="2021-11-11T22:23:47.836" v="52" actId="20577"/>
        <pc:sldMkLst>
          <pc:docMk/>
          <pc:sldMk cId="3640443185" sldId="313"/>
        </pc:sldMkLst>
        <pc:spChg chg="mod">
          <ac:chgData name="Julie Robens" userId="bc0bbee0a03e0b09" providerId="LiveId" clId="{FFA8AA08-745F-4798-BC49-F1F1DDF8FA27}" dt="2021-11-11T22:23:47.836" v="52" actId="20577"/>
          <ac:spMkLst>
            <pc:docMk/>
            <pc:sldMk cId="3640443185" sldId="313"/>
            <ac:spMk id="3" creationId="{1FD94237-AA59-439B-A980-F02107F65FBF}"/>
          </ac:spMkLst>
        </pc:spChg>
      </pc:sldChg>
      <pc:sldChg chg="modSp mod">
        <pc:chgData name="Julie Robens" userId="bc0bbee0a03e0b09" providerId="LiveId" clId="{FFA8AA08-745F-4798-BC49-F1F1DDF8FA27}" dt="2021-11-11T22:24:42.527" v="53" actId="2711"/>
        <pc:sldMkLst>
          <pc:docMk/>
          <pc:sldMk cId="3184304871" sldId="314"/>
        </pc:sldMkLst>
        <pc:spChg chg="mod">
          <ac:chgData name="Julie Robens" userId="bc0bbee0a03e0b09" providerId="LiveId" clId="{FFA8AA08-745F-4798-BC49-F1F1DDF8FA27}" dt="2021-11-11T22:24:42.527" v="53" actId="2711"/>
          <ac:spMkLst>
            <pc:docMk/>
            <pc:sldMk cId="3184304871" sldId="314"/>
            <ac:spMk id="3" creationId="{94001354-8116-4B2D-9794-819E41B393C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11/11/2021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11/11/2021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lgbtqiahealtheducation.org/resources/in/behavioral-healt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0" y="1623412"/>
            <a:ext cx="5210175" cy="2287229"/>
          </a:xfrm>
        </p:spPr>
        <p:txBody>
          <a:bodyPr>
            <a:normAutofit/>
          </a:bodyPr>
          <a:lstStyle/>
          <a:p>
            <a:pPr algn="l"/>
            <a:r>
              <a:rPr lang="en-US" sz="3600" dirty="0"/>
              <a:t>BH Goals in </a:t>
            </a:r>
            <a:br>
              <a:rPr lang="en-US" sz="3600" dirty="0"/>
            </a:br>
            <a:r>
              <a:rPr lang="en-US" sz="3600" dirty="0"/>
              <a:t>Gender Affirming Care</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804335" y="4009771"/>
            <a:ext cx="3503122" cy="1244361"/>
          </a:xfrm>
        </p:spPr>
        <p:txBody>
          <a:bodyPr>
            <a:normAutofit/>
          </a:bodyPr>
          <a:lstStyle/>
          <a:p>
            <a:pPr algn="l"/>
            <a:r>
              <a:rPr lang="en-US" sz="1800" dirty="0">
                <a:solidFill>
                  <a:srgbClr val="FC05CB"/>
                </a:solidFill>
              </a:rPr>
              <a:t>Debra Edelman PhD</a:t>
            </a:r>
          </a:p>
        </p:txBody>
      </p:sp>
    </p:spTree>
    <p:extLst>
      <p:ext uri="{BB962C8B-B14F-4D97-AF65-F5344CB8AC3E}">
        <p14:creationId xmlns:p14="http://schemas.microsoft.com/office/powerpoint/2010/main" val="194657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ED1F8C-7E80-4812-B4D6-DB5F59DE7407}"/>
              </a:ext>
            </a:extLst>
          </p:cNvPr>
          <p:cNvSpPr>
            <a:spLocks noGrp="1"/>
          </p:cNvSpPr>
          <p:nvPr>
            <p:ph idx="1"/>
          </p:nvPr>
        </p:nvSpPr>
        <p:spPr/>
        <p:txBody>
          <a:bodyPr>
            <a:normAutofit fontScale="92500"/>
          </a:bodyPr>
          <a:lstStyle/>
          <a:p>
            <a:pPr marL="36900" indent="0">
              <a:buNone/>
            </a:pPr>
            <a:r>
              <a:rPr lang="en-US" dirty="0"/>
              <a:t>Over the past 20 years, a growing body of research has focused on suicidality among transgender individuals, including prevalence estimates and risk factors associated with suicide thoughts and attempts. Studies of the transgender population demonstrate that the prevalence of suicide thoughts and attempts among transgender adults is significantly higher than that of the U.S. general population. For example, transgender adults have a prevalence of past-year suicide ideation that is nearly </a:t>
            </a:r>
            <a:r>
              <a:rPr lang="en-US" b="1" dirty="0"/>
              <a:t>twelve times higher</a:t>
            </a:r>
            <a:r>
              <a:rPr lang="en-US" dirty="0"/>
              <a:t>, and a prevalence of past-year suicide attempts that is about eighteen times higher, than the U.S. general population. </a:t>
            </a:r>
          </a:p>
          <a:p>
            <a:pPr marL="36900" indent="0">
              <a:buNone/>
            </a:pPr>
            <a:r>
              <a:rPr lang="en-US" dirty="0"/>
              <a:t>Research has shown a higher rate of suicidality, depression, anxiety, PTSD, and substance abuse in the trans-community. </a:t>
            </a:r>
          </a:p>
          <a:p>
            <a:pPr marL="36900" indent="0">
              <a:buNone/>
            </a:pPr>
            <a:endParaRPr lang="en-US" dirty="0"/>
          </a:p>
        </p:txBody>
      </p:sp>
    </p:spTree>
    <p:extLst>
      <p:ext uri="{BB962C8B-B14F-4D97-AF65-F5344CB8AC3E}">
        <p14:creationId xmlns:p14="http://schemas.microsoft.com/office/powerpoint/2010/main" val="124017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B003-E7E5-44B2-9BE9-25155FD6DC9C}"/>
              </a:ext>
            </a:extLst>
          </p:cNvPr>
          <p:cNvSpPr>
            <a:spLocks noGrp="1"/>
          </p:cNvSpPr>
          <p:nvPr>
            <p:ph type="title"/>
          </p:nvPr>
        </p:nvSpPr>
        <p:spPr/>
        <p:txBody>
          <a:bodyPr/>
          <a:lstStyle/>
          <a:p>
            <a:r>
              <a:rPr lang="en-US" dirty="0"/>
              <a:t>The 2015 US Transgender Survey</a:t>
            </a:r>
          </a:p>
        </p:txBody>
      </p:sp>
      <p:sp>
        <p:nvSpPr>
          <p:cNvPr id="3" name="Content Placeholder 2">
            <a:extLst>
              <a:ext uri="{FF2B5EF4-FFF2-40B4-BE49-F238E27FC236}">
                <a16:creationId xmlns:a16="http://schemas.microsoft.com/office/drawing/2014/main" id="{214CCF55-A93B-4733-8281-CB0B7181509D}"/>
              </a:ext>
            </a:extLst>
          </p:cNvPr>
          <p:cNvSpPr>
            <a:spLocks noGrp="1"/>
          </p:cNvSpPr>
          <p:nvPr>
            <p:ph idx="1"/>
          </p:nvPr>
        </p:nvSpPr>
        <p:spPr/>
        <p:txBody>
          <a:bodyPr>
            <a:normAutofit fontScale="70000" lnSpcReduction="20000"/>
          </a:bodyPr>
          <a:lstStyle/>
          <a:p>
            <a:r>
              <a:rPr lang="en-US" dirty="0">
                <a:solidFill>
                  <a:schemeClr val="tx1"/>
                </a:solidFill>
              </a:rPr>
              <a:t>27,715 respondents from all fifty states, the District of Columbia, American Samoa, Guam, Puerto Rico, and U.S. military bases overseas. </a:t>
            </a:r>
          </a:p>
          <a:p>
            <a:r>
              <a:rPr lang="en-US" dirty="0">
                <a:solidFill>
                  <a:schemeClr val="tx1"/>
                </a:solidFill>
              </a:rPr>
              <a:t>Conducted in the summer of 2015 by the National Center for Transgender Equality, the USTS was an anonymous, online survey for transgender adults (18 and older) in the United States, available in English and Spanish. </a:t>
            </a:r>
          </a:p>
          <a:p>
            <a:r>
              <a:rPr lang="en-US" dirty="0">
                <a:solidFill>
                  <a:schemeClr val="tx1"/>
                </a:solidFill>
              </a:rPr>
              <a:t>The USTS serves as a follow-up to the groundbreaking 2008–09 National Transgender Discrimination Survey (NTDS), which helped to shift how the public and policymakers view the lives of transgender people and the challenges they face.</a:t>
            </a:r>
          </a:p>
          <a:p>
            <a:r>
              <a:rPr lang="en-US" dirty="0">
                <a:solidFill>
                  <a:schemeClr val="tx1"/>
                </a:solidFill>
              </a:rPr>
              <a:t>The report of the 2015 USTS provides a detailed look at the experiences of transgender people across a wide range of categories, such as education, employment, family life, health, housing, and interactions with the criminal justice system. The findings reveal disturbing patterns of mistreatment and discrimination and startling disparities between transgender people in the survey and the U.S. population when it comes to the most basic elements of life, such as finding a job, having a place to live, accessing medical care, and enjoying the support of family and community. Survey respondents also experienced harassment and violence at alarmingly high rates. Several themes emerge from the thousands of data points presented in the full survey report.</a:t>
            </a:r>
          </a:p>
        </p:txBody>
      </p:sp>
    </p:spTree>
    <p:extLst>
      <p:ext uri="{BB962C8B-B14F-4D97-AF65-F5344CB8AC3E}">
        <p14:creationId xmlns:p14="http://schemas.microsoft.com/office/powerpoint/2010/main" val="194811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913795" y="609600"/>
            <a:ext cx="10353762" cy="1257300"/>
          </a:xfrm>
        </p:spPr>
        <p:txBody>
          <a:bodyPr>
            <a:normAutofit/>
          </a:bodyPr>
          <a:lstStyle/>
          <a:p>
            <a:r>
              <a:rPr lang="en-US" dirty="0"/>
              <a:t>2015 US Transgender Survey Results</a:t>
            </a:r>
          </a:p>
        </p:txBody>
      </p:sp>
      <p:sp>
        <p:nvSpPr>
          <p:cNvPr id="4" name="Content Placeholder 3">
            <a:extLst>
              <a:ext uri="{FF2B5EF4-FFF2-40B4-BE49-F238E27FC236}">
                <a16:creationId xmlns:a16="http://schemas.microsoft.com/office/drawing/2014/main" id="{5ECAC057-FBD7-424E-9BBA-637F19571D27}"/>
              </a:ext>
            </a:extLst>
          </p:cNvPr>
          <p:cNvSpPr>
            <a:spLocks noGrp="1"/>
          </p:cNvSpPr>
          <p:nvPr>
            <p:ph idx="1"/>
          </p:nvPr>
        </p:nvSpPr>
        <p:spPr>
          <a:xfrm>
            <a:off x="913795" y="1762126"/>
            <a:ext cx="10353762" cy="4133850"/>
          </a:xfrm>
        </p:spPr>
        <p:txBody>
          <a:bodyPr>
            <a:normAutofit fontScale="92500" lnSpcReduction="20000"/>
          </a:bodyPr>
          <a:lstStyle/>
          <a:p>
            <a:r>
              <a:rPr lang="en-US" dirty="0">
                <a:solidFill>
                  <a:schemeClr val="tx1"/>
                </a:solidFill>
                <a:effectLst/>
              </a:rPr>
              <a:t>81.7% seriously considered suicide in their lifetime and </a:t>
            </a:r>
            <a:r>
              <a:rPr lang="en-US" b="0" i="0" dirty="0">
                <a:solidFill>
                  <a:schemeClr val="tx1"/>
                </a:solidFill>
                <a:effectLst/>
              </a:rPr>
              <a:t>48.3% seriously considered suicide in the past year</a:t>
            </a:r>
          </a:p>
          <a:p>
            <a:r>
              <a:rPr lang="en-US" dirty="0">
                <a:solidFill>
                  <a:schemeClr val="tx1"/>
                </a:solidFill>
                <a:effectLst/>
              </a:rPr>
              <a:t>40.4% attempted suicide at some point in their lifetime and </a:t>
            </a:r>
            <a:r>
              <a:rPr lang="en-US" b="0" i="0" dirty="0">
                <a:solidFill>
                  <a:schemeClr val="tx1"/>
                </a:solidFill>
                <a:effectLst/>
              </a:rPr>
              <a:t>7.3% attempted suicide in the past year</a:t>
            </a:r>
            <a:endParaRPr lang="en-US" dirty="0"/>
          </a:p>
          <a:p>
            <a:r>
              <a:rPr lang="en-US" dirty="0"/>
              <a:t>35% reported use of substances to cope with verbal harassment, physical assault, sexual assault or expulsion. </a:t>
            </a:r>
          </a:p>
          <a:p>
            <a:r>
              <a:rPr lang="en-US" dirty="0"/>
              <a:t>39% reported serious psychological distress compared to 5% of the general US population. </a:t>
            </a:r>
          </a:p>
          <a:p>
            <a:r>
              <a:rPr lang="en-US" dirty="0"/>
              <a:t>23% experience fears of being mistreated buy medical field</a:t>
            </a:r>
          </a:p>
          <a:p>
            <a:r>
              <a:rPr lang="en-US" dirty="0"/>
              <a:t>33% did not have adequate healthcare and either denied coverage or denied services. </a:t>
            </a:r>
          </a:p>
          <a:p>
            <a:r>
              <a:rPr lang="en-US" dirty="0"/>
              <a:t>A higher risk of transgender people can become addicted to opiates in managing pain post surgery.</a:t>
            </a:r>
          </a:p>
        </p:txBody>
      </p:sp>
    </p:spTree>
    <p:extLst>
      <p:ext uri="{BB962C8B-B14F-4D97-AF65-F5344CB8AC3E}">
        <p14:creationId xmlns:p14="http://schemas.microsoft.com/office/powerpoint/2010/main" val="65144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EA7E-CA39-485C-9B61-134790CE6BEE}"/>
              </a:ext>
            </a:extLst>
          </p:cNvPr>
          <p:cNvSpPr>
            <a:spLocks noGrp="1"/>
          </p:cNvSpPr>
          <p:nvPr>
            <p:ph type="title"/>
          </p:nvPr>
        </p:nvSpPr>
        <p:spPr/>
        <p:txBody>
          <a:bodyPr/>
          <a:lstStyle/>
          <a:p>
            <a:r>
              <a:rPr lang="en-US" dirty="0"/>
              <a:t>2015 US Transgender Survey Results cont.</a:t>
            </a:r>
          </a:p>
        </p:txBody>
      </p:sp>
      <p:sp>
        <p:nvSpPr>
          <p:cNvPr id="3" name="Content Placeholder 2">
            <a:extLst>
              <a:ext uri="{FF2B5EF4-FFF2-40B4-BE49-F238E27FC236}">
                <a16:creationId xmlns:a16="http://schemas.microsoft.com/office/drawing/2014/main" id="{C14131CB-C7D7-4F90-899E-A99F7B74E7F2}"/>
              </a:ext>
            </a:extLst>
          </p:cNvPr>
          <p:cNvSpPr>
            <a:spLocks noGrp="1"/>
          </p:cNvSpPr>
          <p:nvPr>
            <p:ph idx="1"/>
          </p:nvPr>
        </p:nvSpPr>
        <p:spPr>
          <a:xfrm>
            <a:off x="913795" y="2076450"/>
            <a:ext cx="10353762" cy="4286250"/>
          </a:xfrm>
        </p:spPr>
        <p:txBody>
          <a:bodyPr>
            <a:normAutofit fontScale="92500" lnSpcReduction="10000"/>
          </a:bodyPr>
          <a:lstStyle/>
          <a:p>
            <a:r>
              <a:rPr lang="en-US" dirty="0"/>
              <a:t>Trans people who have exposure to pre-pubertal suppression hormones are highly correlated with favorable mental health outcomes. </a:t>
            </a:r>
          </a:p>
          <a:p>
            <a:pPr lvl="1"/>
            <a:r>
              <a:rPr lang="en-US" dirty="0"/>
              <a:t>2.5% of respondents were denied pre-pubertal hormone suppression when they asked to have it. </a:t>
            </a:r>
          </a:p>
          <a:p>
            <a:pPr lvl="1"/>
            <a:r>
              <a:rPr lang="en-US" dirty="0"/>
              <a:t>Recipients of trans-young adults who desired pre-pubertal hormone suppression and received it had lower odds of lifetime suicidal ideations. It is noteworthy that providers and parents were charged with child abuse when administrating hormone suppression therapy to prepubescent youth. </a:t>
            </a:r>
          </a:p>
          <a:p>
            <a:r>
              <a:rPr lang="en-US" dirty="0"/>
              <a:t>People who had socially affirmed surgery compared to cisgender people had the same mental health issues. </a:t>
            </a:r>
          </a:p>
          <a:p>
            <a:r>
              <a:rPr lang="en-US" dirty="0"/>
              <a:t>Factors associated with lower PTSD severity in the trans community included people who received hormone suppression and sexual affirming surgery at a younger age. </a:t>
            </a:r>
          </a:p>
          <a:p>
            <a:r>
              <a:rPr lang="en-US" dirty="0"/>
              <a:t>Trans-masculine people were less discriminated against because of our patriarchal society. </a:t>
            </a:r>
          </a:p>
          <a:p>
            <a:endParaRPr lang="en-US" dirty="0"/>
          </a:p>
        </p:txBody>
      </p:sp>
    </p:spTree>
    <p:extLst>
      <p:ext uri="{BB962C8B-B14F-4D97-AF65-F5344CB8AC3E}">
        <p14:creationId xmlns:p14="http://schemas.microsoft.com/office/powerpoint/2010/main" val="24293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0632-6954-4434-920E-026234CBF78C}"/>
              </a:ext>
            </a:extLst>
          </p:cNvPr>
          <p:cNvSpPr>
            <a:spLocks noGrp="1"/>
          </p:cNvSpPr>
          <p:nvPr>
            <p:ph type="title"/>
          </p:nvPr>
        </p:nvSpPr>
        <p:spPr/>
        <p:txBody>
          <a:bodyPr/>
          <a:lstStyle/>
          <a:p>
            <a:r>
              <a:rPr lang="en-US" dirty="0"/>
              <a:t>Goals of BH in Gender Affirming Care</a:t>
            </a:r>
          </a:p>
        </p:txBody>
      </p:sp>
      <p:sp>
        <p:nvSpPr>
          <p:cNvPr id="3" name="Content Placeholder 2">
            <a:extLst>
              <a:ext uri="{FF2B5EF4-FFF2-40B4-BE49-F238E27FC236}">
                <a16:creationId xmlns:a16="http://schemas.microsoft.com/office/drawing/2014/main" id="{1FD94237-AA59-439B-A980-F02107F65FBF}"/>
              </a:ext>
            </a:extLst>
          </p:cNvPr>
          <p:cNvSpPr>
            <a:spLocks noGrp="1"/>
          </p:cNvSpPr>
          <p:nvPr>
            <p:ph idx="1"/>
          </p:nvPr>
        </p:nvSpPr>
        <p:spPr>
          <a:xfrm>
            <a:off x="913795" y="1685926"/>
            <a:ext cx="10353762" cy="4972050"/>
          </a:xfrm>
        </p:spPr>
        <p:txBody>
          <a:bodyPr>
            <a:normAutofit fontScale="92500" lnSpcReduction="10000"/>
          </a:bodyPr>
          <a:lstStyle/>
          <a:p>
            <a:r>
              <a:rPr lang="en-US" sz="1800" dirty="0">
                <a:effectLst/>
                <a:ea typeface="Calibri" panose="020F0502020204030204" pitchFamily="34" charset="0"/>
                <a:cs typeface="Times New Roman" panose="02020603050405020304" pitchFamily="18" charset="0"/>
              </a:rPr>
              <a:t>Always ask their pronouns</a:t>
            </a:r>
          </a:p>
          <a:p>
            <a:r>
              <a:rPr lang="en-US" sz="1800" dirty="0">
                <a:effectLst/>
                <a:ea typeface="Calibri" panose="020F0502020204030204" pitchFamily="34" charset="0"/>
                <a:cs typeface="Times New Roman" panose="02020603050405020304" pitchFamily="18" charset="0"/>
              </a:rPr>
              <a:t>Normalize adverse impact of gender minority stress, which is a term to describe the external stigma including increased discrimination, victimization, and violence.</a:t>
            </a:r>
          </a:p>
          <a:p>
            <a:r>
              <a:rPr lang="en-US" sz="1800" dirty="0">
                <a:effectLst/>
                <a:ea typeface="Calibri" panose="020F0502020204030204" pitchFamily="34" charset="0"/>
                <a:cs typeface="Times New Roman" panose="02020603050405020304" pitchFamily="18" charset="0"/>
              </a:rPr>
              <a:t>Focus on reducing internalized trans-phobia </a:t>
            </a:r>
          </a:p>
          <a:p>
            <a:r>
              <a:rPr lang="en-US" sz="1800" dirty="0">
                <a:effectLst/>
                <a:ea typeface="Calibri" panose="020F0502020204030204" pitchFamily="34" charset="0"/>
                <a:cs typeface="Times New Roman" panose="02020603050405020304" pitchFamily="18" charset="0"/>
              </a:rPr>
              <a:t>Facilitate adjustment through affirmation process (physical, psychological, social, sexual, economic and legal challenges) </a:t>
            </a:r>
          </a:p>
          <a:p>
            <a:r>
              <a:rPr lang="en-US" sz="1800" dirty="0">
                <a:effectLst/>
                <a:ea typeface="Calibri" panose="020F0502020204030204" pitchFamily="34" charset="0"/>
                <a:cs typeface="Times New Roman" panose="02020603050405020304" pitchFamily="18" charset="0"/>
              </a:rPr>
              <a:t>Validate discrimination, victimization, micro-aggressions, and violence in the trans-community. </a:t>
            </a:r>
          </a:p>
          <a:p>
            <a:r>
              <a:rPr lang="en-US" sz="1800" dirty="0">
                <a:effectLst/>
                <a:ea typeface="Calibri" panose="020F0502020204030204" pitchFamily="34" charset="0"/>
                <a:cs typeface="Times New Roman" panose="02020603050405020304" pitchFamily="18" charset="0"/>
              </a:rPr>
              <a:t>De-</a:t>
            </a:r>
            <a:r>
              <a:rPr lang="en-US" sz="1800" dirty="0" err="1">
                <a:effectLst/>
                <a:ea typeface="Calibri" panose="020F0502020204030204" pitchFamily="34" charset="0"/>
                <a:cs typeface="Times New Roman" panose="02020603050405020304" pitchFamily="18" charset="0"/>
              </a:rPr>
              <a:t>pathlogize</a:t>
            </a:r>
            <a:r>
              <a:rPr lang="en-US" sz="1800" dirty="0">
                <a:effectLst/>
                <a:ea typeface="Calibri" panose="020F0502020204030204" pitchFamily="34" charset="0"/>
                <a:cs typeface="Times New Roman" panose="02020603050405020304" pitchFamily="18" charset="0"/>
              </a:rPr>
              <a:t> gender dysphoria because it makes an assumption that all trans-people are under distress.</a:t>
            </a:r>
          </a:p>
          <a:p>
            <a:r>
              <a:rPr lang="en-US" sz="1800" dirty="0">
                <a:effectLst/>
                <a:ea typeface="Calibri" panose="020F0502020204030204" pitchFamily="34" charset="0"/>
                <a:cs typeface="Times New Roman" panose="02020603050405020304" pitchFamily="18" charset="0"/>
              </a:rPr>
              <a:t>Empower assertive communication with medical practitioners. </a:t>
            </a:r>
          </a:p>
          <a:p>
            <a:r>
              <a:rPr lang="en-US" sz="1800" dirty="0">
                <a:effectLst/>
                <a:ea typeface="Calibri" panose="020F0502020204030204" pitchFamily="34" charset="0"/>
                <a:cs typeface="Times New Roman" panose="02020603050405020304" pitchFamily="18" charset="0"/>
              </a:rPr>
              <a:t>Validate the unique strengths of transgendered people and talk about their resiliency in the face of discrimination, micro-aggressions, homelessness, and a high risk of suicidality. </a:t>
            </a:r>
          </a:p>
          <a:p>
            <a:r>
              <a:rPr lang="en-US" sz="1800" dirty="0">
                <a:effectLst/>
                <a:ea typeface="Calibri" panose="020F0502020204030204" pitchFamily="34" charset="0"/>
                <a:cs typeface="Times New Roman" panose="02020603050405020304" pitchFamily="18" charset="0"/>
              </a:rPr>
              <a:t>Affirming healthy, rewarding expressions of gender including dressing in the gender for the first time. Fostering gender identity exploration through chest binding, genital talking, dressing as ones gender, changing names, changing pronouns and encouraging that they discuss hormone replacement therapy with a medical provider.  </a:t>
            </a:r>
            <a:endParaRPr lang="en-US" dirty="0"/>
          </a:p>
        </p:txBody>
      </p:sp>
    </p:spTree>
    <p:extLst>
      <p:ext uri="{BB962C8B-B14F-4D97-AF65-F5344CB8AC3E}">
        <p14:creationId xmlns:p14="http://schemas.microsoft.com/office/powerpoint/2010/main" val="364044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8858-A272-4001-9D03-B7CBFA987AE3}"/>
              </a:ext>
            </a:extLst>
          </p:cNvPr>
          <p:cNvSpPr>
            <a:spLocks noGrp="1"/>
          </p:cNvSpPr>
          <p:nvPr>
            <p:ph type="title"/>
          </p:nvPr>
        </p:nvSpPr>
        <p:spPr/>
        <p:txBody>
          <a:bodyPr/>
          <a:lstStyle/>
          <a:p>
            <a:r>
              <a:rPr lang="en-US" dirty="0"/>
              <a:t>BH Goals cont.</a:t>
            </a:r>
          </a:p>
        </p:txBody>
      </p:sp>
      <p:sp>
        <p:nvSpPr>
          <p:cNvPr id="3" name="Content Placeholder 2">
            <a:extLst>
              <a:ext uri="{FF2B5EF4-FFF2-40B4-BE49-F238E27FC236}">
                <a16:creationId xmlns:a16="http://schemas.microsoft.com/office/drawing/2014/main" id="{94001354-8116-4B2D-9794-819E41B393C5}"/>
              </a:ext>
            </a:extLst>
          </p:cNvPr>
          <p:cNvSpPr>
            <a:spLocks noGrp="1"/>
          </p:cNvSpPr>
          <p:nvPr>
            <p:ph idx="1"/>
          </p:nvPr>
        </p:nvSpPr>
        <p:spPr>
          <a:xfrm>
            <a:off x="913795" y="2019299"/>
            <a:ext cx="10353762" cy="4410075"/>
          </a:xfrm>
        </p:spPr>
        <p:txBody>
          <a:bodyPr>
            <a:normAutofit/>
          </a:bodyPr>
          <a:lstStyle/>
          <a:p>
            <a:r>
              <a:rPr lang="en-US" sz="1800" dirty="0">
                <a:effectLst/>
                <a:ea typeface="Calibri" panose="020F0502020204030204" pitchFamily="34" charset="0"/>
                <a:cs typeface="Times New Roman" panose="02020603050405020304" pitchFamily="18" charset="0"/>
              </a:rPr>
              <a:t>Distinguish and address gender minority stress which can be misdiagnosed as borderline personality disorder. </a:t>
            </a:r>
          </a:p>
          <a:p>
            <a:r>
              <a:rPr lang="en-US" sz="1800" dirty="0">
                <a:effectLst/>
                <a:ea typeface="Calibri" panose="020F0502020204030204" pitchFamily="34" charset="0"/>
                <a:cs typeface="Times New Roman" panose="02020603050405020304" pitchFamily="18" charset="0"/>
              </a:rPr>
              <a:t>Identifying specific stigma that causes PTSD including avoidance, mistrust, hypervigilance, low self esteem, increase physical violence, self injury behavior, homelessness and abuse of substances and addiction.</a:t>
            </a:r>
          </a:p>
          <a:p>
            <a:r>
              <a:rPr lang="en-US" sz="1800" dirty="0">
                <a:effectLst/>
                <a:ea typeface="Calibri" panose="020F0502020204030204" pitchFamily="34" charset="0"/>
                <a:cs typeface="Times New Roman" panose="02020603050405020304" pitchFamily="18" charset="0"/>
              </a:rPr>
              <a:t>Understanding that racial discrimination and trans-discrimination combined can significantly cause severe PTSD. Study showed that African-American trans-women are at the highest risk for suicidality</a:t>
            </a:r>
          </a:p>
          <a:p>
            <a:r>
              <a:rPr lang="en-US" sz="1800" dirty="0">
                <a:effectLst/>
                <a:ea typeface="Calibri" panose="020F0502020204030204" pitchFamily="34" charset="0"/>
                <a:cs typeface="Times New Roman" panose="02020603050405020304" pitchFamily="18" charset="0"/>
              </a:rPr>
              <a:t>Talking about the increased risk of eating disorders for trans-women and trans-men. </a:t>
            </a:r>
          </a:p>
          <a:p>
            <a:pPr lvl="1"/>
            <a:r>
              <a:rPr lang="en-US" sz="1600" dirty="0">
                <a:effectLst/>
                <a:ea typeface="Calibri" panose="020F0502020204030204" pitchFamily="34" charset="0"/>
                <a:cs typeface="Times New Roman" panose="02020603050405020304" pitchFamily="18" charset="0"/>
              </a:rPr>
              <a:t>Transgender people show a greater dissatisfaction not only for gender identifying body parts but also body shape. For example, trans-men might want to lose their curves and therefore lose weight. Trans-women might want to accentuate weight on certain parts of their body and struggle with body dysmorphia. When discussing weight loss providers should affirm the patient’s gender identity. For example, ask what words people used to describe their body parts and then use those words with them to help improve report and enhance engagement in therapy.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430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E6E1-5920-4E55-975C-0671AB540C9D}"/>
              </a:ext>
            </a:extLst>
          </p:cNvPr>
          <p:cNvSpPr>
            <a:spLocks noGrp="1"/>
          </p:cNvSpPr>
          <p:nvPr>
            <p:ph type="title"/>
          </p:nvPr>
        </p:nvSpPr>
        <p:spPr/>
        <p:txBody>
          <a:bodyPr/>
          <a:lstStyle/>
          <a:p>
            <a:r>
              <a:rPr lang="en-US" dirty="0"/>
              <a:t>Case Reviews</a:t>
            </a:r>
          </a:p>
        </p:txBody>
      </p:sp>
    </p:spTree>
    <p:extLst>
      <p:ext uri="{BB962C8B-B14F-4D97-AF65-F5344CB8AC3E}">
        <p14:creationId xmlns:p14="http://schemas.microsoft.com/office/powerpoint/2010/main" val="21301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95C4A2-932F-43C7-98E4-E23BF20E54B6}"/>
              </a:ext>
            </a:extLst>
          </p:cNvPr>
          <p:cNvSpPr>
            <a:spLocks noGrp="1"/>
          </p:cNvSpPr>
          <p:nvPr>
            <p:ph idx="1"/>
          </p:nvPr>
        </p:nvSpPr>
        <p:spPr/>
        <p:txBody>
          <a:bodyPr/>
          <a:lstStyle/>
          <a:p>
            <a:pPr marL="36900" indent="0">
              <a:buNone/>
            </a:pPr>
            <a:r>
              <a:rPr lang="en-US" sz="2800" dirty="0"/>
              <a:t>I want to thank Dr Alex </a:t>
            </a:r>
            <a:r>
              <a:rPr lang="en-US" sz="2800" dirty="0" err="1"/>
              <a:t>Keuroghlan</a:t>
            </a:r>
            <a:r>
              <a:rPr lang="en-US" sz="2800" dirty="0"/>
              <a:t>, MD for his talk and information at the Fenway Health Clinic Conference in 2021 on Advancing Excellence in Transgender Health Conference</a:t>
            </a:r>
          </a:p>
          <a:p>
            <a:pPr marL="36900" indent="0">
              <a:buNone/>
            </a:pPr>
            <a:r>
              <a:rPr lang="en-US" dirty="0">
                <a:hlinkClick r:id="rId2"/>
              </a:rPr>
              <a:t>https://www.lgbtqiahealtheducation.org/resources/in/behavioral-health/</a:t>
            </a:r>
            <a:endParaRPr lang="en-US" dirty="0"/>
          </a:p>
          <a:p>
            <a:pPr marL="36900" indent="0">
              <a:buNone/>
            </a:pPr>
            <a:endParaRPr lang="en-US" dirty="0"/>
          </a:p>
        </p:txBody>
      </p:sp>
    </p:spTree>
    <p:extLst>
      <p:ext uri="{BB962C8B-B14F-4D97-AF65-F5344CB8AC3E}">
        <p14:creationId xmlns:p14="http://schemas.microsoft.com/office/powerpoint/2010/main" val="3457368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2.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{F0EF52CE-5F16-4E35-8F8E-032F0649BCB1}tf00934815_win32</Template>
  <TotalTime>64</TotalTime>
  <Words>1043</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Goudy Old Style</vt:lpstr>
      <vt:lpstr>Wingdings 2</vt:lpstr>
      <vt:lpstr>SlateVTI</vt:lpstr>
      <vt:lpstr>BH Goals in  Gender Affirming Care</vt:lpstr>
      <vt:lpstr>PowerPoint Presentation</vt:lpstr>
      <vt:lpstr>The 2015 US Transgender Survey</vt:lpstr>
      <vt:lpstr>2015 US Transgender Survey Results</vt:lpstr>
      <vt:lpstr>2015 US Transgender Survey Results cont.</vt:lpstr>
      <vt:lpstr>Goals of BH in Gender Affirming Care</vt:lpstr>
      <vt:lpstr>BH Goals cont.</vt:lpstr>
      <vt:lpstr>Case Reviews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 Goals in  Gender Affirming Care</dc:title>
  <dc:creator>Julie Robens</dc:creator>
  <cp:lastModifiedBy>Julie Robens</cp:lastModifiedBy>
  <cp:revision>2</cp:revision>
  <dcterms:created xsi:type="dcterms:W3CDTF">2021-11-11T00:28:40Z</dcterms:created>
  <dcterms:modified xsi:type="dcterms:W3CDTF">2021-11-11T22:27:43Z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