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3" r:id="rId7"/>
    <p:sldId id="262"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Mounjaro</a:t>
            </a:r>
            <a:r>
              <a:rPr lang="en-US" dirty="0" smtClean="0"/>
              <a:t/>
            </a:r>
            <a:br>
              <a:rPr lang="en-US" dirty="0" smtClean="0"/>
            </a:br>
            <a:r>
              <a:rPr lang="en-US" dirty="0" smtClean="0"/>
              <a:t>(</a:t>
            </a:r>
            <a:r>
              <a:rPr lang="en-US" dirty="0" err="1" smtClean="0"/>
              <a:t>tirzepatide</a:t>
            </a:r>
            <a:r>
              <a:rPr lang="en-US" dirty="0" smtClean="0"/>
              <a:t>)</a:t>
            </a:r>
            <a:endParaRPr lang="en-US" dirty="0"/>
          </a:p>
        </p:txBody>
      </p:sp>
      <p:sp>
        <p:nvSpPr>
          <p:cNvPr id="3" name="Subtitle 2"/>
          <p:cNvSpPr>
            <a:spLocks noGrp="1"/>
          </p:cNvSpPr>
          <p:nvPr>
            <p:ph type="subTitle" idx="1"/>
          </p:nvPr>
        </p:nvSpPr>
        <p:spPr/>
        <p:txBody>
          <a:bodyPr/>
          <a:lstStyle/>
          <a:p>
            <a:r>
              <a:rPr lang="en-US" dirty="0" smtClean="0"/>
              <a:t>Diabetes Clinical Champion Update </a:t>
            </a:r>
            <a:endParaRPr lang="en-US" dirty="0"/>
          </a:p>
        </p:txBody>
      </p:sp>
    </p:spTree>
    <p:extLst>
      <p:ext uri="{BB962C8B-B14F-4D97-AF65-F5344CB8AC3E}">
        <p14:creationId xmlns:p14="http://schemas.microsoft.com/office/powerpoint/2010/main" val="370572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Action	</a:t>
            </a:r>
            <a:endParaRPr lang="en-US" dirty="0"/>
          </a:p>
        </p:txBody>
      </p:sp>
      <p:sp>
        <p:nvSpPr>
          <p:cNvPr id="3" name="Content Placeholder 2"/>
          <p:cNvSpPr>
            <a:spLocks noGrp="1"/>
          </p:cNvSpPr>
          <p:nvPr>
            <p:ph idx="1"/>
          </p:nvPr>
        </p:nvSpPr>
        <p:spPr/>
        <p:txBody>
          <a:bodyPr/>
          <a:lstStyle/>
          <a:p>
            <a:r>
              <a:rPr lang="en-US" dirty="0" smtClean="0"/>
              <a:t>First and only GLP-1 agonist AND GIP agonist</a:t>
            </a:r>
          </a:p>
          <a:p>
            <a:pPr lvl="1"/>
            <a:r>
              <a:rPr lang="en-US" dirty="0" smtClean="0"/>
              <a:t>GIP = Gastric Inhibitory Polypeptide </a:t>
            </a:r>
          </a:p>
          <a:p>
            <a:pPr lvl="1"/>
            <a:r>
              <a:rPr lang="en-US" dirty="0" smtClean="0"/>
              <a:t>GLP-1 and GIP are the two primary incretin hormones secreted from the intestine</a:t>
            </a:r>
          </a:p>
          <a:p>
            <a:pPr lvl="1"/>
            <a:r>
              <a:rPr lang="en-US" dirty="0" smtClean="0"/>
              <a:t>Upon ingestion of glucose, these hormones are released to stimulate the pancreatic beta cells to release insulin</a:t>
            </a:r>
          </a:p>
          <a:p>
            <a:pPr lvl="1"/>
            <a:r>
              <a:rPr lang="en-US" dirty="0" smtClean="0"/>
              <a:t>These hormones also affect the brain, fat, and muscle tissues</a:t>
            </a:r>
          </a:p>
        </p:txBody>
      </p:sp>
    </p:spTree>
    <p:extLst>
      <p:ext uri="{BB962C8B-B14F-4D97-AF65-F5344CB8AC3E}">
        <p14:creationId xmlns:p14="http://schemas.microsoft.com/office/powerpoint/2010/main" val="355676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35333"/>
          </a:xfrm>
        </p:spPr>
        <p:txBody>
          <a:bodyPr>
            <a:normAutofit fontScale="90000"/>
          </a:bodyPr>
          <a:lstStyle/>
          <a:p>
            <a:r>
              <a:rPr lang="en-US" dirty="0" smtClean="0"/>
              <a:t>The effects of GLP-1 and GIP hormones</a:t>
            </a:r>
            <a:endParaRPr lang="en-US" dirty="0"/>
          </a:p>
        </p:txBody>
      </p:sp>
      <p:pic>
        <p:nvPicPr>
          <p:cNvPr id="4" name="Content Placeholder 3"/>
          <p:cNvPicPr>
            <a:picLocks noGrp="1" noChangeAspect="1"/>
          </p:cNvPicPr>
          <p:nvPr>
            <p:ph idx="1"/>
          </p:nvPr>
        </p:nvPicPr>
        <p:blipFill>
          <a:blip r:embed="rId2"/>
          <a:stretch>
            <a:fillRect/>
          </a:stretch>
        </p:blipFill>
        <p:spPr>
          <a:xfrm>
            <a:off x="3017251" y="2557463"/>
            <a:ext cx="6157497" cy="3317875"/>
          </a:xfrm>
          <a:prstGeom prst="rect">
            <a:avLst/>
          </a:prstGeom>
        </p:spPr>
      </p:pic>
      <p:pic>
        <p:nvPicPr>
          <p:cNvPr id="5" name="Picture 4"/>
          <p:cNvPicPr>
            <a:picLocks noChangeAspect="1"/>
          </p:cNvPicPr>
          <p:nvPr/>
        </p:nvPicPr>
        <p:blipFill>
          <a:blip r:embed="rId3"/>
          <a:stretch>
            <a:fillRect/>
          </a:stretch>
        </p:blipFill>
        <p:spPr>
          <a:xfrm>
            <a:off x="3100297" y="1717465"/>
            <a:ext cx="5388095" cy="611667"/>
          </a:xfrm>
          <a:prstGeom prst="rect">
            <a:avLst/>
          </a:prstGeom>
        </p:spPr>
      </p:pic>
    </p:spTree>
    <p:extLst>
      <p:ext uri="{BB962C8B-B14F-4D97-AF65-F5344CB8AC3E}">
        <p14:creationId xmlns:p14="http://schemas.microsoft.com/office/powerpoint/2010/main" val="163678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Mounjaro</a:t>
            </a:r>
            <a:r>
              <a:rPr lang="en-US" dirty="0" smtClean="0"/>
              <a:t> (</a:t>
            </a:r>
            <a:r>
              <a:rPr lang="en-US" dirty="0" err="1" smtClean="0"/>
              <a:t>tirzepatide</a:t>
            </a:r>
            <a:r>
              <a:rPr lang="en-US" dirty="0" smtClean="0"/>
              <a:t>)</a:t>
            </a:r>
            <a:endParaRPr lang="en-US" dirty="0"/>
          </a:p>
        </p:txBody>
      </p:sp>
      <p:sp>
        <p:nvSpPr>
          <p:cNvPr id="3" name="Content Placeholder 2"/>
          <p:cNvSpPr>
            <a:spLocks noGrp="1"/>
          </p:cNvSpPr>
          <p:nvPr>
            <p:ph idx="1"/>
          </p:nvPr>
        </p:nvSpPr>
        <p:spPr/>
        <p:txBody>
          <a:bodyPr/>
          <a:lstStyle/>
          <a:p>
            <a:r>
              <a:rPr lang="en-US" dirty="0" smtClean="0"/>
              <a:t>Approved for T2DM only</a:t>
            </a:r>
          </a:p>
          <a:p>
            <a:pPr lvl="1"/>
            <a:r>
              <a:rPr lang="en-US" dirty="0" smtClean="0"/>
              <a:t>Not for use in T1DM </a:t>
            </a:r>
          </a:p>
          <a:p>
            <a:pPr lvl="1"/>
            <a:r>
              <a:rPr lang="en-US" dirty="0" smtClean="0"/>
              <a:t>Not for use in pre-diabetes</a:t>
            </a:r>
          </a:p>
          <a:p>
            <a:pPr lvl="1"/>
            <a:r>
              <a:rPr lang="en-US" dirty="0" smtClean="0"/>
              <a:t>Not approved for morbid obesity/weight loss alone</a:t>
            </a:r>
            <a:endParaRPr lang="en-US" dirty="0"/>
          </a:p>
        </p:txBody>
      </p:sp>
    </p:spTree>
    <p:extLst>
      <p:ext uri="{BB962C8B-B14F-4D97-AF65-F5344CB8AC3E}">
        <p14:creationId xmlns:p14="http://schemas.microsoft.com/office/powerpoint/2010/main" val="56762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SURPASS-4 Trial</a:t>
            </a:r>
            <a:br>
              <a:rPr lang="en-US" dirty="0" smtClean="0"/>
            </a:br>
            <a:r>
              <a:rPr lang="en-US" dirty="0" err="1" smtClean="0"/>
              <a:t>tirzepatide</a:t>
            </a:r>
            <a:r>
              <a:rPr lang="en-US" dirty="0" smtClean="0"/>
              <a:t> vs </a:t>
            </a:r>
            <a:r>
              <a:rPr lang="en-US" dirty="0" err="1" smtClean="0"/>
              <a:t>semaglutide</a:t>
            </a:r>
            <a:r>
              <a:rPr lang="en-US" dirty="0" smtClean="0"/>
              <a:t> (</a:t>
            </a:r>
            <a:r>
              <a:rPr lang="en-US" dirty="0" err="1" smtClean="0"/>
              <a:t>Ozempic</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40 week randomized control trial</a:t>
            </a:r>
          </a:p>
          <a:p>
            <a:r>
              <a:rPr lang="en-US" dirty="0" smtClean="0"/>
              <a:t>Found to be non-inferior AND superior to </a:t>
            </a:r>
            <a:r>
              <a:rPr lang="en-US" dirty="0" err="1" smtClean="0"/>
              <a:t>semaglutide</a:t>
            </a:r>
            <a:r>
              <a:rPr lang="en-US" dirty="0" smtClean="0"/>
              <a:t> for A1c reduction </a:t>
            </a:r>
          </a:p>
          <a:p>
            <a:r>
              <a:rPr lang="en-US" dirty="0" smtClean="0"/>
              <a:t>Average weight loss higher with </a:t>
            </a:r>
            <a:r>
              <a:rPr lang="en-US" dirty="0" err="1" smtClean="0"/>
              <a:t>tirzepatide</a:t>
            </a:r>
            <a:r>
              <a:rPr lang="en-US" dirty="0" smtClean="0"/>
              <a:t> with P &lt;0.001</a:t>
            </a:r>
          </a:p>
          <a:p>
            <a:pPr lvl="1"/>
            <a:r>
              <a:rPr lang="en-US" dirty="0" smtClean="0"/>
              <a:t>Range 12-25lbs of weight loss</a:t>
            </a:r>
          </a:p>
          <a:p>
            <a:r>
              <a:rPr lang="en-US" dirty="0"/>
              <a:t>The estimated mean change from baseline in the </a:t>
            </a:r>
            <a:r>
              <a:rPr lang="en-US" dirty="0" smtClean="0"/>
              <a:t>A1c level </a:t>
            </a:r>
            <a:r>
              <a:rPr lang="en-US" dirty="0"/>
              <a:t>was −2.01 percentage points, −2.24 percentage points, and −2.30 percentage points with 5 mg, 10 mg, and 15 mg of </a:t>
            </a:r>
            <a:r>
              <a:rPr lang="en-US" dirty="0" err="1"/>
              <a:t>tirzepatide</a:t>
            </a:r>
            <a:r>
              <a:rPr lang="en-US" dirty="0"/>
              <a:t>, respectively, and −1.86 percentage points with </a:t>
            </a:r>
            <a:r>
              <a:rPr lang="en-US" dirty="0" err="1" smtClean="0"/>
              <a:t>semaglutide</a:t>
            </a:r>
            <a:endParaRPr lang="en-US" dirty="0" smtClean="0"/>
          </a:p>
          <a:p>
            <a:r>
              <a:rPr lang="en-US" dirty="0" smtClean="0"/>
              <a:t>Trial underway to evaluate cardiovascular risk reduction</a:t>
            </a:r>
            <a:endParaRPr lang="en-US" dirty="0"/>
          </a:p>
        </p:txBody>
      </p:sp>
    </p:spTree>
    <p:extLst>
      <p:ext uri="{BB962C8B-B14F-4D97-AF65-F5344CB8AC3E}">
        <p14:creationId xmlns:p14="http://schemas.microsoft.com/office/powerpoint/2010/main" val="141075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Mounjaro</a:t>
            </a:r>
            <a:r>
              <a:rPr lang="en-US" dirty="0" smtClean="0"/>
              <a:t/>
            </a:r>
            <a:br>
              <a:rPr lang="en-US" dirty="0" smtClean="0"/>
            </a:br>
            <a:r>
              <a:rPr lang="en-US" dirty="0" smtClean="0"/>
              <a:t>(</a:t>
            </a:r>
            <a:r>
              <a:rPr lang="en-US" dirty="0" err="1" smtClean="0"/>
              <a:t>tirzepatide</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Prescription</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Sig: Inject 2.5mg by SQ route once weekly</a:t>
            </a:r>
          </a:p>
          <a:p>
            <a:r>
              <a:rPr lang="en-US" dirty="0" smtClean="0"/>
              <a:t>Quantity: 4 pens</a:t>
            </a:r>
          </a:p>
          <a:p>
            <a:pPr lvl="1"/>
            <a:r>
              <a:rPr lang="en-US" dirty="0" smtClean="0"/>
              <a:t>Each pen is one dose</a:t>
            </a:r>
          </a:p>
          <a:p>
            <a:r>
              <a:rPr lang="en-US" dirty="0" smtClean="0"/>
              <a:t>Refills: 0</a:t>
            </a:r>
          </a:p>
          <a:p>
            <a:r>
              <a:rPr lang="en-US" dirty="0" smtClean="0"/>
              <a:t>Doses available: 2.5mg, 5mg, 7.5mg, 10 mg, 12.5mg, 15mg </a:t>
            </a:r>
            <a:endParaRPr lang="en-US" dirty="0"/>
          </a:p>
        </p:txBody>
      </p:sp>
      <p:sp>
        <p:nvSpPr>
          <p:cNvPr id="5" name="Text Placeholder 4"/>
          <p:cNvSpPr>
            <a:spLocks noGrp="1"/>
          </p:cNvSpPr>
          <p:nvPr>
            <p:ph type="body" sz="quarter" idx="3"/>
          </p:nvPr>
        </p:nvSpPr>
        <p:spPr/>
        <p:txBody>
          <a:bodyPr/>
          <a:lstStyle/>
          <a:p>
            <a:r>
              <a:rPr lang="en-US" dirty="0" smtClean="0"/>
              <a:t>Info</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smtClean="0"/>
              <a:t>Needle included in the individual pens</a:t>
            </a:r>
          </a:p>
          <a:p>
            <a:r>
              <a:rPr lang="en-US" dirty="0" smtClean="0"/>
              <a:t>Increase at monthly intervals to max dose tolerated and until glycemic control reached </a:t>
            </a:r>
          </a:p>
          <a:p>
            <a:r>
              <a:rPr lang="en-US" dirty="0" smtClean="0"/>
              <a:t>The 2.5mg dose is only a starting dose to titrate, this is not considered a therapeutic dose </a:t>
            </a:r>
          </a:p>
          <a:p>
            <a:r>
              <a:rPr lang="en-US" dirty="0" smtClean="0"/>
              <a:t>Plan to send prescription for both the 2.5mg and 5mg dose at your initial prescription</a:t>
            </a:r>
          </a:p>
          <a:p>
            <a:r>
              <a:rPr lang="en-US" dirty="0" smtClean="0"/>
              <a:t>Copay cards available for those with commercial insurance </a:t>
            </a:r>
            <a:endParaRPr lang="en-US" dirty="0"/>
          </a:p>
        </p:txBody>
      </p:sp>
    </p:spTree>
    <p:extLst>
      <p:ext uri="{BB962C8B-B14F-4D97-AF65-F5344CB8AC3E}">
        <p14:creationId xmlns:p14="http://schemas.microsoft.com/office/powerpoint/2010/main" val="49765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Tirzepatide</a:t>
            </a:r>
            <a:r>
              <a:rPr lang="en-US" dirty="0" smtClean="0"/>
              <a:t/>
            </a:r>
            <a:br>
              <a:rPr lang="en-US" dirty="0" smtClean="0"/>
            </a:br>
            <a:r>
              <a:rPr lang="en-US" dirty="0" smtClean="0"/>
              <a:t>side effects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As with all GLP-1s, GI upset is common (around 10%)</a:t>
            </a:r>
          </a:p>
          <a:p>
            <a:pPr lvl="1"/>
            <a:r>
              <a:rPr lang="en-US" dirty="0" smtClean="0"/>
              <a:t>Nausea, vomiting, diarrhea </a:t>
            </a:r>
          </a:p>
          <a:p>
            <a:r>
              <a:rPr lang="en-US" dirty="0" smtClean="0"/>
              <a:t>Rapid improvement in glucose control can lead to short term worsening of retinopathy. You may want to consider titrating slower in a patient with this history.</a:t>
            </a:r>
          </a:p>
          <a:p>
            <a:r>
              <a:rPr lang="en-US" dirty="0" smtClean="0"/>
              <a:t>The significant reduction in blood sugars with this medication can lead to hypoglycemia with SUs or insulin. Consider lowering doses when starting this medication.</a:t>
            </a:r>
          </a:p>
          <a:p>
            <a:r>
              <a:rPr lang="en-US" dirty="0" smtClean="0"/>
              <a:t>Post marketing reports have shown potential for AKI in patients with significant GI side effects. Evaluate patients with these side effects for dehydration, and consider checking renal function if there are concerns.</a:t>
            </a:r>
          </a:p>
          <a:p>
            <a:r>
              <a:rPr lang="en-US" dirty="0" smtClean="0"/>
              <a:t>Theoretical risks of medullary thyroid cancer (avoid in fam </a:t>
            </a:r>
            <a:r>
              <a:rPr lang="en-US" dirty="0" err="1" smtClean="0"/>
              <a:t>hx</a:t>
            </a:r>
            <a:r>
              <a:rPr lang="en-US" dirty="0" smtClean="0"/>
              <a:t> of MEN2)</a:t>
            </a:r>
          </a:p>
          <a:p>
            <a:r>
              <a:rPr lang="en-US" dirty="0" smtClean="0"/>
              <a:t>Risks of pancreatitis, gastroparesis, or worsening of gallbladder disease </a:t>
            </a:r>
            <a:endParaRPr lang="en-US" dirty="0"/>
          </a:p>
        </p:txBody>
      </p:sp>
    </p:spTree>
    <p:extLst>
      <p:ext uri="{BB962C8B-B14F-4D97-AF65-F5344CB8AC3E}">
        <p14:creationId xmlns:p14="http://schemas.microsoft.com/office/powerpoint/2010/main" val="238198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sets</a:t>
            </a:r>
            <a:endParaRPr lang="en-US" dirty="0"/>
          </a:p>
        </p:txBody>
      </p:sp>
      <p:sp>
        <p:nvSpPr>
          <p:cNvPr id="3" name="Content Placeholder 2"/>
          <p:cNvSpPr>
            <a:spLocks noGrp="1"/>
          </p:cNvSpPr>
          <p:nvPr>
            <p:ph idx="1"/>
          </p:nvPr>
        </p:nvSpPr>
        <p:spPr/>
        <p:txBody>
          <a:bodyPr/>
          <a:lstStyle/>
          <a:p>
            <a:r>
              <a:rPr lang="en-US" dirty="0" smtClean="0"/>
              <a:t>New order set called “</a:t>
            </a:r>
            <a:r>
              <a:rPr lang="en-US" dirty="0" err="1" smtClean="0"/>
              <a:t>Diabetes_StartMounjaro</a:t>
            </a:r>
            <a:r>
              <a:rPr lang="en-US" dirty="0" smtClean="0"/>
              <a:t>”</a:t>
            </a:r>
          </a:p>
          <a:p>
            <a:r>
              <a:rPr lang="en-US" dirty="0" smtClean="0"/>
              <a:t>This will include the information you need to counsel patients on, as well as how to administer the medication</a:t>
            </a:r>
          </a:p>
          <a:p>
            <a:r>
              <a:rPr lang="en-US" dirty="0" smtClean="0"/>
              <a:t>Comes in a pen that looks similar to </a:t>
            </a:r>
            <a:r>
              <a:rPr lang="en-US" dirty="0" err="1" smtClean="0"/>
              <a:t>Trulicity</a:t>
            </a:r>
            <a:r>
              <a:rPr lang="en-US" dirty="0" smtClean="0"/>
              <a:t> (same instructions)</a:t>
            </a:r>
          </a:p>
          <a:p>
            <a:r>
              <a:rPr lang="en-US" dirty="0" smtClean="0"/>
              <a:t>Nurses have been trained in every center on educating patients to start these medications</a:t>
            </a:r>
            <a:endParaRPr lang="en-US" dirty="0"/>
          </a:p>
        </p:txBody>
      </p:sp>
    </p:spTree>
    <p:extLst>
      <p:ext uri="{BB962C8B-B14F-4D97-AF65-F5344CB8AC3E}">
        <p14:creationId xmlns:p14="http://schemas.microsoft.com/office/powerpoint/2010/main" val="130227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sets available</a:t>
            </a:r>
            <a:endParaRPr lang="en-US" dirty="0"/>
          </a:p>
        </p:txBody>
      </p:sp>
      <p:pic>
        <p:nvPicPr>
          <p:cNvPr id="4" name="Content Placeholder 3"/>
          <p:cNvPicPr>
            <a:picLocks noGrp="1" noChangeAspect="1"/>
          </p:cNvPicPr>
          <p:nvPr>
            <p:ph sz="half" idx="2"/>
          </p:nvPr>
        </p:nvPicPr>
        <p:blipFill>
          <a:blip r:embed="rId2"/>
          <a:stretch>
            <a:fillRect/>
          </a:stretch>
        </p:blipFill>
        <p:spPr>
          <a:xfrm>
            <a:off x="1155941" y="2658534"/>
            <a:ext cx="4596856" cy="3017647"/>
          </a:xfrm>
          <a:prstGeom prst="rect">
            <a:avLst/>
          </a:prstGeom>
        </p:spPr>
      </p:pic>
      <p:sp>
        <p:nvSpPr>
          <p:cNvPr id="6" name="Text Placeholder 5"/>
          <p:cNvSpPr>
            <a:spLocks noGrp="1"/>
          </p:cNvSpPr>
          <p:nvPr>
            <p:ph type="body" sz="quarter" idx="3"/>
          </p:nvPr>
        </p:nvSpPr>
        <p:spPr/>
        <p:txBody>
          <a:bodyPr/>
          <a:lstStyle/>
          <a:p>
            <a:r>
              <a:rPr lang="en-US" dirty="0" smtClean="0"/>
              <a:t>To add an order set:</a:t>
            </a:r>
            <a:endParaRPr lang="en-US" dirty="0"/>
          </a:p>
        </p:txBody>
      </p:sp>
      <p:sp>
        <p:nvSpPr>
          <p:cNvPr id="7" name="Content Placeholder 6"/>
          <p:cNvSpPr>
            <a:spLocks noGrp="1"/>
          </p:cNvSpPr>
          <p:nvPr>
            <p:ph sz="quarter" idx="4"/>
          </p:nvPr>
        </p:nvSpPr>
        <p:spPr/>
        <p:txBody>
          <a:bodyPr/>
          <a:lstStyle/>
          <a:p>
            <a:r>
              <a:rPr lang="en-US" dirty="0" smtClean="0"/>
              <a:t>Click the + button to add a diagnosis </a:t>
            </a:r>
          </a:p>
          <a:p>
            <a:r>
              <a:rPr lang="en-US" dirty="0" smtClean="0"/>
              <a:t>Type “Diabetes” and then hit the drop down arrow under order sets</a:t>
            </a:r>
          </a:p>
          <a:p>
            <a:r>
              <a:rPr lang="en-US" dirty="0" smtClean="0"/>
              <a:t>All of the options will show</a:t>
            </a:r>
            <a:endParaRPr lang="en-US" dirty="0"/>
          </a:p>
        </p:txBody>
      </p:sp>
    </p:spTree>
    <p:extLst>
      <p:ext uri="{BB962C8B-B14F-4D97-AF65-F5344CB8AC3E}">
        <p14:creationId xmlns:p14="http://schemas.microsoft.com/office/powerpoint/2010/main" val="34910538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1423</TotalTime>
  <Words>509</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Mounjaro (tirzepatide)</vt:lpstr>
      <vt:lpstr>Mechanism of Action </vt:lpstr>
      <vt:lpstr>The effects of GLP-1 and GIP hormones</vt:lpstr>
      <vt:lpstr>Mounjaro (tirzepatide)</vt:lpstr>
      <vt:lpstr>SURPASS-4 Trial tirzepatide vs semaglutide (Ozempic)</vt:lpstr>
      <vt:lpstr>Mounjaro (tirzepatide)</vt:lpstr>
      <vt:lpstr>Tirzepatide side effects</vt:lpstr>
      <vt:lpstr>Order sets</vt:lpstr>
      <vt:lpstr>Order sets available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Mounjaro (tirzepatide)</dc:title>
  <dc:creator>RogersFamily</dc:creator>
  <cp:lastModifiedBy>RogersFamily</cp:lastModifiedBy>
  <cp:revision>9</cp:revision>
  <dcterms:created xsi:type="dcterms:W3CDTF">2022-07-16T13:07:20Z</dcterms:created>
  <dcterms:modified xsi:type="dcterms:W3CDTF">2023-02-21T16:41:38Z</dcterms:modified>
</cp:coreProperties>
</file>