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6" r:id="rId4"/>
    <p:sldId id="262" r:id="rId5"/>
    <p:sldId id="260" r:id="rId6"/>
    <p:sldId id="257" r:id="rId7"/>
    <p:sldId id="258" r:id="rId8"/>
    <p:sldId id="259" r:id="rId9"/>
    <p:sldId id="263" r:id="rId10"/>
    <p:sldId id="267" r:id="rId11"/>
    <p:sldId id="264" r:id="rId12"/>
    <p:sldId id="268" r:id="rId13"/>
    <p:sldId id="269"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104428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243939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45352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3363610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0155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1589694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3898967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24351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106415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549D2-1E85-4BB3-8964-D4278918723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264718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3549D2-1E85-4BB3-8964-D4278918723D}"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179099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3549D2-1E85-4BB3-8964-D4278918723D}"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57980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3549D2-1E85-4BB3-8964-D4278918723D}"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77252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549D2-1E85-4BB3-8964-D4278918723D}"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268206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549D2-1E85-4BB3-8964-D4278918723D}"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362549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549D2-1E85-4BB3-8964-D4278918723D}"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97C74-C0BC-4D66-A4F6-082B836E4C98}" type="slidenum">
              <a:rPr lang="en-US" smtClean="0"/>
              <a:t>‹#›</a:t>
            </a:fld>
            <a:endParaRPr lang="en-US"/>
          </a:p>
        </p:txBody>
      </p:sp>
    </p:spTree>
    <p:extLst>
      <p:ext uri="{BB962C8B-B14F-4D97-AF65-F5344CB8AC3E}">
        <p14:creationId xmlns:p14="http://schemas.microsoft.com/office/powerpoint/2010/main" val="9746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3549D2-1E85-4BB3-8964-D4278918723D}" type="datetimeFigureOut">
              <a:rPr lang="en-US" smtClean="0"/>
              <a:t>1/6/2021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697C74-C0BC-4D66-A4F6-082B836E4C98}" type="slidenum">
              <a:rPr lang="en-US" smtClean="0"/>
              <a:t>‹#›</a:t>
            </a:fld>
            <a:endParaRPr lang="en-US"/>
          </a:p>
        </p:txBody>
      </p:sp>
    </p:spTree>
    <p:extLst>
      <p:ext uri="{BB962C8B-B14F-4D97-AF65-F5344CB8AC3E}">
        <p14:creationId xmlns:p14="http://schemas.microsoft.com/office/powerpoint/2010/main" val="89416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vid.cdc.gov/covid-data-tracker/#vaccina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w_5zQzIb5U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VMG COVID-19 </a:t>
            </a:r>
            <a:br>
              <a:rPr lang="en-US" sz="4400" dirty="0" smtClean="0"/>
            </a:br>
            <a:r>
              <a:rPr lang="en-US" sz="4400" dirty="0" smtClean="0"/>
              <a:t>Vaccination Updates for Staff</a:t>
            </a:r>
            <a:endParaRPr lang="en-US" sz="4400" dirty="0"/>
          </a:p>
        </p:txBody>
      </p:sp>
      <p:sp>
        <p:nvSpPr>
          <p:cNvPr id="3" name="Subtitle 2"/>
          <p:cNvSpPr>
            <a:spLocks noGrp="1"/>
          </p:cNvSpPr>
          <p:nvPr>
            <p:ph type="subTitle" idx="1"/>
          </p:nvPr>
        </p:nvSpPr>
        <p:spPr/>
        <p:txBody>
          <a:bodyPr/>
          <a:lstStyle/>
          <a:p>
            <a:r>
              <a:rPr lang="en-US" dirty="0" smtClean="0"/>
              <a:t>December 2020</a:t>
            </a:r>
            <a:endParaRPr lang="en-US" dirty="0"/>
          </a:p>
        </p:txBody>
      </p:sp>
    </p:spTree>
    <p:extLst>
      <p:ext uri="{BB962C8B-B14F-4D97-AF65-F5344CB8AC3E}">
        <p14:creationId xmlns:p14="http://schemas.microsoft.com/office/powerpoint/2010/main" val="2562684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 </a:t>
            </a:r>
            <a:r>
              <a:rPr lang="en-US" dirty="0" smtClean="0"/>
              <a:t>“How </a:t>
            </a:r>
            <a:r>
              <a:rPr lang="en-US" dirty="0"/>
              <a:t>can the vaccine be safe if it was developed so quickly</a:t>
            </a:r>
            <a:r>
              <a:rPr lang="en-US" dirty="0" smtClean="0"/>
              <a:t>?” (Cont’d)</a:t>
            </a:r>
            <a:endParaRPr lang="en-US" dirty="0"/>
          </a:p>
        </p:txBody>
      </p:sp>
      <p:sp>
        <p:nvSpPr>
          <p:cNvPr id="3" name="Content Placeholder 2"/>
          <p:cNvSpPr>
            <a:spLocks noGrp="1"/>
          </p:cNvSpPr>
          <p:nvPr>
            <p:ph idx="1"/>
          </p:nvPr>
        </p:nvSpPr>
        <p:spPr>
          <a:xfrm>
            <a:off x="470300" y="1930400"/>
            <a:ext cx="9251670" cy="4849962"/>
          </a:xfrm>
        </p:spPr>
        <p:txBody>
          <a:bodyPr/>
          <a:lstStyle/>
          <a:p>
            <a:r>
              <a:rPr lang="en-US" dirty="0"/>
              <a:t>Lack of red tape</a:t>
            </a:r>
          </a:p>
          <a:p>
            <a:pPr lvl="1"/>
            <a:r>
              <a:rPr lang="en-US" dirty="0"/>
              <a:t>Normally the FDA has many other priorities. They made this vaccine priority #1 so whenever a portion of the Clinical Trials were complete, they were reviewed immediately. Previously this could take six months or longer to even make it to the review, and then months for everyone on the review team to get around to it. This cut years off of the timeline.</a:t>
            </a:r>
          </a:p>
          <a:p>
            <a:pPr lvl="1"/>
            <a:r>
              <a:rPr lang="en-US" dirty="0"/>
              <a:t>The typical process is Stage 1 Clinical Trial </a:t>
            </a:r>
            <a:r>
              <a:rPr lang="en-US" dirty="0">
                <a:sym typeface="Wingdings" panose="05000000000000000000" pitchFamily="2" charset="2"/>
              </a:rPr>
              <a:t> review  Stage 2 Clinical Trial  Review  Stage 3 Clinical trial  Review  FDA approval  Vaccine production</a:t>
            </a:r>
          </a:p>
          <a:p>
            <a:pPr lvl="2"/>
            <a:r>
              <a:rPr lang="en-US" dirty="0">
                <a:sym typeface="Wingdings" panose="05000000000000000000" pitchFamily="2" charset="2"/>
              </a:rPr>
              <a:t>This fast tracked process allowed Stage 2 AND stage 3 portions of the Clinical trials to occur at the same time with ongoing safety review</a:t>
            </a:r>
          </a:p>
          <a:p>
            <a:pPr lvl="2"/>
            <a:r>
              <a:rPr lang="en-US" dirty="0">
                <a:sym typeface="Wingdings" panose="05000000000000000000" pitchFamily="2" charset="2"/>
              </a:rPr>
              <a:t>Vaccine production was started once Stage 2 of the Clinical trial was initiated. As soon as the vaccine was approved, shipment to states were made. Usually it takes 6-12 months or longer to receive the vaccine while awaiting production.</a:t>
            </a:r>
          </a:p>
          <a:p>
            <a:pPr lvl="2"/>
            <a:r>
              <a:rPr lang="en-US" dirty="0">
                <a:sym typeface="Wingdings" panose="05000000000000000000" pitchFamily="2" charset="2"/>
              </a:rPr>
              <a:t>Not all vaccines in development made it to Stage 2 trials, or to Stage 3 </a:t>
            </a:r>
            <a:r>
              <a:rPr lang="en-US" dirty="0" smtClean="0">
                <a:sym typeface="Wingdings" panose="05000000000000000000" pitchFamily="2" charset="2"/>
              </a:rPr>
              <a:t>trials</a:t>
            </a:r>
            <a:endParaRPr lang="en-US" dirty="0">
              <a:sym typeface="Wingdings" panose="05000000000000000000" pitchFamily="2" charset="2"/>
            </a:endParaRPr>
          </a:p>
        </p:txBody>
      </p:sp>
    </p:spTree>
    <p:extLst>
      <p:ext uri="{BB962C8B-B14F-4D97-AF65-F5344CB8AC3E}">
        <p14:creationId xmlns:p14="http://schemas.microsoft.com/office/powerpoint/2010/main" val="196096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 “Not enough people have had the vaccine for me to feel it is safe. I am going to wait.”</a:t>
            </a:r>
            <a:endParaRPr lang="en-US" dirty="0"/>
          </a:p>
        </p:txBody>
      </p:sp>
      <p:sp>
        <p:nvSpPr>
          <p:cNvPr id="3" name="Content Placeholder 2"/>
          <p:cNvSpPr>
            <a:spLocks noGrp="1"/>
          </p:cNvSpPr>
          <p:nvPr>
            <p:ph idx="1"/>
          </p:nvPr>
        </p:nvSpPr>
        <p:spPr/>
        <p:txBody>
          <a:bodyPr/>
          <a:lstStyle/>
          <a:p>
            <a:r>
              <a:rPr lang="en-US" dirty="0" smtClean="0"/>
              <a:t>The CDC provides a weekly update on COVID-19 vaccination efforts</a:t>
            </a:r>
          </a:p>
          <a:p>
            <a:pPr lvl="1"/>
            <a:r>
              <a:rPr lang="en-US" dirty="0"/>
              <a:t>Visit </a:t>
            </a:r>
            <a:r>
              <a:rPr lang="en-US" dirty="0">
                <a:hlinkClick r:id="rId2"/>
              </a:rPr>
              <a:t>https://covid.cdc.gov/covid-data-tracker/#</a:t>
            </a:r>
            <a:r>
              <a:rPr lang="en-US" dirty="0" smtClean="0">
                <a:hlinkClick r:id="rId2"/>
              </a:rPr>
              <a:t>vaccinations</a:t>
            </a:r>
            <a:r>
              <a:rPr lang="en-US" dirty="0" smtClean="0"/>
              <a:t> to see how many patients have been vaccinated</a:t>
            </a:r>
          </a:p>
          <a:p>
            <a:pPr lvl="1"/>
            <a:r>
              <a:rPr lang="en-US" dirty="0" smtClean="0"/>
              <a:t>As of 12/27/2020, nearly 2 million people in the US have received the COVID-19 vaccine; and 9.5 million doses have been distributed throughout the country</a:t>
            </a:r>
          </a:p>
          <a:p>
            <a:pPr lvl="1"/>
            <a:r>
              <a:rPr lang="en-US" dirty="0" smtClean="0"/>
              <a:t>The CDC is putting out weekly reports on side effects as well, which have remained consistent with data from the clinical trials – serious side effects are quite rare</a:t>
            </a:r>
            <a:endParaRPr lang="en-US" dirty="0"/>
          </a:p>
          <a:p>
            <a:r>
              <a:rPr lang="en-US" dirty="0" smtClean="0"/>
              <a:t>Delaying your vaccination delays herd immunity as well as our return to “normal” life</a:t>
            </a:r>
            <a:endParaRPr lang="en-US" dirty="0"/>
          </a:p>
        </p:txBody>
      </p:sp>
    </p:spTree>
    <p:extLst>
      <p:ext uri="{BB962C8B-B14F-4D97-AF65-F5344CB8AC3E}">
        <p14:creationId xmlns:p14="http://schemas.microsoft.com/office/powerpoint/2010/main" val="121001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VMG is committed to safe administration of the COVID-19 vaccines</a:t>
            </a:r>
            <a:endParaRPr lang="en-US" dirty="0"/>
          </a:p>
        </p:txBody>
      </p:sp>
      <p:sp>
        <p:nvSpPr>
          <p:cNvPr id="3" name="Content Placeholder 2"/>
          <p:cNvSpPr>
            <a:spLocks noGrp="1"/>
          </p:cNvSpPr>
          <p:nvPr>
            <p:ph idx="1"/>
          </p:nvPr>
        </p:nvSpPr>
        <p:spPr>
          <a:xfrm>
            <a:off x="677334" y="1930400"/>
            <a:ext cx="8596668" cy="4266090"/>
          </a:xfrm>
        </p:spPr>
        <p:txBody>
          <a:bodyPr>
            <a:normAutofit fontScale="92500" lnSpcReduction="20000"/>
          </a:bodyPr>
          <a:lstStyle/>
          <a:p>
            <a:r>
              <a:rPr lang="en-US" dirty="0" smtClean="0"/>
              <a:t>All staff and patients are screened for previous serious side effects to vaccines in the past, as well as allergies to the vaccine components</a:t>
            </a:r>
          </a:p>
          <a:p>
            <a:r>
              <a:rPr lang="en-US" dirty="0" smtClean="0"/>
              <a:t>Vaccine sites are prepared!</a:t>
            </a:r>
          </a:p>
          <a:p>
            <a:pPr lvl="1"/>
            <a:r>
              <a:rPr lang="en-US" dirty="0" smtClean="0"/>
              <a:t>A medical provider will always be on site in the case of any serious side effects</a:t>
            </a:r>
          </a:p>
          <a:p>
            <a:pPr lvl="1"/>
            <a:r>
              <a:rPr lang="en-US" dirty="0" smtClean="0"/>
              <a:t>Medications needed in emergencies such as Benadryl and Epi-pens are on site and ready for use if needed</a:t>
            </a:r>
          </a:p>
          <a:p>
            <a:pPr lvl="1"/>
            <a:r>
              <a:rPr lang="en-US" dirty="0" smtClean="0"/>
              <a:t>Patients will be observed for 15 minutes after administration of the vaccine</a:t>
            </a:r>
          </a:p>
          <a:p>
            <a:r>
              <a:rPr lang="en-US" dirty="0" smtClean="0"/>
              <a:t>Serious side effects are rare!</a:t>
            </a:r>
          </a:p>
          <a:p>
            <a:r>
              <a:rPr lang="en-US" dirty="0" smtClean="0"/>
              <a:t>Side effects due to an immune reaction to the vaccine are fairly common and mean your body is responding!</a:t>
            </a:r>
          </a:p>
          <a:p>
            <a:pPr lvl="1"/>
            <a:r>
              <a:rPr lang="en-US" dirty="0" smtClean="0"/>
              <a:t>Mild side effects such as sore arm, tenderness at the site, </a:t>
            </a:r>
            <a:r>
              <a:rPr lang="en-US" dirty="0" err="1" smtClean="0"/>
              <a:t>etc</a:t>
            </a:r>
            <a:r>
              <a:rPr lang="en-US" dirty="0" smtClean="0"/>
              <a:t> are common due to any injection</a:t>
            </a:r>
          </a:p>
          <a:p>
            <a:pPr lvl="1"/>
            <a:r>
              <a:rPr lang="en-US" dirty="0" smtClean="0"/>
              <a:t>Moderate side effects such as Body aches, chills, fatigue, headache, </a:t>
            </a:r>
            <a:r>
              <a:rPr lang="en-US" dirty="0" err="1" smtClean="0"/>
              <a:t>etc</a:t>
            </a:r>
            <a:r>
              <a:rPr lang="en-US" dirty="0" smtClean="0"/>
              <a:t> are a sign of an immune response, and can occur in as much as 25% of patients</a:t>
            </a:r>
          </a:p>
          <a:p>
            <a:pPr lvl="1"/>
            <a:r>
              <a:rPr lang="en-US" dirty="0" smtClean="0"/>
              <a:t>True serious side effects/allergic reactions are rare – hives, anaphylaxis</a:t>
            </a:r>
            <a:endParaRPr lang="en-US" dirty="0"/>
          </a:p>
        </p:txBody>
      </p:sp>
    </p:spTree>
    <p:extLst>
      <p:ext uri="{BB962C8B-B14F-4D97-AF65-F5344CB8AC3E}">
        <p14:creationId xmlns:p14="http://schemas.microsoft.com/office/powerpoint/2010/main" val="3941352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CDC.gov</a:t>
            </a:r>
          </a:p>
          <a:p>
            <a:r>
              <a:rPr lang="en-US" dirty="0" smtClean="0"/>
              <a:t>FDA.gov</a:t>
            </a:r>
          </a:p>
          <a:p>
            <a:r>
              <a:rPr lang="en-US" dirty="0" smtClean="0"/>
              <a:t>APnews.com</a:t>
            </a:r>
          </a:p>
          <a:p>
            <a:r>
              <a:rPr lang="en-US" dirty="0" smtClean="0"/>
              <a:t>Pfizer.com</a:t>
            </a:r>
          </a:p>
          <a:p>
            <a:r>
              <a:rPr lang="en-US" dirty="0" smtClean="0"/>
              <a:t>ModernaTX.com</a:t>
            </a:r>
            <a:endParaRPr lang="en-US" dirty="0"/>
          </a:p>
        </p:txBody>
      </p:sp>
    </p:spTree>
    <p:extLst>
      <p:ext uri="{BB962C8B-B14F-4D97-AF65-F5344CB8AC3E}">
        <p14:creationId xmlns:p14="http://schemas.microsoft.com/office/powerpoint/2010/main" val="370225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7879"/>
          </a:xfrm>
        </p:spPr>
        <p:txBody>
          <a:bodyPr>
            <a:normAutofit fontScale="90000"/>
          </a:bodyPr>
          <a:lstStyle/>
          <a:p>
            <a:r>
              <a:rPr lang="en-US" dirty="0" smtClean="0"/>
              <a:t>Types of Vaccines in Existence</a:t>
            </a:r>
            <a:br>
              <a:rPr lang="en-US" dirty="0" smtClean="0"/>
            </a:br>
            <a:endParaRPr lang="en-US" dirty="0"/>
          </a:p>
        </p:txBody>
      </p:sp>
      <p:sp>
        <p:nvSpPr>
          <p:cNvPr id="3" name="Content Placeholder 2"/>
          <p:cNvSpPr>
            <a:spLocks noGrp="1"/>
          </p:cNvSpPr>
          <p:nvPr>
            <p:ph idx="1"/>
          </p:nvPr>
        </p:nvSpPr>
        <p:spPr>
          <a:xfrm>
            <a:off x="375409" y="1397479"/>
            <a:ext cx="9329308" cy="4804914"/>
          </a:xfrm>
        </p:spPr>
        <p:txBody>
          <a:bodyPr>
            <a:normAutofit/>
          </a:bodyPr>
          <a:lstStyle/>
          <a:p>
            <a:pPr marL="0" indent="0">
              <a:buNone/>
            </a:pPr>
            <a:endParaRPr lang="en-US" dirty="0" smtClean="0"/>
          </a:p>
          <a:p>
            <a:pPr lvl="1"/>
            <a:r>
              <a:rPr lang="en-US" dirty="0"/>
              <a:t>V</a:t>
            </a:r>
            <a:r>
              <a:rPr lang="en-US" dirty="0" smtClean="0"/>
              <a:t>irus Particles Vaccine: The production process starts with live virus particles that are made to be less infectious in the lab</a:t>
            </a:r>
          </a:p>
          <a:p>
            <a:pPr lvl="2"/>
            <a:r>
              <a:rPr lang="en-US" dirty="0" smtClean="0"/>
              <a:t>Inactivated (killed) – ex rabies vaccine, influenza vaccine</a:t>
            </a:r>
          </a:p>
          <a:p>
            <a:pPr lvl="2"/>
            <a:r>
              <a:rPr lang="en-US" dirty="0" smtClean="0"/>
              <a:t>Attenuated (weakened) - Ex MMR vaccine, polio vaccine</a:t>
            </a:r>
          </a:p>
          <a:p>
            <a:pPr lvl="1"/>
            <a:r>
              <a:rPr lang="en-US" dirty="0" smtClean="0"/>
              <a:t>Subunit Vaccine</a:t>
            </a:r>
          </a:p>
          <a:p>
            <a:pPr lvl="2"/>
            <a:r>
              <a:rPr lang="en-US" dirty="0" smtClean="0"/>
              <a:t>Using part of the virus itself such as a protein</a:t>
            </a:r>
          </a:p>
          <a:p>
            <a:pPr lvl="2"/>
            <a:r>
              <a:rPr lang="en-US" dirty="0" smtClean="0"/>
              <a:t>Ex </a:t>
            </a:r>
            <a:r>
              <a:rPr lang="en-US" dirty="0" err="1" smtClean="0"/>
              <a:t>Hep</a:t>
            </a:r>
            <a:r>
              <a:rPr lang="en-US" dirty="0" smtClean="0"/>
              <a:t> B vaccine, </a:t>
            </a:r>
            <a:r>
              <a:rPr lang="en-US" dirty="0" err="1" smtClean="0"/>
              <a:t>Shingrix</a:t>
            </a:r>
            <a:r>
              <a:rPr lang="en-US" dirty="0" smtClean="0"/>
              <a:t> vaccine</a:t>
            </a:r>
          </a:p>
          <a:p>
            <a:pPr lvl="1"/>
            <a:r>
              <a:rPr lang="en-US" b="1" dirty="0" smtClean="0"/>
              <a:t>microRNA (mRNA) Vaccine</a:t>
            </a:r>
          </a:p>
          <a:p>
            <a:pPr lvl="2"/>
            <a:r>
              <a:rPr lang="en-US" b="1" dirty="0" smtClean="0"/>
              <a:t>COVID-19 vaccine</a:t>
            </a:r>
          </a:p>
          <a:p>
            <a:pPr lvl="3"/>
            <a:r>
              <a:rPr lang="en-US" b="1" dirty="0" smtClean="0"/>
              <a:t>Approved in the US (as of Dec 2020)</a:t>
            </a:r>
          </a:p>
          <a:p>
            <a:pPr lvl="4"/>
            <a:r>
              <a:rPr lang="en-US" b="1" dirty="0" err="1" smtClean="0"/>
              <a:t>Moderna</a:t>
            </a:r>
            <a:r>
              <a:rPr lang="en-US" b="1" dirty="0" smtClean="0"/>
              <a:t> (what VMG currently has)</a:t>
            </a:r>
          </a:p>
          <a:p>
            <a:pPr lvl="4"/>
            <a:r>
              <a:rPr lang="en-US" b="1" dirty="0" smtClean="0"/>
              <a:t>Pfizer</a:t>
            </a:r>
          </a:p>
        </p:txBody>
      </p:sp>
    </p:spTree>
    <p:extLst>
      <p:ext uri="{BB962C8B-B14F-4D97-AF65-F5344CB8AC3E}">
        <p14:creationId xmlns:p14="http://schemas.microsoft.com/office/powerpoint/2010/main" val="362612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have the </a:t>
            </a:r>
            <a:r>
              <a:rPr lang="en-US" dirty="0" err="1" smtClean="0"/>
              <a:t>Moderna</a:t>
            </a:r>
            <a:r>
              <a:rPr lang="en-US" dirty="0" smtClean="0"/>
              <a:t> Vaccine?</a:t>
            </a:r>
            <a:endParaRPr lang="en-US" dirty="0"/>
          </a:p>
        </p:txBody>
      </p:sp>
      <p:sp>
        <p:nvSpPr>
          <p:cNvPr id="3" name="Content Placeholder 2"/>
          <p:cNvSpPr>
            <a:spLocks noGrp="1"/>
          </p:cNvSpPr>
          <p:nvPr>
            <p:ph sz="half" idx="1"/>
          </p:nvPr>
        </p:nvSpPr>
        <p:spPr>
          <a:xfrm>
            <a:off x="677334" y="1504982"/>
            <a:ext cx="4184035" cy="2816853"/>
          </a:xfrm>
        </p:spPr>
        <p:txBody>
          <a:bodyPr>
            <a:normAutofit/>
          </a:bodyPr>
          <a:lstStyle/>
          <a:p>
            <a:r>
              <a:rPr lang="en-US" dirty="0" err="1" smtClean="0"/>
              <a:t>Moderna</a:t>
            </a:r>
            <a:r>
              <a:rPr lang="en-US" dirty="0" smtClean="0"/>
              <a:t> COVID-19 Vaccine</a:t>
            </a:r>
          </a:p>
          <a:p>
            <a:pPr lvl="1"/>
            <a:r>
              <a:rPr lang="en-US" dirty="0" smtClean="0"/>
              <a:t>Must be stored at -25 to -15 </a:t>
            </a:r>
            <a:r>
              <a:rPr lang="en-US" dirty="0" err="1" smtClean="0"/>
              <a:t>deg</a:t>
            </a:r>
            <a:r>
              <a:rPr lang="en-US" dirty="0" smtClean="0"/>
              <a:t> Celsius</a:t>
            </a:r>
          </a:p>
          <a:p>
            <a:pPr lvl="1"/>
            <a:r>
              <a:rPr lang="en-US" dirty="0" smtClean="0"/>
              <a:t>Many community based clinics such as VMG have freezers at this temperature for other vaccines we already have</a:t>
            </a:r>
          </a:p>
          <a:p>
            <a:pPr lvl="1"/>
            <a:r>
              <a:rPr lang="en-US" dirty="0" smtClean="0"/>
              <a:t>94.1% effective in vaccine trials</a:t>
            </a:r>
          </a:p>
        </p:txBody>
      </p:sp>
      <p:sp>
        <p:nvSpPr>
          <p:cNvPr id="4" name="Content Placeholder 3"/>
          <p:cNvSpPr>
            <a:spLocks noGrp="1"/>
          </p:cNvSpPr>
          <p:nvPr>
            <p:ph sz="half" idx="2"/>
          </p:nvPr>
        </p:nvSpPr>
        <p:spPr>
          <a:xfrm>
            <a:off x="4975668" y="1504982"/>
            <a:ext cx="4184034" cy="2903117"/>
          </a:xfrm>
        </p:spPr>
        <p:txBody>
          <a:bodyPr>
            <a:normAutofit/>
          </a:bodyPr>
          <a:lstStyle/>
          <a:p>
            <a:r>
              <a:rPr lang="en-US" dirty="0" smtClean="0"/>
              <a:t>Pfizer COVID-19 Vaccine</a:t>
            </a:r>
          </a:p>
          <a:p>
            <a:pPr lvl="1"/>
            <a:r>
              <a:rPr lang="en-US" dirty="0" smtClean="0"/>
              <a:t>Must be stored at -70 </a:t>
            </a:r>
            <a:r>
              <a:rPr lang="en-US" dirty="0" err="1" smtClean="0"/>
              <a:t>deg</a:t>
            </a:r>
            <a:r>
              <a:rPr lang="en-US" dirty="0" smtClean="0"/>
              <a:t> Celsius, on dry ice</a:t>
            </a:r>
          </a:p>
          <a:p>
            <a:pPr lvl="1"/>
            <a:r>
              <a:rPr lang="en-US" dirty="0" smtClean="0"/>
              <a:t>This is not feasible for many community based clinics like VMG</a:t>
            </a:r>
          </a:p>
          <a:p>
            <a:pPr lvl="1"/>
            <a:r>
              <a:rPr lang="en-US" dirty="0" smtClean="0"/>
              <a:t>Large hospital systems can handle freezers of this temperature and the regular monitoring it involves</a:t>
            </a:r>
          </a:p>
          <a:p>
            <a:pPr lvl="1"/>
            <a:r>
              <a:rPr lang="en-US" dirty="0" smtClean="0"/>
              <a:t>95% effective in vaccine trials</a:t>
            </a:r>
            <a:endParaRPr lang="en-US" dirty="0"/>
          </a:p>
        </p:txBody>
      </p:sp>
      <p:sp>
        <p:nvSpPr>
          <p:cNvPr id="5" name="TextBox 4"/>
          <p:cNvSpPr txBox="1"/>
          <p:nvPr/>
        </p:nvSpPr>
        <p:spPr>
          <a:xfrm>
            <a:off x="241539" y="4658264"/>
            <a:ext cx="9998015"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We may receive a different brand vaccine from the state in the future</a:t>
            </a:r>
          </a:p>
          <a:p>
            <a:pPr marL="285750" indent="-285750">
              <a:buFont typeface="Wingdings" panose="05000000000000000000" pitchFamily="2" charset="2"/>
              <a:buChar char="Ø"/>
            </a:pPr>
            <a:r>
              <a:rPr lang="en-US" dirty="0" smtClean="0"/>
              <a:t>If you receive </a:t>
            </a:r>
            <a:r>
              <a:rPr lang="en-US" dirty="0" err="1" smtClean="0"/>
              <a:t>Moderna</a:t>
            </a:r>
            <a:r>
              <a:rPr lang="en-US" dirty="0" smtClean="0"/>
              <a:t> for the first dose, you will receive </a:t>
            </a:r>
            <a:r>
              <a:rPr lang="en-US" dirty="0" err="1" smtClean="0"/>
              <a:t>Moderna</a:t>
            </a:r>
            <a:r>
              <a:rPr lang="en-US" dirty="0" smtClean="0"/>
              <a:t> for the second dose; company’s vaccines cannot be interchanged</a:t>
            </a:r>
          </a:p>
          <a:p>
            <a:pPr marL="285750" indent="-285750">
              <a:buFont typeface="Wingdings" panose="05000000000000000000" pitchFamily="2" charset="2"/>
              <a:buChar char="Ø"/>
            </a:pPr>
            <a:r>
              <a:rPr lang="en-US" dirty="0" smtClean="0"/>
              <a:t>The federal government is paying for vaccines in Operation Warp Speed for all US citizens</a:t>
            </a:r>
            <a:endParaRPr lang="en-US" dirty="0"/>
          </a:p>
        </p:txBody>
      </p:sp>
    </p:spTree>
    <p:extLst>
      <p:ext uri="{BB962C8B-B14F-4D97-AF65-F5344CB8AC3E}">
        <p14:creationId xmlns:p14="http://schemas.microsoft.com/office/powerpoint/2010/main" val="218521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5132"/>
          </a:xfrm>
        </p:spPr>
        <p:txBody>
          <a:bodyPr/>
          <a:lstStyle/>
          <a:p>
            <a:r>
              <a:rPr lang="en-US" dirty="0" smtClean="0"/>
              <a:t>How does the COVID-19 Vaccine work?</a:t>
            </a:r>
            <a:endParaRPr lang="en-US" dirty="0"/>
          </a:p>
        </p:txBody>
      </p:sp>
      <p:sp>
        <p:nvSpPr>
          <p:cNvPr id="3" name="Content Placeholder 2"/>
          <p:cNvSpPr>
            <a:spLocks noGrp="1"/>
          </p:cNvSpPr>
          <p:nvPr>
            <p:ph idx="1"/>
          </p:nvPr>
        </p:nvSpPr>
        <p:spPr>
          <a:xfrm>
            <a:off x="677334" y="1414732"/>
            <a:ext cx="8596668" cy="5106838"/>
          </a:xfrm>
        </p:spPr>
        <p:txBody>
          <a:bodyPr>
            <a:normAutofit/>
          </a:bodyPr>
          <a:lstStyle/>
          <a:p>
            <a:endParaRPr lang="en-US" dirty="0" smtClean="0"/>
          </a:p>
          <a:p>
            <a:r>
              <a:rPr lang="en-US" dirty="0" smtClean="0"/>
              <a:t>mRNA vaccines contain instructions for our bodies to create a harmless COVID-19 protein, that our body then recognizes are foreign</a:t>
            </a:r>
          </a:p>
          <a:p>
            <a:pPr lvl="1"/>
            <a:r>
              <a:rPr lang="en-US" dirty="0" smtClean="0"/>
              <a:t>This is different than subunit vaccines which contain the viral protein itself</a:t>
            </a:r>
          </a:p>
          <a:p>
            <a:pPr lvl="1"/>
            <a:r>
              <a:rPr lang="en-US" dirty="0" smtClean="0"/>
              <a:t>Using an mRNA vaccine gets these proteins more effectively to the areas of the body it needs to in order create immune cells, making the vaccine more effective</a:t>
            </a:r>
          </a:p>
          <a:p>
            <a:r>
              <a:rPr lang="en-US" dirty="0" smtClean="0"/>
              <a:t>Once our bodies create the protein, our bodies destroy the genetic material from the vaccine</a:t>
            </a:r>
          </a:p>
          <a:p>
            <a:r>
              <a:rPr lang="en-US" dirty="0" smtClean="0"/>
              <a:t>Our bodies then create T-lymphocyte cells to attack the protein, and then B-lymphocyte cells to create memory should this protein ever enter our bodies again</a:t>
            </a:r>
            <a:endParaRPr lang="en-US" dirty="0"/>
          </a:p>
          <a:p>
            <a:r>
              <a:rPr lang="en-US" dirty="0"/>
              <a:t>Therefore, it is possible that a person could be infected with the virus that causes COVID-19 just before or just after vaccination and then get sick because the vaccine did not have enough time to provide </a:t>
            </a:r>
            <a:r>
              <a:rPr lang="en-US" dirty="0" smtClean="0"/>
              <a:t>protection</a:t>
            </a:r>
            <a:endParaRPr lang="en-US" dirty="0"/>
          </a:p>
        </p:txBody>
      </p:sp>
    </p:spTree>
    <p:extLst>
      <p:ext uri="{BB962C8B-B14F-4D97-AF65-F5344CB8AC3E}">
        <p14:creationId xmlns:p14="http://schemas.microsoft.com/office/powerpoint/2010/main" val="339270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COVID-19 vaccine work?</a:t>
            </a:r>
            <a:endParaRPr lang="en-US" dirty="0"/>
          </a:p>
        </p:txBody>
      </p:sp>
      <p:sp>
        <p:nvSpPr>
          <p:cNvPr id="3" name="Content Placeholder 2"/>
          <p:cNvSpPr>
            <a:spLocks noGrp="1"/>
          </p:cNvSpPr>
          <p:nvPr>
            <p:ph idx="1"/>
          </p:nvPr>
        </p:nvSpPr>
        <p:spPr/>
        <p:txBody>
          <a:bodyPr/>
          <a:lstStyle/>
          <a:p>
            <a:r>
              <a:rPr lang="en-US" dirty="0" smtClean="0"/>
              <a:t>Quick Video to understand (this video is about the </a:t>
            </a:r>
            <a:r>
              <a:rPr lang="en-US" dirty="0" err="1"/>
              <a:t>M</a:t>
            </a:r>
            <a:r>
              <a:rPr lang="en-US" dirty="0" err="1" smtClean="0"/>
              <a:t>oderna</a:t>
            </a:r>
            <a:r>
              <a:rPr lang="en-US" dirty="0" smtClean="0"/>
              <a:t> vaccine but is true for the Pfizer vaccine as well):</a:t>
            </a:r>
          </a:p>
          <a:p>
            <a:pPr lvl="1"/>
            <a:r>
              <a:rPr lang="en-US" dirty="0">
                <a:hlinkClick r:id="rId2"/>
              </a:rPr>
              <a:t>https://</a:t>
            </a:r>
            <a:r>
              <a:rPr lang="en-US" dirty="0" smtClean="0">
                <a:hlinkClick r:id="rId2"/>
              </a:rPr>
              <a:t>www.youtube.com/watch?v=w_5zQzIb5Uc</a:t>
            </a:r>
            <a:endParaRPr lang="en-US" dirty="0" smtClean="0"/>
          </a:p>
          <a:p>
            <a:r>
              <a:rPr lang="en-US" dirty="0" smtClean="0"/>
              <a:t>Longer Video explanation:</a:t>
            </a:r>
          </a:p>
          <a:p>
            <a:pPr lvl="1"/>
            <a:r>
              <a:rPr lang="en-US" dirty="0"/>
              <a:t>https://www.youtube.com/watch?v=l7k8dDCvrrc</a:t>
            </a:r>
            <a:endParaRPr lang="en-US" dirty="0" smtClean="0"/>
          </a:p>
          <a:p>
            <a:pPr lvl="1"/>
            <a:endParaRPr lang="en-US" dirty="0"/>
          </a:p>
        </p:txBody>
      </p:sp>
    </p:spTree>
    <p:extLst>
      <p:ext uri="{BB962C8B-B14F-4D97-AF65-F5344CB8AC3E}">
        <p14:creationId xmlns:p14="http://schemas.microsoft.com/office/powerpoint/2010/main" val="3517976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35" y="531962"/>
            <a:ext cx="9406945" cy="822385"/>
          </a:xfrm>
        </p:spPr>
        <p:txBody>
          <a:bodyPr>
            <a:normAutofit fontScale="90000"/>
          </a:bodyPr>
          <a:lstStyle/>
          <a:p>
            <a:r>
              <a:rPr lang="en-US" dirty="0" smtClean="0"/>
              <a:t>Benefits of an mRNA vaccine versus conventional</a:t>
            </a:r>
            <a:endParaRPr lang="en-US" dirty="0"/>
          </a:p>
        </p:txBody>
      </p:sp>
      <p:sp>
        <p:nvSpPr>
          <p:cNvPr id="3" name="Content Placeholder 2"/>
          <p:cNvSpPr>
            <a:spLocks noGrp="1"/>
          </p:cNvSpPr>
          <p:nvPr>
            <p:ph idx="1"/>
          </p:nvPr>
        </p:nvSpPr>
        <p:spPr>
          <a:xfrm>
            <a:off x="677333" y="1354347"/>
            <a:ext cx="8596668" cy="4934309"/>
          </a:xfrm>
        </p:spPr>
        <p:txBody>
          <a:bodyPr>
            <a:normAutofit lnSpcReduction="10000"/>
          </a:bodyPr>
          <a:lstStyle/>
          <a:p>
            <a:r>
              <a:rPr lang="en-US" dirty="0" smtClean="0"/>
              <a:t>Able to amplify the antigen (the virus protein) themselves so produces a stronger immune response making the vaccine more effective</a:t>
            </a:r>
          </a:p>
          <a:p>
            <a:r>
              <a:rPr lang="en-US" dirty="0" smtClean="0"/>
              <a:t>Able to target different proteins on the virus’ surface so the *hope* is that an annual vaccine will not be needed</a:t>
            </a:r>
          </a:p>
          <a:p>
            <a:r>
              <a:rPr lang="en-US" dirty="0" smtClean="0"/>
              <a:t>Can be made in test tubes and do not need to be made in eggs </a:t>
            </a:r>
          </a:p>
          <a:p>
            <a:pPr lvl="1"/>
            <a:r>
              <a:rPr lang="en-US" dirty="0" smtClean="0"/>
              <a:t>flu vaccine – the lab process starts with using the actual virus itself to make the vaccine in eggs, then inactivate the virus, usually with heat</a:t>
            </a:r>
          </a:p>
          <a:p>
            <a:r>
              <a:rPr lang="en-US" dirty="0" smtClean="0"/>
              <a:t>Safer for patients because they are not using a live virus</a:t>
            </a:r>
          </a:p>
          <a:p>
            <a:r>
              <a:rPr lang="en-US" dirty="0" smtClean="0"/>
              <a:t>Lower production costs</a:t>
            </a:r>
          </a:p>
          <a:p>
            <a:r>
              <a:rPr lang="en-US" dirty="0" smtClean="0"/>
              <a:t>Faster vaccine production because you do not need to grow the virus to produce the vaccine</a:t>
            </a:r>
          </a:p>
          <a:p>
            <a:r>
              <a:rPr lang="en-US" dirty="0" smtClean="0"/>
              <a:t>Placed in lipid nanoparticles to distribute the mRNA to our cells, and need very cold temperatures to keep this part stable</a:t>
            </a:r>
          </a:p>
          <a:p>
            <a:r>
              <a:rPr lang="en-US" dirty="0" smtClean="0"/>
              <a:t>Not a live vaccine and therefore you cannot develop COVID-19 from the vaccine</a:t>
            </a:r>
            <a:endParaRPr lang="en-US" dirty="0"/>
          </a:p>
        </p:txBody>
      </p:sp>
    </p:spTree>
    <p:extLst>
      <p:ext uri="{BB962C8B-B14F-4D97-AF65-F5344CB8AC3E}">
        <p14:creationId xmlns:p14="http://schemas.microsoft.com/office/powerpoint/2010/main" val="2794611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53262" cy="1320800"/>
          </a:xfrm>
        </p:spPr>
        <p:txBody>
          <a:bodyPr>
            <a:normAutofit fontScale="90000"/>
          </a:bodyPr>
          <a:lstStyle/>
          <a:p>
            <a:pPr algn="ctr"/>
            <a:r>
              <a:rPr lang="en-US" sz="3100" dirty="0" smtClean="0"/>
              <a:t>Concern: “These COVID-19 vaccines can genetically modify my DNA.” </a:t>
            </a:r>
            <a:br>
              <a:rPr lang="en-US" sz="3100" dirty="0" smtClean="0"/>
            </a:br>
            <a:r>
              <a:rPr lang="en-US" sz="3100" dirty="0" smtClean="0"/>
              <a:t/>
            </a:r>
            <a:br>
              <a:rPr lang="en-US" sz="3100" dirty="0" smtClean="0"/>
            </a:br>
            <a:r>
              <a:rPr lang="en-US" sz="3100" dirty="0" smtClean="0"/>
              <a:t>Response:</a:t>
            </a:r>
            <a:r>
              <a:rPr lang="en-US" dirty="0"/>
              <a:t> </a:t>
            </a:r>
            <a:r>
              <a:rPr lang="en-US" dirty="0" smtClean="0">
                <a:solidFill>
                  <a:srgbClr val="FF0000"/>
                </a:solidFill>
              </a:rPr>
              <a:t>FALSE</a:t>
            </a:r>
            <a:endParaRPr lang="en-US" dirty="0">
              <a:solidFill>
                <a:srgbClr val="FF0000"/>
              </a:solidFill>
            </a:endParaRPr>
          </a:p>
        </p:txBody>
      </p:sp>
      <p:sp>
        <p:nvSpPr>
          <p:cNvPr id="3" name="Content Placeholder 2"/>
          <p:cNvSpPr>
            <a:spLocks noGrp="1"/>
          </p:cNvSpPr>
          <p:nvPr>
            <p:ph idx="1"/>
          </p:nvPr>
        </p:nvSpPr>
        <p:spPr>
          <a:xfrm>
            <a:off x="677334" y="2798943"/>
            <a:ext cx="8596668" cy="3880773"/>
          </a:xfrm>
        </p:spPr>
        <p:txBody>
          <a:bodyPr>
            <a:normAutofit/>
          </a:bodyPr>
          <a:lstStyle/>
          <a:p>
            <a:r>
              <a:rPr lang="en-US" sz="2400" dirty="0" smtClean="0"/>
              <a:t>The process of the vaccine antigen (viral protein) amplification happens in the cell cytoplasm and not in the cell nucleus – therefore they will not combine with your DNA which resides in the cell nucleus</a:t>
            </a:r>
          </a:p>
          <a:p>
            <a:r>
              <a:rPr lang="en-US" sz="2400" dirty="0" smtClean="0"/>
              <a:t>the vaccine proteins are degraded by our cells after they produce the antigen</a:t>
            </a:r>
            <a:endParaRPr lang="en-US" sz="2400" dirty="0"/>
          </a:p>
        </p:txBody>
      </p:sp>
    </p:spTree>
    <p:extLst>
      <p:ext uri="{BB962C8B-B14F-4D97-AF65-F5344CB8AC3E}">
        <p14:creationId xmlns:p14="http://schemas.microsoft.com/office/powerpoint/2010/main" val="224067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74" y="626853"/>
            <a:ext cx="9398319" cy="1320800"/>
          </a:xfrm>
        </p:spPr>
        <p:txBody>
          <a:bodyPr>
            <a:normAutofit fontScale="90000"/>
          </a:bodyPr>
          <a:lstStyle/>
          <a:p>
            <a:pPr algn="ctr"/>
            <a:r>
              <a:rPr lang="en-US" sz="3100" dirty="0" smtClean="0"/>
              <a:t>Concern: “The COVID-19 vaccine can cause sterilization.”</a:t>
            </a:r>
            <a:br>
              <a:rPr lang="en-US" sz="3100" dirty="0" smtClean="0"/>
            </a:br>
            <a:r>
              <a:rPr lang="en-US" dirty="0" smtClean="0"/>
              <a:t/>
            </a:r>
            <a:br>
              <a:rPr lang="en-US" dirty="0" smtClean="0"/>
            </a:br>
            <a:r>
              <a:rPr lang="en-US" sz="3100" dirty="0" smtClean="0"/>
              <a:t>Response: </a:t>
            </a:r>
            <a:r>
              <a:rPr lang="en-US" sz="3100" dirty="0" smtClean="0">
                <a:solidFill>
                  <a:srgbClr val="FF0000"/>
                </a:solidFill>
              </a:rPr>
              <a:t>FALSE</a:t>
            </a:r>
            <a:endParaRPr lang="en-US" sz="3100" dirty="0">
              <a:solidFill>
                <a:srgbClr val="FF0000"/>
              </a:solidFill>
            </a:endParaRPr>
          </a:p>
        </p:txBody>
      </p:sp>
      <p:sp>
        <p:nvSpPr>
          <p:cNvPr id="3" name="Content Placeholder 2"/>
          <p:cNvSpPr>
            <a:spLocks noGrp="1"/>
          </p:cNvSpPr>
          <p:nvPr>
            <p:ph idx="1"/>
          </p:nvPr>
        </p:nvSpPr>
        <p:spPr>
          <a:xfrm>
            <a:off x="677334" y="2432649"/>
            <a:ext cx="8596668" cy="3608713"/>
          </a:xfrm>
        </p:spPr>
        <p:txBody>
          <a:bodyPr/>
          <a:lstStyle/>
          <a:p>
            <a:r>
              <a:rPr lang="en-US" dirty="0" smtClean="0"/>
              <a:t>The claim on social media was from “The head of Pfizer research” and stated that the Pfizer vaccine contains a spike protein called syncytin-1 which can lead to loss of fertility in 5% of women</a:t>
            </a:r>
          </a:p>
          <a:p>
            <a:r>
              <a:rPr lang="en-US" dirty="0" smtClean="0"/>
              <a:t>The person actually making this claim had not worked at Pfizer for over nine years, and was never the head of research at Pfizer, therefore was not involved in the development of the COVID-19 vaccine at all</a:t>
            </a:r>
          </a:p>
          <a:p>
            <a:r>
              <a:rPr lang="en-US" dirty="0" smtClean="0"/>
              <a:t>The Pfizer vaccine does not even contain this spike protein syncytin-1, therefore loss of fertility is not a concern</a:t>
            </a:r>
            <a:endParaRPr lang="en-US" dirty="0"/>
          </a:p>
        </p:txBody>
      </p:sp>
    </p:spTree>
    <p:extLst>
      <p:ext uri="{BB962C8B-B14F-4D97-AF65-F5344CB8AC3E}">
        <p14:creationId xmlns:p14="http://schemas.microsoft.com/office/powerpoint/2010/main" val="249308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32936"/>
          </a:xfrm>
        </p:spPr>
        <p:txBody>
          <a:bodyPr>
            <a:normAutofit/>
          </a:bodyPr>
          <a:lstStyle/>
          <a:p>
            <a:r>
              <a:rPr lang="en-US" sz="3200" dirty="0" smtClean="0"/>
              <a:t>Concern: “How can the vaccine be safe if it was developed so quickly?”</a:t>
            </a:r>
            <a:endParaRPr lang="en-US" sz="3200" dirty="0"/>
          </a:p>
        </p:txBody>
      </p:sp>
      <p:sp>
        <p:nvSpPr>
          <p:cNvPr id="3" name="Content Placeholder 2"/>
          <p:cNvSpPr>
            <a:spLocks noGrp="1"/>
          </p:cNvSpPr>
          <p:nvPr>
            <p:ph idx="1"/>
          </p:nvPr>
        </p:nvSpPr>
        <p:spPr>
          <a:xfrm>
            <a:off x="677334" y="1820175"/>
            <a:ext cx="8596668" cy="4546120"/>
          </a:xfrm>
        </p:spPr>
        <p:txBody>
          <a:bodyPr>
            <a:normAutofit fontScale="85000" lnSpcReduction="10000"/>
          </a:bodyPr>
          <a:lstStyle/>
          <a:p>
            <a:r>
              <a:rPr lang="en-US" dirty="0" smtClean="0"/>
              <a:t>There are many reasons why the COVID-19 vaccine was able to be developed so quickly.</a:t>
            </a:r>
          </a:p>
          <a:p>
            <a:pPr lvl="1"/>
            <a:r>
              <a:rPr lang="en-US" sz="1800" dirty="0" smtClean="0"/>
              <a:t>Global effort to develop the vaccine, rather than focus on profit</a:t>
            </a:r>
          </a:p>
          <a:p>
            <a:pPr lvl="2"/>
            <a:r>
              <a:rPr lang="en-US" sz="1800" dirty="0" smtClean="0"/>
              <a:t>The virus was genetically sequenced and then shared with the entire world</a:t>
            </a:r>
          </a:p>
          <a:p>
            <a:pPr lvl="2"/>
            <a:r>
              <a:rPr lang="en-US" sz="1800" dirty="0" smtClean="0"/>
              <a:t>This information is normal kept private, and each company needs to take the time and money to complete this sequencing on their own</a:t>
            </a:r>
          </a:p>
          <a:p>
            <a:pPr lvl="1"/>
            <a:r>
              <a:rPr lang="en-US" sz="1800" dirty="0" smtClean="0"/>
              <a:t>Funding</a:t>
            </a:r>
          </a:p>
          <a:p>
            <a:pPr lvl="2"/>
            <a:r>
              <a:rPr lang="en-US" sz="1800" dirty="0" smtClean="0"/>
              <a:t>Often times companies pay for vaccine development on their own, or limited grants are given</a:t>
            </a:r>
          </a:p>
          <a:p>
            <a:pPr lvl="2"/>
            <a:r>
              <a:rPr lang="en-US" sz="1800" dirty="0" smtClean="0"/>
              <a:t>The US government in Operation Warp Speed provided much needed funding that without this, would have slowed down the process. This allows smaller companies to join in the efforts as well. </a:t>
            </a:r>
          </a:p>
          <a:p>
            <a:pPr lvl="1"/>
            <a:r>
              <a:rPr lang="en-US" sz="2000" dirty="0" smtClean="0"/>
              <a:t>Clinical Trial Enrollment</a:t>
            </a:r>
          </a:p>
          <a:p>
            <a:pPr lvl="2"/>
            <a:r>
              <a:rPr lang="en-US" sz="1800" dirty="0" smtClean="0"/>
              <a:t>Usually it takes years to enroll enough patients to have a high enough powered Clinical Trial. For this vaccine, patients were contacting the company themselves as willing participants in order to spur on efforts to develop an effective vaccine.</a:t>
            </a:r>
          </a:p>
          <a:p>
            <a:pPr lvl="3"/>
            <a:endParaRPr lang="en-US" dirty="0"/>
          </a:p>
        </p:txBody>
      </p:sp>
    </p:spTree>
    <p:extLst>
      <p:ext uri="{BB962C8B-B14F-4D97-AF65-F5344CB8AC3E}">
        <p14:creationId xmlns:p14="http://schemas.microsoft.com/office/powerpoint/2010/main" val="15088754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193</TotalTime>
  <Words>1463</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Trebuchet MS</vt:lpstr>
      <vt:lpstr>Wingdings</vt:lpstr>
      <vt:lpstr>Wingdings 3</vt:lpstr>
      <vt:lpstr>Facet</vt:lpstr>
      <vt:lpstr>VMG COVID-19  Vaccination Updates for Staff</vt:lpstr>
      <vt:lpstr>Types of Vaccines in Existence </vt:lpstr>
      <vt:lpstr>Why do we have the Moderna Vaccine?</vt:lpstr>
      <vt:lpstr>How does the COVID-19 Vaccine work?</vt:lpstr>
      <vt:lpstr>How does the COVID-19 vaccine work?</vt:lpstr>
      <vt:lpstr>Benefits of an mRNA vaccine versus conventional</vt:lpstr>
      <vt:lpstr>Concern: “These COVID-19 vaccines can genetically modify my DNA.”   Response: FALSE</vt:lpstr>
      <vt:lpstr>Concern: “The COVID-19 vaccine can cause sterilization.”  Response: FALSE</vt:lpstr>
      <vt:lpstr>Concern: “How can the vaccine be safe if it was developed so quickly?”</vt:lpstr>
      <vt:lpstr>Concern: “How can the vaccine be safe if it was developed so quickly?” (Cont’d)</vt:lpstr>
      <vt:lpstr>Concern: “Not enough people have had the vaccine for me to feel it is safe. I am going to wait.”</vt:lpstr>
      <vt:lpstr>VMG is committed to safe administration of the COVID-19 vaccines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VMG COVID-19  Vaccination Updates for Staff</dc:title>
  <dc:creator>RogersFamily</dc:creator>
  <cp:lastModifiedBy>Campbell, Gina</cp:lastModifiedBy>
  <cp:revision>16</cp:revision>
  <cp:lastPrinted>2020-12-28T18:33:26Z</cp:lastPrinted>
  <dcterms:created xsi:type="dcterms:W3CDTF">2020-12-27T12:06:06Z</dcterms:created>
  <dcterms:modified xsi:type="dcterms:W3CDTF">2021-01-06T21:11:00Z</dcterms:modified>
</cp:coreProperties>
</file>