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7979-7F81-4EF7-8A97-DD631B0685C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D8CD9-EB21-4874-BF66-6526EB722A7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29C24-4615-4393-A308-EA552E8438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75BD0-1359-466D-9764-86E177C42D99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85998-A442-4285-9B4E-DC5157D360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361CA-6E30-43FA-A900-F5BEB04225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B8F430-EF6F-4C6D-AC58-520FE00245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6951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E739F-8136-4EC9-A34A-9DA8BE9D0D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EB128-E668-49A3-81F0-06490696CDD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B1728-67F3-4F48-BC3D-ED8F714EE4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907C6E-9932-4FCE-A647-13FA94682D77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4EC61-3718-4F6D-A0D5-33282D63446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5305E-2FD2-4447-A362-977AE425CE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4D871A-0894-47A7-BE5D-2A30EE87B7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9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B3C61-A0D0-4B99-8717-46B2209FE84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D6A21-E5EC-4BBC-8B55-1C5F3EA456A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23DF2-D588-40E5-BB03-13E36DE502A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9AC4EB-38CA-4E17-87EC-F4C749714744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5B380-0249-467C-AA46-75608C1D96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C2C53-52F9-492E-9AC1-27D8BB09E6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DD5A73-B435-4343-81F6-D64CC2D3878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38DB-564C-4C81-9E46-88B030DA18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233-2BC2-4B5A-9E1D-950036F4EC0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AF0AA-77D2-485A-9595-1976D0D281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F28AF0-D9CA-4365-80C9-B77D3D4B7F4F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5E2E4-5B51-46C7-AB57-F80019355F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DC82E-55FB-42D6-943C-1CC911A3CA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C69B3A-3587-4343-8DC7-EEAE085ABE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725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3133A-4E82-4D8B-AE83-C7EA1533A3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7252F-5749-475D-802C-E6DDD69C8C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C97E3-023F-4C87-9935-B3D91692F9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9ADAC0-29DA-4CD4-96C3-BFD94EBE73A7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3D35C-5EF0-4272-BEBC-94E5FB3C59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DE444-5F29-407E-BD17-3C29628CAC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6847B1-791E-4AF7-8C35-BD97F2994FC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2C11-7474-42DD-B90B-EC44480A654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0828C-0603-47F4-81D1-FFC448071ED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D600-4339-4BE6-8C3D-F1C627DDEC1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71D9E-923D-44DF-9A39-770E24CD55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3B75DE-3554-4429-ABE6-CFD70D42DB5F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87520-AB47-4994-B0D1-E071461C81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5CCCB-BA74-4812-B8C6-4EE7C9C881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A1026-9A2A-4D6E-A21E-DC9B7E995D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CFDC-050A-4977-9506-C458182EC5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5A0E8-D80D-42D2-9F48-A3C7955166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C1114-6CD6-4806-8889-95910EBCF82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068B6-229D-47B4-BD8D-CE7F4A0A1F6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BBD1E-1805-43AA-9326-4086C00BCC7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15F4C7-4C04-4B89-A659-1965E040D9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56BB69-8153-4AB9-8144-93E8CF749F34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27733F-35A8-46A1-9CFC-FF8A2999E1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5B4A6E-D8D1-4042-829E-B12814D836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F22714-E2B5-4712-BF97-ED150F940D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1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583F-AC78-4B9B-ACE3-E42F4A025B7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4FE17-3EE8-4405-B5E8-191B0C6581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1D5DA3-B86A-48CD-8120-762A03A27D62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F8D2F-C96C-47AE-B99B-123EFB1C05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519A0-CDAD-4D87-9D41-CEDB12E99E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C75AA0-26E5-442D-B53C-CE6BA0378A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2B668-09A9-4CFB-8A0E-8256B24285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DB8B20-B6ED-43A4-8556-9FF8C8C3E777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05E20-67B0-46CB-B59C-E168B97322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F10B4-2F4C-4925-9BB7-B45D636C52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CD3C2D-FEDC-452E-BC30-6F492F20B3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DFBC9-B091-43B5-B53E-25870C1D63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84FDF-90A9-4631-9955-0D8E58CD9BB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3B66A-2E8F-41B1-880C-20E778573A1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9F30-013B-46BD-BF35-8A9E47D761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695C1D-D08D-464E-A0EB-FF4CF450A3E3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ABAE5-04E5-406D-86D2-110E081B20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3C681-2360-4A87-B195-58FC161400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05289A-19EE-4564-90B1-01F1B455E3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8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C566-BD0C-4E36-95A3-50AB8BF450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7EB349-D961-4A28-80F1-58A5F58E3B2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48AF4-DAEA-41D2-AA07-D202020035B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1CB47-ED55-4E38-9E1D-C876B39291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B75BA9-AD7C-4BF6-AB37-EC85C37B0955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4B119-5E6B-48B9-B335-E824A3274E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EE22-5EEF-4646-8678-02D3FB439D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87999A-0082-4482-B7EC-3E09A72176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4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DCC3C0-BAD9-4FA6-A7A6-126FDA4041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C502C-B312-4378-B61D-3F51874F95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A37D0-3CAB-42F2-9F94-B81BFC3D52E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191C295-6E41-4B38-8178-916F9281EB86}" type="datetime1">
              <a:rPr lang="en-US"/>
              <a:pPr lvl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12C13-50A2-45E8-ADED-CD4DCFB2FE9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AD8C7-0193-45AD-A476-E97F7EC89B2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7012195-DB91-4DB5-B346-95710CCA8B6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0FD7-567A-44F2-89DE-626FE310BA2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4298045"/>
          </a:xfrm>
        </p:spPr>
        <p:txBody>
          <a:bodyPr/>
          <a:lstStyle/>
          <a:p>
            <a:pPr lvl="0"/>
            <a:br>
              <a:rPr lang="en-US" sz="5400"/>
            </a:br>
            <a:br>
              <a:rPr lang="en-US" sz="5400"/>
            </a:br>
            <a:br>
              <a:rPr lang="en-US" sz="5400"/>
            </a:br>
            <a:br>
              <a:rPr lang="en-US" sz="5400"/>
            </a:br>
            <a:br>
              <a:rPr lang="en-US" sz="5400"/>
            </a:br>
            <a:br>
              <a:rPr lang="en-US" sz="5400"/>
            </a:br>
            <a:r>
              <a:rPr lang="en-US" sz="5400"/>
              <a:t>Gender Affirming Therapy Monitoring Guidelines</a:t>
            </a:r>
            <a:br>
              <a:rPr lang="en-US" sz="5400"/>
            </a:br>
            <a:br>
              <a:rPr lang="en-US" sz="5400"/>
            </a:b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3D4D9A-2579-4AB7-B019-BE5BD22FF4E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E9E2-A3C6-4B36-83F5-AE6FAB4052F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Informed consent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57C67-DEE2-4238-A08B-2F73B9E29FB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State the hormone being used.</a:t>
            </a:r>
          </a:p>
          <a:p>
            <a:pPr lvl="0"/>
            <a:r>
              <a:rPr lang="en-US"/>
              <a:t>Need for regular monitoring.</a:t>
            </a:r>
          </a:p>
          <a:p>
            <a:pPr lvl="0"/>
            <a:r>
              <a:rPr lang="en-US"/>
              <a:t>Expected desired/beneficial effects.</a:t>
            </a:r>
          </a:p>
          <a:p>
            <a:pPr lvl="0"/>
            <a:r>
              <a:rPr lang="en-US"/>
              <a:t>Potential for irreversible effects.</a:t>
            </a:r>
          </a:p>
          <a:p>
            <a:pPr lvl="0"/>
            <a:r>
              <a:rPr lang="en-US"/>
              <a:t>Adverse reactions</a:t>
            </a:r>
          </a:p>
          <a:p>
            <a:pPr lvl="0"/>
            <a:r>
              <a:rPr lang="en-US"/>
              <a:t>Leave time for discussion/questions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7392-030E-487F-85DC-CB468A53B12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Order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1F6A6-C634-438A-870E-C4DF9FF3BDB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Hormone monitoring transwomen/transmen order sets </a:t>
            </a:r>
          </a:p>
          <a:p>
            <a:pPr lvl="0"/>
            <a:r>
              <a:rPr lang="en-US"/>
              <a:t>Monitor q2-3mos first year of therapy then every 6-12 mos </a:t>
            </a:r>
          </a:p>
          <a:p>
            <a:pPr lvl="0"/>
            <a:endParaRPr lang="en-US"/>
          </a:p>
          <a:p>
            <a:pPr lvl="0"/>
            <a:r>
              <a:rPr lang="en-US"/>
              <a:t>Monitors serum hormone levels to reach desired effect</a:t>
            </a:r>
          </a:p>
          <a:p>
            <a:pPr lvl="1"/>
            <a:r>
              <a:rPr lang="en-US"/>
              <a:t>Goal total testosterone for transwoman 30-90ng/dL, estradiol &lt;200pg/mL</a:t>
            </a:r>
          </a:p>
          <a:p>
            <a:pPr lvl="1"/>
            <a:r>
              <a:rPr lang="en-US"/>
              <a:t>Goal total testosterone for transmen 300-1000 ng/dL, estradiol &lt;50pg/mL</a:t>
            </a:r>
          </a:p>
          <a:p>
            <a:pPr lvl="1"/>
            <a:endParaRPr lang="en-US"/>
          </a:p>
          <a:p>
            <a:pPr lvl="0"/>
            <a:r>
              <a:rPr lang="en-US"/>
              <a:t>Check out endocrine order sets – Stuart Chipkin, Matt Spitzer</a:t>
            </a:r>
          </a:p>
          <a:p>
            <a:pPr lvl="0"/>
            <a:r>
              <a:rPr lang="en-US"/>
              <a:t>Protocols for starting HRT, discussion points.</a:t>
            </a:r>
          </a:p>
          <a:p>
            <a:pPr lvl="0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0F0E7-B280-4CC6-A847-B3B14CD79C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Screening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FE933-216C-4CC5-99F8-78C8E4FACCA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Transwomen – mammogram, prostate discussion after age 50, lipids</a:t>
            </a:r>
          </a:p>
          <a:p>
            <a:pPr lvl="0"/>
            <a:endParaRPr lang="en-US"/>
          </a:p>
          <a:p>
            <a:pPr lvl="0"/>
            <a:r>
              <a:rPr lang="en-US"/>
              <a:t>Transmen – Cervical pap per guidelines, mammo if no top surgery, lipids</a:t>
            </a:r>
          </a:p>
          <a:p>
            <a:pPr lvl="0"/>
            <a:endParaRPr lang="en-US"/>
          </a:p>
          <a:p>
            <a:pPr lvl="0"/>
            <a:r>
              <a:rPr lang="en-US"/>
              <a:t>Consider anal pap if anal receptive sex, discussion re HPV vaccine, PREP, STI screenings.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165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  Gender Affirming Therapy Monitoring Guidelines  </vt:lpstr>
      <vt:lpstr>Informed consent</vt:lpstr>
      <vt:lpstr>Order sets</vt:lpstr>
      <vt:lpstr>Screening tests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Affirming HRT monitoring guidelines</dc:title>
  <dc:creator>Normandin, Chris</dc:creator>
  <cp:lastModifiedBy>Ackley, Scott</cp:lastModifiedBy>
  <cp:revision>5</cp:revision>
  <dcterms:created xsi:type="dcterms:W3CDTF">2021-11-11T16:49:30Z</dcterms:created>
  <dcterms:modified xsi:type="dcterms:W3CDTF">2022-04-06T17:41:44Z</dcterms:modified>
</cp:coreProperties>
</file>