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75038"/>
  </p:normalViewPr>
  <p:slideViewPr>
    <p:cSldViewPr snapToGrid="0" snapToObjects="1">
      <p:cViewPr varScale="1">
        <p:scale>
          <a:sx n="85" d="100"/>
          <a:sy n="85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D58F0-2A71-2D4E-B320-D02F9202E9BF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B1D9D-DA66-AA4C-84CB-9D85BD77D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dium_channels" TargetMode="External"/><Relationship Id="rId4" Type="http://schemas.openxmlformats.org/officeDocument/2006/relationships/hyperlink" Target="https://en.wikipedia.org/wiki/Calcium_channels" TargetMode="External"/><Relationship Id="rId5" Type="http://schemas.openxmlformats.org/officeDocument/2006/relationships/hyperlink" Target="https://en.wikipedia.org/wiki/GABA-A_receptor" TargetMode="External"/><Relationship Id="rId6" Type="http://schemas.openxmlformats.org/officeDocument/2006/relationships/hyperlink" Target="https://en.wikipedia.org/wiki/Carbonic_anhydrase" TargetMode="External"/><Relationship Id="rId7" Type="http://schemas.openxmlformats.org/officeDocument/2006/relationships/hyperlink" Target="https://en.wikipedia.org/wiki/Paresthesi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en.wikipedia.org/wiki/Pregnancy" TargetMode="External"/><Relationship Id="rId12" Type="http://schemas.openxmlformats.org/officeDocument/2006/relationships/hyperlink" Target="https://en.wikipedia.org/wiki/Breastfeeding" TargetMode="External"/><Relationship Id="rId13" Type="http://schemas.openxmlformats.org/officeDocument/2006/relationships/hyperlink" Target="https://en.wikipedia.org/wiki/Topiramate#cite_note-Preg2019-3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s://en.wikipedia.org/wiki/Paresthesia" TargetMode="External"/><Relationship Id="rId4" Type="http://schemas.openxmlformats.org/officeDocument/2006/relationships/hyperlink" Target="https://en.wikipedia.org/wiki/Hair_loss" TargetMode="External"/><Relationship Id="rId5" Type="http://schemas.openxmlformats.org/officeDocument/2006/relationships/hyperlink" Target="https://en.wikipedia.org/wiki/Topiramate#cite_note-AHFS2019-1" TargetMode="External"/><Relationship Id="rId6" Type="http://schemas.openxmlformats.org/officeDocument/2006/relationships/hyperlink" Target="https://en.wikipedia.org/wiki/Topiramate#cite_note-BNF76-2" TargetMode="External"/><Relationship Id="rId7" Type="http://schemas.openxmlformats.org/officeDocument/2006/relationships/hyperlink" Target="https://en.wikipedia.org/wiki/Suicide" TargetMode="External"/><Relationship Id="rId8" Type="http://schemas.openxmlformats.org/officeDocument/2006/relationships/hyperlink" Target="https://en.wikipedia.org/wiki/Ammonia" TargetMode="External"/><Relationship Id="rId9" Type="http://schemas.openxmlformats.org/officeDocument/2006/relationships/hyperlink" Target="https://en.wikipedia.org/wiki/Encephalopathy" TargetMode="External"/><Relationship Id="rId10" Type="http://schemas.openxmlformats.org/officeDocument/2006/relationships/hyperlink" Target="https://en.wikipedia.org/wiki/Kidney_stones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s://www-psychiatrist-com.ezproxy.umassmed.edu/_layouts/PPP.Psych.Controls/ArticleViewer.ashx?ArticleURL=/jcp/article/Pages/2016/v77n03/v77n0322.aspx&amp;Abstract=0&amp;EditMode=0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Relationship Id="rId3" Type="http://schemas.openxmlformats.org/officeDocument/2006/relationships/hyperlink" Target="https://www.ncbi.nlm.nih.gov/pubmed/24404627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Benzoylecgonine</a:t>
            </a:r>
            <a:r>
              <a:rPr lang="en-US" dirty="0" smtClean="0"/>
              <a:t> = cocaine metabolite, cutoff value ≥ 300 </a:t>
            </a:r>
            <a:r>
              <a:rPr lang="en-US" dirty="0" smtClean="0"/>
              <a:t>ng/mL</a:t>
            </a:r>
          </a:p>
          <a:p>
            <a:endParaRPr lang="en-US" dirty="0" smtClean="0"/>
          </a:p>
          <a:p>
            <a:r>
              <a:rPr lang="en-US" dirty="0" err="1" smtClean="0"/>
              <a:t>Toriramate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antieleptic</a:t>
            </a:r>
            <a:r>
              <a:rPr lang="en-US" baseline="0" dirty="0" smtClean="0"/>
              <a:t> and migraine prophylaxis, also has been used in alcohol dependence. </a:t>
            </a:r>
          </a:p>
          <a:p>
            <a:r>
              <a:rPr lang="en-US" baseline="0" dirty="0" smtClean="0"/>
              <a:t>MOA is unknown but hypothesized</a:t>
            </a:r>
            <a:r>
              <a:rPr lang="mr-IN" baseline="0" dirty="0" smtClean="0"/>
              <a:t>…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(1) voltage-gated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Sodium channels"/>
              </a:rPr>
              <a:t>sodium channels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(2) high-voltage-activated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Calcium channels"/>
              </a:rPr>
              <a:t>calcium channels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(3)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GABA-A receptor"/>
              </a:rPr>
              <a:t>GABA-A receptors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(4) AMPA/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kainate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receptors; and (5)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Carbonic anhydrase"/>
              </a:rPr>
              <a:t>carbonic anhydrase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isoenzymes. - wiki</a:t>
            </a:r>
            <a:endParaRPr lang="en-US" baseline="0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7" tooltip="Paresthes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B1D9D-DA66-AA4C-84CB-9D85BD77D2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7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Detection of </a:t>
            </a:r>
            <a:r>
              <a:rPr lang="en-US" dirty="0" err="1" smtClean="0"/>
              <a:t>benzoylecgonine</a:t>
            </a:r>
            <a:r>
              <a:rPr lang="en-US" dirty="0" smtClean="0"/>
              <a:t>, UDS x2/week 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Retention (# patients completed study without data loss)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Frequency of cocaine smoking (mean # days/week)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Amount of cocaine (mean daily use, g)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Mean amount of money spent on cocaine per week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Mean reduction</a:t>
            </a:r>
            <a:r>
              <a:rPr lang="en-US" baseline="0" dirty="0" smtClean="0"/>
              <a:t> </a:t>
            </a:r>
            <a:r>
              <a:rPr lang="mr-IN" baseline="0" dirty="0" smtClean="0"/>
              <a:t>–</a:t>
            </a:r>
            <a:r>
              <a:rPr lang="en-US" baseline="0" dirty="0" smtClean="0"/>
              <a:t> mean difference compared to reference group </a:t>
            </a:r>
          </a:p>
          <a:p>
            <a:r>
              <a:rPr lang="en-US" baseline="0" dirty="0" smtClean="0"/>
              <a:t>OR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odds of disease in the people who were exposed vs odds of no disease in the people who were exposed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B1D9D-DA66-AA4C-84CB-9D85BD77D2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aresthesia"/>
              </a:rPr>
              <a:t>Common AEs =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Paresthesia"/>
              </a:rPr>
              <a:t>tingling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loss of appetite, feeling tired, abdominal pain,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air loss"/>
              </a:rPr>
              <a:t>hair loss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trouble concentrating.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[1]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[2]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Serious side effects may include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Suicide"/>
              </a:rPr>
              <a:t>suicide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increased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Ammonia"/>
              </a:rPr>
              <a:t>ammonia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levels resulting 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Encephalopathy"/>
              </a:rPr>
              <a:t>encephalopathy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Kidney stones"/>
              </a:rPr>
              <a:t>kidney stones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Pregnancy"/>
              </a:rPr>
              <a:t>pregnancy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may result in harm to the baby and use during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Breastfeeding"/>
              </a:rPr>
              <a:t>breastfeeding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not recommended.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[3]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wiki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B1D9D-DA66-AA4C-84CB-9D85BD77D2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5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observed that some subjects discontinued the use of cocaine early in the treatment (</a:t>
            </a:r>
            <a:r>
              <a:rPr lang="en-US" dirty="0" smtClean="0">
                <a:hlinkClick r:id="rId3"/>
              </a:rPr>
              <a:t>Table 3</a:t>
            </a:r>
            <a:r>
              <a:rPr lang="en-US" dirty="0" smtClean="0"/>
              <a:t> and </a:t>
            </a:r>
            <a:r>
              <a:rPr lang="en-US" dirty="0" smtClean="0">
                <a:hlinkClick r:id="rId3"/>
              </a:rPr>
              <a:t>Figure 2</a:t>
            </a:r>
            <a:r>
              <a:rPr lang="en-US" dirty="0" smtClean="0"/>
              <a:t>), whereas others used the drug for a longer time period. In the latter group (those who did not stop using the drug), </a:t>
            </a:r>
            <a:r>
              <a:rPr lang="en-US" dirty="0" err="1" smtClean="0"/>
              <a:t>topiramate</a:t>
            </a:r>
            <a:r>
              <a:rPr lang="en-US" dirty="0" smtClean="0"/>
              <a:t> demonstrated the potential to reduce cocaine use in the first 4 weeks of treatment when the dose was increased to 200 mg. In subsequent weeks, this interaction over time was not present, suggesting that prolonged use of </a:t>
            </a:r>
            <a:r>
              <a:rPr lang="en-US" dirty="0" err="1" smtClean="0"/>
              <a:t>topiramate</a:t>
            </a:r>
            <a:r>
              <a:rPr lang="en-US" dirty="0" smtClean="0"/>
              <a:t> may not be beneficial or that the maximum dosage of 200 mg had a limited effect. We hypothesized that higher doses of </a:t>
            </a:r>
            <a:r>
              <a:rPr lang="en-US" dirty="0" err="1" smtClean="0"/>
              <a:t>topiramate</a:t>
            </a:r>
            <a:r>
              <a:rPr lang="en-US" dirty="0" smtClean="0"/>
              <a:t> could decrease the amount of cocaine used over time, and this possibility should be explored in future research.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B1D9D-DA66-AA4C-84CB-9D85BD77D2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7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Lapse</a:t>
            </a:r>
            <a:r>
              <a:rPr lang="en-US" baseline="0" dirty="0" smtClean="0"/>
              <a:t> = </a:t>
            </a:r>
            <a:r>
              <a:rPr lang="en-US" dirty="0" smtClean="0"/>
              <a:t>first cocaine positive or missing UDS</a:t>
            </a:r>
          </a:p>
          <a:p>
            <a:r>
              <a:rPr lang="en-US" dirty="0" smtClean="0"/>
              <a:t>Relapse</a:t>
            </a:r>
            <a:r>
              <a:rPr lang="en-US" baseline="0" dirty="0" smtClean="0"/>
              <a:t> = </a:t>
            </a:r>
            <a:r>
              <a:rPr lang="en-US" dirty="0" smtClean="0"/>
              <a:t>two consecutive cocaine positive or missed UDS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B1D9D-DA66-AA4C-84CB-9D85BD77D2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8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SOE determination</a:t>
            </a:r>
            <a:r>
              <a:rPr lang="en-US" baseline="0" dirty="0" smtClean="0"/>
              <a:t> - </a:t>
            </a:r>
            <a:r>
              <a:rPr lang="en-US" dirty="0" smtClean="0">
                <a:hlinkClick r:id="rId3"/>
              </a:rPr>
              <a:t>https://www.ncbi.nlm.nih.gov/pubmed/24404627</a:t>
            </a:r>
            <a:r>
              <a:rPr lang="en-US" dirty="0" smtClean="0"/>
              <a:t> 2013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AHRQ Systematic Reviews Original Methods Research Reports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B1D9D-DA66-AA4C-84CB-9D85BD77D2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4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5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378" y="1500834"/>
            <a:ext cx="8361229" cy="3449358"/>
          </a:xfrm>
        </p:spPr>
        <p:txBody>
          <a:bodyPr/>
          <a:lstStyle/>
          <a:p>
            <a:r>
              <a:rPr lang="en-US" smtClean="0"/>
              <a:t>Cocaine Use Disorder Treatment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731" y="6023554"/>
            <a:ext cx="6831673" cy="1086237"/>
          </a:xfrm>
        </p:spPr>
        <p:txBody>
          <a:bodyPr/>
          <a:lstStyle/>
          <a:p>
            <a:pPr algn="l"/>
            <a:r>
              <a:rPr lang="en-US" sz="2000" dirty="0" smtClean="0"/>
              <a:t>Meaghan Foster  MS4</a:t>
            </a:r>
          </a:p>
          <a:p>
            <a:pPr algn="l"/>
            <a:r>
              <a:rPr lang="en-US" sz="2000" dirty="0" smtClean="0"/>
              <a:t>University of Massachusetts Medical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Limitations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599" y="1701610"/>
            <a:ext cx="104360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Definition </a:t>
            </a:r>
            <a:r>
              <a:rPr lang="en-US" dirty="0"/>
              <a:t>of abstinence - didn’t include studies </a:t>
            </a:r>
            <a:r>
              <a:rPr lang="en-US" dirty="0" smtClean="0"/>
              <a:t>w/ differing definitions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This definition served </a:t>
            </a:r>
            <a:r>
              <a:rPr lang="en-US" dirty="0"/>
              <a:t>as </a:t>
            </a:r>
            <a:r>
              <a:rPr lang="en-US" dirty="0" smtClean="0"/>
              <a:t>proxy </a:t>
            </a:r>
            <a:r>
              <a:rPr lang="en-US" dirty="0"/>
              <a:t>for sustained </a:t>
            </a:r>
            <a:r>
              <a:rPr lang="en-US" dirty="0" smtClean="0"/>
              <a:t>abstinence</a:t>
            </a:r>
            <a:r>
              <a:rPr lang="mr-IN" dirty="0" smtClean="0"/>
              <a:t>…</a:t>
            </a:r>
            <a:r>
              <a:rPr lang="en-US" dirty="0" smtClean="0"/>
              <a:t>effects </a:t>
            </a:r>
            <a:r>
              <a:rPr lang="en-US" dirty="0"/>
              <a:t>of treatment on long-term abstinence cannot be directly </a:t>
            </a:r>
            <a:r>
              <a:rPr lang="en-US" dirty="0" smtClean="0"/>
              <a:t>interpolated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Considered retention </a:t>
            </a:r>
            <a:r>
              <a:rPr lang="en-US" dirty="0"/>
              <a:t>as an </a:t>
            </a:r>
            <a:r>
              <a:rPr lang="en-US" dirty="0" smtClean="0"/>
              <a:t>outcome</a:t>
            </a:r>
            <a:r>
              <a:rPr lang="en-US" dirty="0"/>
              <a:t> </a:t>
            </a:r>
            <a:r>
              <a:rPr lang="en-US" dirty="0" smtClean="0"/>
              <a:t>since </a:t>
            </a:r>
            <a:r>
              <a:rPr lang="en-US" dirty="0"/>
              <a:t>improving retention in treatment increases </a:t>
            </a:r>
            <a:r>
              <a:rPr lang="en-US" dirty="0" smtClean="0"/>
              <a:t>chances </a:t>
            </a:r>
            <a:r>
              <a:rPr lang="en-US" dirty="0"/>
              <a:t>for successful recovery 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However therefore could not consider </a:t>
            </a:r>
            <a:r>
              <a:rPr lang="en-US" dirty="0"/>
              <a:t>study retention in </a:t>
            </a:r>
            <a:r>
              <a:rPr lang="en-US" dirty="0" smtClean="0"/>
              <a:t>SOE </a:t>
            </a:r>
            <a:r>
              <a:rPr lang="en-US" dirty="0"/>
              <a:t>assessment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verall </a:t>
            </a:r>
            <a:r>
              <a:rPr lang="en-US" dirty="0"/>
              <a:t>low rates of retention may have affected </a:t>
            </a:r>
            <a:r>
              <a:rPr lang="en-US" dirty="0" smtClean="0"/>
              <a:t>assessment </a:t>
            </a:r>
            <a:r>
              <a:rPr lang="en-US" dirty="0"/>
              <a:t>of treatment effectiveness in the majority of studies (attrition was greater than 20% in more than a third of the trials reporting retention rates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97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304" y="182217"/>
            <a:ext cx="9601200" cy="1898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dirty="0"/>
              <a:t>Efficacy of </a:t>
            </a:r>
            <a:r>
              <a:rPr lang="en-US" sz="3300" dirty="0" err="1"/>
              <a:t>Topiramate</a:t>
            </a:r>
            <a:r>
              <a:rPr lang="en-US" sz="3300" dirty="0"/>
              <a:t> in the Treatment of Crack Cocaine Dependence, </a:t>
            </a:r>
            <a:r>
              <a:rPr lang="en-US" sz="3300" dirty="0" smtClean="0"/>
              <a:t>A Double-Blind Randomized Placebo-Controlled Trial</a:t>
            </a:r>
            <a:r>
              <a:rPr lang="en-US" sz="3300" dirty="0"/>
              <a:t> 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1700" b="1" dirty="0"/>
              <a:t>Leonardo </a:t>
            </a:r>
            <a:r>
              <a:rPr lang="en-US" sz="1700" b="1" dirty="0" err="1"/>
              <a:t>Baldaçara</a:t>
            </a:r>
            <a:r>
              <a:rPr lang="en-US" sz="1700" b="1" dirty="0"/>
              <a:t>, MD, </a:t>
            </a:r>
            <a:r>
              <a:rPr lang="en-US" sz="1700" b="1" dirty="0" err="1"/>
              <a:t>PhDa</a:t>
            </a:r>
            <a:r>
              <a:rPr lang="en-US" sz="1700" b="1" dirty="0"/>
              <a:t>,*; Hugo </a:t>
            </a:r>
            <a:r>
              <a:rPr lang="en-US" sz="1700" b="1" dirty="0" err="1"/>
              <a:t>Cogo</a:t>
            </a:r>
            <a:r>
              <a:rPr lang="en-US" sz="1700" b="1" dirty="0"/>
              <a:t>-Moreira, </a:t>
            </a:r>
            <a:r>
              <a:rPr lang="en-US" sz="1700" b="1" dirty="0" err="1"/>
              <a:t>PhDb</a:t>
            </a:r>
            <a:r>
              <a:rPr lang="en-US" sz="1700" b="1" dirty="0"/>
              <a:t>; Bruna Leal </a:t>
            </a:r>
            <a:r>
              <a:rPr lang="en-US" sz="1700" b="1" dirty="0" err="1"/>
              <a:t>Parreira</a:t>
            </a:r>
            <a:r>
              <a:rPr lang="en-US" sz="1700" b="1" dirty="0"/>
              <a:t>, </a:t>
            </a:r>
            <a:r>
              <a:rPr lang="en-US" sz="1700" b="1" dirty="0" err="1"/>
              <a:t>MDa</a:t>
            </a:r>
            <a:r>
              <a:rPr lang="en-US" sz="1700" b="1" dirty="0"/>
              <a:t>; </a:t>
            </a:r>
            <a:r>
              <a:rPr lang="en-US" sz="1700" b="1" dirty="0" err="1"/>
              <a:t>Thaynne</a:t>
            </a:r>
            <a:r>
              <a:rPr lang="en-US" sz="1700" b="1" dirty="0"/>
              <a:t> Almeida </a:t>
            </a:r>
            <a:r>
              <a:rPr lang="en-US" sz="1700" b="1" dirty="0" err="1"/>
              <a:t>Diniz</a:t>
            </a:r>
            <a:r>
              <a:rPr lang="en-US" sz="1700" b="1" dirty="0"/>
              <a:t>, </a:t>
            </a:r>
            <a:r>
              <a:rPr lang="en-US" sz="1700" b="1" dirty="0" err="1"/>
              <a:t>MDa</a:t>
            </a:r>
            <a:r>
              <a:rPr lang="en-US" sz="1700" b="1" dirty="0"/>
              <a:t>; Jaqueline </a:t>
            </a:r>
            <a:r>
              <a:rPr lang="en-US" sz="1700" b="1" dirty="0" err="1"/>
              <a:t>Jerônimo</a:t>
            </a:r>
            <a:r>
              <a:rPr lang="en-US" sz="1700" b="1" dirty="0"/>
              <a:t> </a:t>
            </a:r>
            <a:r>
              <a:rPr lang="en-US" sz="1700" b="1" dirty="0" err="1"/>
              <a:t>Milhomem</a:t>
            </a:r>
            <a:r>
              <a:rPr lang="en-US" sz="1700" b="1" dirty="0"/>
              <a:t>, </a:t>
            </a:r>
            <a:r>
              <a:rPr lang="en-US" sz="1700" b="1" dirty="0" err="1"/>
              <a:t>MDa</a:t>
            </a:r>
            <a:r>
              <a:rPr lang="en-US" sz="1700" b="1" dirty="0"/>
              <a:t>; Camila </a:t>
            </a:r>
            <a:r>
              <a:rPr lang="en-US" sz="1700" b="1" dirty="0" err="1"/>
              <a:t>Campitelli</a:t>
            </a:r>
            <a:r>
              <a:rPr lang="en-US" sz="1700" b="1" dirty="0"/>
              <a:t> </a:t>
            </a:r>
            <a:r>
              <a:rPr lang="en-US" sz="1700" b="1" dirty="0" err="1"/>
              <a:t>Fernandes</a:t>
            </a:r>
            <a:r>
              <a:rPr lang="en-US" sz="1700" b="1" dirty="0"/>
              <a:t>, </a:t>
            </a:r>
            <a:r>
              <a:rPr lang="en-US" sz="1700" b="1" dirty="0" err="1"/>
              <a:t>MDa,c</a:t>
            </a:r>
            <a:r>
              <a:rPr lang="en-US" sz="1700" b="1" dirty="0"/>
              <a:t>; and </a:t>
            </a:r>
            <a:r>
              <a:rPr lang="en-US" sz="1700" b="1" dirty="0" err="1"/>
              <a:t>Acioly</a:t>
            </a:r>
            <a:r>
              <a:rPr lang="en-US" sz="1700" b="1" dirty="0"/>
              <a:t> Luiz Tavares </a:t>
            </a:r>
            <a:r>
              <a:rPr lang="en-US" sz="1700" b="1" dirty="0" err="1"/>
              <a:t>Lacerda</a:t>
            </a:r>
            <a:r>
              <a:rPr lang="en-US" sz="1700" b="1" dirty="0"/>
              <a:t>, MD, </a:t>
            </a:r>
            <a:r>
              <a:rPr lang="en-US" sz="1700" b="1" dirty="0" err="1" smtClean="0"/>
              <a:t>PhDd</a:t>
            </a:r>
            <a:r>
              <a:rPr lang="en-US" sz="1700" b="1" dirty="0" smtClean="0"/>
              <a:t/>
            </a:r>
            <a:br>
              <a:rPr lang="en-US" sz="1700" b="1" dirty="0" smtClean="0"/>
            </a:br>
            <a:r>
              <a:rPr lang="en-US" sz="1700" b="1" dirty="0"/>
              <a:t/>
            </a:r>
            <a:br>
              <a:rPr lang="en-US" sz="1700" b="1" dirty="0"/>
            </a:br>
            <a:r>
              <a:rPr lang="en-US" sz="1700" b="1" dirty="0" smtClean="0"/>
              <a:t>Journal of Clinical Psychiatry, 2016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dirty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3304" y="2638028"/>
            <a:ext cx="1079389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200" b="1" dirty="0"/>
              <a:t>Primary End </a:t>
            </a:r>
            <a:r>
              <a:rPr lang="en-US" sz="2200" b="1" dirty="0" smtClean="0"/>
              <a:t>Points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Detection </a:t>
            </a:r>
            <a:r>
              <a:rPr lang="en-US" dirty="0"/>
              <a:t>of </a:t>
            </a:r>
            <a:r>
              <a:rPr lang="en-US" dirty="0" err="1"/>
              <a:t>benzoylecgonine</a:t>
            </a:r>
            <a:r>
              <a:rPr lang="en-US" dirty="0"/>
              <a:t>, UDS x2/week 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Retention (# patients completed study without data loss)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Frequency of cocaine smoking (mean # days/week)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Amount of cocaine (mean daily use, g)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Mean amount of money spent on cocaine per week</a:t>
            </a:r>
          </a:p>
          <a:p>
            <a:pPr marL="742950" lvl="1" indent="-285750">
              <a:buFont typeface="Arial" charset="0"/>
              <a:buChar char="•"/>
            </a:pPr>
            <a:endParaRPr lang="en-US" b="1" dirty="0"/>
          </a:p>
          <a:p>
            <a:pPr marL="285750" indent="-285750">
              <a:buFont typeface="Arial" charset="0"/>
              <a:buChar char="•"/>
            </a:pPr>
            <a:r>
              <a:rPr lang="en-US" sz="2200" b="1" dirty="0"/>
              <a:t>Secondary End Points 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AE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# of dropouts </a:t>
            </a:r>
          </a:p>
        </p:txBody>
      </p:sp>
    </p:spTree>
    <p:extLst>
      <p:ext uri="{BB962C8B-B14F-4D97-AF65-F5344CB8AC3E}">
        <p14:creationId xmlns:p14="http://schemas.microsoft.com/office/powerpoint/2010/main" val="196317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409" y="13252"/>
            <a:ext cx="9601200" cy="19582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Methodology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100" dirty="0"/>
              <a:t>D</a:t>
            </a:r>
            <a:r>
              <a:rPr lang="en-US" sz="2100" dirty="0" smtClean="0"/>
              <a:t>ouble-blind</a:t>
            </a:r>
            <a:r>
              <a:rPr lang="en-US" sz="2100" dirty="0"/>
              <a:t>, randomized, placebo-controlled trial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Subjects: </a:t>
            </a:r>
            <a:r>
              <a:rPr lang="en-US" sz="2100" i="1" dirty="0" smtClean="0"/>
              <a:t>DSM-IV</a:t>
            </a:r>
            <a:r>
              <a:rPr lang="en-US" sz="2100" dirty="0"/>
              <a:t> </a:t>
            </a:r>
            <a:r>
              <a:rPr lang="en-US" sz="2100" dirty="0" smtClean="0"/>
              <a:t>dx of </a:t>
            </a:r>
            <a:r>
              <a:rPr lang="en-US" sz="2100" dirty="0"/>
              <a:t>cocaine </a:t>
            </a:r>
            <a:r>
              <a:rPr lang="en-US" sz="2100" dirty="0" smtClean="0"/>
              <a:t>dependence, used crack </a:t>
            </a:r>
            <a:r>
              <a:rPr lang="en-US" sz="2100" dirty="0"/>
              <a:t>cocaine </a:t>
            </a:r>
            <a:r>
              <a:rPr lang="en-US" sz="2100" dirty="0" smtClean="0"/>
              <a:t>exclusively</a:t>
            </a: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/>
              <a:t>91 </a:t>
            </a:r>
            <a:r>
              <a:rPr lang="en-US" sz="2100" dirty="0" smtClean="0"/>
              <a:t>assessed </a:t>
            </a:r>
            <a:r>
              <a:rPr lang="en-US" sz="2100" dirty="0" smtClean="0">
                <a:sym typeface="Wingdings"/>
              </a:rPr>
              <a:t> </a:t>
            </a:r>
            <a:r>
              <a:rPr lang="en-US" sz="2100" dirty="0" smtClean="0"/>
              <a:t>60 </a:t>
            </a:r>
            <a:r>
              <a:rPr lang="en-US" sz="2100" dirty="0"/>
              <a:t>men </a:t>
            </a:r>
            <a:r>
              <a:rPr lang="en-US" sz="2100" dirty="0" smtClean="0"/>
              <a:t>randomized </a:t>
            </a:r>
            <a:r>
              <a:rPr lang="en-US" sz="2100" dirty="0" smtClean="0">
                <a:sym typeface="Wingdings"/>
              </a:rPr>
              <a:t> </a:t>
            </a:r>
            <a:r>
              <a:rPr lang="en-US" sz="2100" dirty="0" smtClean="0"/>
              <a:t>29 </a:t>
            </a:r>
            <a:r>
              <a:rPr lang="en-US" sz="2100" dirty="0"/>
              <a:t>in each group completed the study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Study Period: </a:t>
            </a:r>
            <a:r>
              <a:rPr lang="en-US" sz="2000" dirty="0" smtClean="0"/>
              <a:t>2013-2014</a:t>
            </a:r>
            <a:br>
              <a:rPr lang="en-US" sz="2000" dirty="0" smtClean="0"/>
            </a:b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5" name="TextBox 4"/>
          <p:cNvSpPr txBox="1"/>
          <p:nvPr/>
        </p:nvSpPr>
        <p:spPr>
          <a:xfrm>
            <a:off x="3021497" y="5918034"/>
            <a:ext cx="65730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Both 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otivational </a:t>
            </a:r>
            <a:r>
              <a:rPr lang="en-US" dirty="0"/>
              <a:t>interviews </a:t>
            </a:r>
            <a:r>
              <a:rPr lang="en-US" dirty="0" smtClean="0"/>
              <a:t>&amp; group </a:t>
            </a:r>
            <a:r>
              <a:rPr lang="en-US" dirty="0"/>
              <a:t>therapy </a:t>
            </a:r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01223" y="2270660"/>
            <a:ext cx="4447786" cy="24006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err="1"/>
              <a:t>Topirmate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Starting </a:t>
            </a:r>
            <a:r>
              <a:rPr lang="en-US" dirty="0"/>
              <a:t>dose = 50mg </a:t>
            </a:r>
            <a:r>
              <a:rPr lang="en-US" dirty="0" smtClean="0"/>
              <a:t>daily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Increased </a:t>
            </a:r>
            <a:r>
              <a:rPr lang="en-US" dirty="0"/>
              <a:t>weekly by 25-50mg depending on tolerability for the first 4 </a:t>
            </a:r>
            <a:r>
              <a:rPr lang="en-US" dirty="0" smtClean="0"/>
              <a:t>weeks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Max </a:t>
            </a:r>
            <a:r>
              <a:rPr lang="en-US" dirty="0"/>
              <a:t>dose 200mg </a:t>
            </a:r>
            <a:r>
              <a:rPr lang="en-US" dirty="0" smtClean="0"/>
              <a:t>daily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Max </a:t>
            </a:r>
            <a:r>
              <a:rPr lang="en-US" dirty="0"/>
              <a:t>tolerated dose </a:t>
            </a:r>
            <a:r>
              <a:rPr lang="en-US" dirty="0" smtClean="0"/>
              <a:t>continued </a:t>
            </a:r>
            <a:r>
              <a:rPr lang="en-US" dirty="0"/>
              <a:t>daily throughout remaining 8 weeks</a:t>
            </a:r>
          </a:p>
        </p:txBody>
      </p:sp>
      <p:sp>
        <p:nvSpPr>
          <p:cNvPr id="8" name="Rectangle 7"/>
          <p:cNvSpPr/>
          <p:nvPr/>
        </p:nvSpPr>
        <p:spPr>
          <a:xfrm>
            <a:off x="6957389" y="2270660"/>
            <a:ext cx="4572002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Placebo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Identically </a:t>
            </a:r>
            <a:r>
              <a:rPr lang="en-US" dirty="0"/>
              <a:t>appearing capsules taken daily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308036" y="2064312"/>
            <a:ext cx="0" cy="3647374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4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74" y="108351"/>
            <a:ext cx="9601200" cy="1485900"/>
          </a:xfrm>
        </p:spPr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801974" y="877505"/>
            <a:ext cx="9601200" cy="35814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Timeline: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4th week: </a:t>
            </a:r>
            <a:r>
              <a:rPr lang="en-US" dirty="0" smtClean="0"/>
              <a:t>18 </a:t>
            </a:r>
            <a:r>
              <a:rPr lang="en-US" dirty="0"/>
              <a:t>subjects in </a:t>
            </a:r>
            <a:r>
              <a:rPr lang="en-US" dirty="0" err="1"/>
              <a:t>T</a:t>
            </a:r>
            <a:r>
              <a:rPr lang="en-US" dirty="0" err="1" smtClean="0"/>
              <a:t>opiramate</a:t>
            </a:r>
            <a:r>
              <a:rPr lang="en-US" dirty="0" smtClean="0"/>
              <a:t> </a:t>
            </a:r>
            <a:r>
              <a:rPr lang="en-US" dirty="0"/>
              <a:t>group </a:t>
            </a:r>
            <a:r>
              <a:rPr lang="en-US" dirty="0" err="1" smtClean="0"/>
              <a:t>neg</a:t>
            </a:r>
            <a:r>
              <a:rPr lang="en-US" dirty="0" smtClean="0"/>
              <a:t> UDS vs </a:t>
            </a:r>
            <a:r>
              <a:rPr lang="en-US" dirty="0"/>
              <a:t>6 subjects in P</a:t>
            </a:r>
            <a:r>
              <a:rPr lang="en-US" dirty="0" smtClean="0"/>
              <a:t>lacebo </a:t>
            </a:r>
            <a:r>
              <a:rPr lang="en-US" dirty="0"/>
              <a:t>group </a:t>
            </a:r>
            <a:r>
              <a:rPr lang="en-US" dirty="0" smtClean="0"/>
              <a:t>(χ2</a:t>
            </a:r>
            <a:r>
              <a:rPr lang="en-US" dirty="0"/>
              <a:t> = 10.357, 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 = .002</a:t>
            </a:r>
            <a:r>
              <a:rPr lang="en-US" dirty="0"/>
              <a:t>, absolute risk reduction [ARR] = 40.0%, NNT = </a:t>
            </a:r>
            <a:r>
              <a:rPr lang="en-US" dirty="0" smtClean="0"/>
              <a:t>3)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10th week: </a:t>
            </a:r>
            <a:r>
              <a:rPr lang="en-US" dirty="0" smtClean="0"/>
              <a:t>19 </a:t>
            </a:r>
            <a:r>
              <a:rPr lang="en-US" dirty="0"/>
              <a:t>subjects </a:t>
            </a:r>
            <a:r>
              <a:rPr lang="en-US" dirty="0" smtClean="0"/>
              <a:t>in </a:t>
            </a:r>
            <a:r>
              <a:rPr lang="en-US" dirty="0" err="1" smtClean="0"/>
              <a:t>Topiramate</a:t>
            </a:r>
            <a:r>
              <a:rPr lang="en-US" dirty="0" smtClean="0"/>
              <a:t> </a:t>
            </a:r>
            <a:r>
              <a:rPr lang="en-US" dirty="0"/>
              <a:t>group </a:t>
            </a:r>
            <a:r>
              <a:rPr lang="en-US" dirty="0" err="1" smtClean="0"/>
              <a:t>neg</a:t>
            </a:r>
            <a:r>
              <a:rPr lang="en-US" dirty="0" smtClean="0"/>
              <a:t> UDS vs 7 </a:t>
            </a:r>
            <a:r>
              <a:rPr lang="en-US" dirty="0"/>
              <a:t>subjects </a:t>
            </a:r>
            <a:r>
              <a:rPr lang="en-US" dirty="0" smtClean="0"/>
              <a:t>in Placebo </a:t>
            </a:r>
            <a:r>
              <a:rPr lang="en-US" dirty="0"/>
              <a:t>group (χ2 = 9.427, 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 =.002</a:t>
            </a:r>
            <a:r>
              <a:rPr lang="en-US" dirty="0"/>
              <a:t>, ARR = 40.0%, NNT = </a:t>
            </a:r>
            <a:r>
              <a:rPr lang="en-US" dirty="0" smtClean="0"/>
              <a:t>3)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/>
              <a:t>12th week: </a:t>
            </a:r>
            <a:r>
              <a:rPr lang="en-US" dirty="0" smtClean="0"/>
              <a:t>20 </a:t>
            </a:r>
            <a:r>
              <a:rPr lang="en-US" dirty="0"/>
              <a:t>subjects in </a:t>
            </a:r>
            <a:r>
              <a:rPr lang="en-US" dirty="0" err="1"/>
              <a:t>T</a:t>
            </a:r>
            <a:r>
              <a:rPr lang="en-US" dirty="0" err="1" smtClean="0"/>
              <a:t>opiramate</a:t>
            </a:r>
            <a:r>
              <a:rPr lang="en-US" dirty="0" smtClean="0"/>
              <a:t> </a:t>
            </a:r>
            <a:r>
              <a:rPr lang="en-US" dirty="0"/>
              <a:t>group </a:t>
            </a:r>
            <a:r>
              <a:rPr lang="en-US" dirty="0" err="1" smtClean="0"/>
              <a:t>neg</a:t>
            </a:r>
            <a:r>
              <a:rPr lang="en-US" dirty="0" smtClean="0"/>
              <a:t> UDS vs 4 </a:t>
            </a:r>
            <a:r>
              <a:rPr lang="en-US" dirty="0"/>
              <a:t>subjects in P</a:t>
            </a:r>
            <a:r>
              <a:rPr lang="en-US" dirty="0" smtClean="0"/>
              <a:t>lacebo </a:t>
            </a:r>
            <a:r>
              <a:rPr lang="en-US" dirty="0"/>
              <a:t>group </a:t>
            </a:r>
            <a:r>
              <a:rPr lang="en-US" dirty="0" smtClean="0"/>
              <a:t>(</a:t>
            </a:r>
            <a:r>
              <a:rPr lang="en-US" dirty="0"/>
              <a:t>χ2 = 18.196, 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 &lt; .001</a:t>
            </a:r>
            <a:r>
              <a:rPr lang="en-US" dirty="0"/>
              <a:t>, ARR = 53.33%, NNT = 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0034" y="4058508"/>
            <a:ext cx="4505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Overall: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err="1"/>
              <a:t>T</a:t>
            </a:r>
            <a:r>
              <a:rPr lang="en-US" dirty="0" err="1" smtClean="0"/>
              <a:t>opiramate</a:t>
            </a:r>
            <a:r>
              <a:rPr lang="en-US" dirty="0" smtClean="0"/>
              <a:t> 8.68-fold chance (OR) of obtaining </a:t>
            </a:r>
            <a:r>
              <a:rPr lang="en-US" dirty="0"/>
              <a:t>a negative </a:t>
            </a:r>
            <a:r>
              <a:rPr lang="en-US" dirty="0" smtClean="0"/>
              <a:t>UDS vs. those </a:t>
            </a:r>
            <a:r>
              <a:rPr lang="en-US" dirty="0"/>
              <a:t>in the placebo group.</a:t>
            </a:r>
          </a:p>
        </p:txBody>
      </p:sp>
      <p:sp>
        <p:nvSpPr>
          <p:cNvPr id="6" name="Rectangle 5"/>
          <p:cNvSpPr/>
          <p:nvPr/>
        </p:nvSpPr>
        <p:spPr>
          <a:xfrm>
            <a:off x="801974" y="4058508"/>
            <a:ext cx="6096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Other Primary End Points: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Q</a:t>
            </a:r>
            <a:r>
              <a:rPr lang="en-US" sz="1600" dirty="0" smtClean="0">
                <a:solidFill>
                  <a:srgbClr val="000000"/>
                </a:solidFill>
              </a:rPr>
              <a:t>uantity </a:t>
            </a:r>
            <a:r>
              <a:rPr lang="en-US" sz="1600" dirty="0">
                <a:solidFill>
                  <a:srgbClr val="000000"/>
                </a:solidFill>
              </a:rPr>
              <a:t>of cocaine used (mean reduction = −3.108 g, </a:t>
            </a:r>
            <a:r>
              <a:rPr lang="en-US" sz="1600" i="1" dirty="0">
                <a:solidFill>
                  <a:srgbClr val="000000"/>
                </a:solidFill>
              </a:rPr>
              <a:t>P</a:t>
            </a:r>
            <a:r>
              <a:rPr lang="en-US" sz="1600" dirty="0">
                <a:solidFill>
                  <a:srgbClr val="000000"/>
                </a:solidFill>
              </a:rPr>
              <a:t> &lt; .001)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F</a:t>
            </a:r>
            <a:r>
              <a:rPr lang="en-US" sz="1600" dirty="0" smtClean="0">
                <a:solidFill>
                  <a:srgbClr val="000000"/>
                </a:solidFill>
              </a:rPr>
              <a:t>requency </a:t>
            </a:r>
            <a:r>
              <a:rPr lang="en-US" sz="1600" dirty="0">
                <a:solidFill>
                  <a:srgbClr val="000000"/>
                </a:solidFill>
              </a:rPr>
              <a:t>of use (mean reduction = −0.784 times per week, </a:t>
            </a:r>
            <a:r>
              <a:rPr lang="en-US" sz="1600" i="1" dirty="0">
                <a:solidFill>
                  <a:srgbClr val="000000"/>
                </a:solidFill>
              </a:rPr>
              <a:t>P</a:t>
            </a:r>
            <a:r>
              <a:rPr lang="en-US" sz="1600" dirty="0">
                <a:solidFill>
                  <a:srgbClr val="000000"/>
                </a:solidFill>
              </a:rPr>
              <a:t> = .005)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Money </a:t>
            </a:r>
            <a:r>
              <a:rPr lang="en-US" sz="1600" dirty="0">
                <a:solidFill>
                  <a:srgbClr val="000000"/>
                </a:solidFill>
              </a:rPr>
              <a:t>spent on </a:t>
            </a:r>
            <a:r>
              <a:rPr lang="en-US" sz="1600" dirty="0" smtClean="0">
                <a:solidFill>
                  <a:srgbClr val="000000"/>
                </a:solidFill>
              </a:rPr>
              <a:t>cocaine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(mean </a:t>
            </a:r>
            <a:r>
              <a:rPr lang="en-US" sz="1600" dirty="0">
                <a:solidFill>
                  <a:srgbClr val="000000"/>
                </a:solidFill>
              </a:rPr>
              <a:t>reduction [US dollars] = −$25.38, </a:t>
            </a:r>
            <a:r>
              <a:rPr lang="en-US" sz="1600" i="1" dirty="0">
                <a:solidFill>
                  <a:srgbClr val="000000"/>
                </a:solidFill>
              </a:rPr>
              <a:t>P</a:t>
            </a:r>
            <a:r>
              <a:rPr lang="en-US" sz="1600" dirty="0">
                <a:solidFill>
                  <a:srgbClr val="000000"/>
                </a:solidFill>
              </a:rPr>
              <a:t> = .015</a:t>
            </a:r>
            <a:r>
              <a:rPr lang="en-US" sz="1600" dirty="0" smtClean="0">
                <a:solidFill>
                  <a:srgbClr val="000000"/>
                </a:solidFill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R</a:t>
            </a:r>
            <a:r>
              <a:rPr lang="en-US" sz="1600" dirty="0" smtClean="0"/>
              <a:t>etention </a:t>
            </a:r>
            <a:r>
              <a:rPr lang="en-US" sz="1600" dirty="0"/>
              <a:t>was not significant (odds ratio [OR] = 1.072, P = .908)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28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565" y="261730"/>
            <a:ext cx="9601200" cy="1485900"/>
          </a:xfrm>
        </p:spPr>
        <p:txBody>
          <a:bodyPr/>
          <a:lstStyle/>
          <a:p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20418" y="1102670"/>
            <a:ext cx="1038970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Side effects </a:t>
            </a:r>
            <a:r>
              <a:rPr lang="en-US" dirty="0" smtClean="0"/>
              <a:t>observed </a:t>
            </a:r>
            <a:r>
              <a:rPr lang="en-US" dirty="0"/>
              <a:t>in 8 subjects (26%) in </a:t>
            </a:r>
            <a:r>
              <a:rPr lang="en-US" dirty="0" err="1" smtClean="0"/>
              <a:t>topiramate</a:t>
            </a:r>
            <a:r>
              <a:rPr lang="en-US" dirty="0" smtClean="0"/>
              <a:t> </a:t>
            </a:r>
            <a:r>
              <a:rPr lang="en-US" dirty="0"/>
              <a:t>group </a:t>
            </a:r>
            <a:r>
              <a:rPr lang="en-US" dirty="0" smtClean="0"/>
              <a:t>vs 6 </a:t>
            </a:r>
            <a:r>
              <a:rPr lang="en-US" dirty="0"/>
              <a:t>subjects (20%) in </a:t>
            </a:r>
            <a:r>
              <a:rPr lang="en-US" dirty="0" smtClean="0"/>
              <a:t>placebo </a:t>
            </a:r>
            <a:r>
              <a:rPr lang="en-US" dirty="0"/>
              <a:t>group (χ2 = 0.373, </a:t>
            </a:r>
            <a:r>
              <a:rPr lang="en-US" i="1" dirty="0"/>
              <a:t>P</a:t>
            </a:r>
            <a:r>
              <a:rPr lang="en-US" dirty="0"/>
              <a:t> = .542, NNH = 15</a:t>
            </a:r>
            <a:r>
              <a:rPr lang="en-US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 err="1"/>
              <a:t>T</a:t>
            </a:r>
            <a:r>
              <a:rPr lang="en-US" sz="2000" b="1" dirty="0" err="1" smtClean="0"/>
              <a:t>opiramate</a:t>
            </a:r>
            <a:r>
              <a:rPr lang="en-US" sz="2000" b="1" dirty="0" smtClean="0"/>
              <a:t> group common AEs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eadache </a:t>
            </a:r>
            <a:r>
              <a:rPr lang="en-US" dirty="0"/>
              <a:t>(n = </a:t>
            </a:r>
            <a:r>
              <a:rPr lang="en-US" dirty="0" smtClean="0"/>
              <a:t>2)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atigue </a:t>
            </a:r>
            <a:r>
              <a:rPr lang="en-US" dirty="0"/>
              <a:t>(n = </a:t>
            </a:r>
            <a:r>
              <a:rPr lang="en-US" dirty="0" smtClean="0"/>
              <a:t>2)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iarrhea </a:t>
            </a:r>
            <a:r>
              <a:rPr lang="en-US" dirty="0"/>
              <a:t>(n = 1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izziness </a:t>
            </a:r>
            <a:r>
              <a:rPr lang="en-US" dirty="0"/>
              <a:t>(n = </a:t>
            </a:r>
            <a:r>
              <a:rPr lang="en-US" dirty="0" smtClean="0"/>
              <a:t>2)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ausea </a:t>
            </a:r>
            <a:r>
              <a:rPr lang="en-US" dirty="0"/>
              <a:t>(n = 2). 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Note: </a:t>
            </a:r>
            <a:r>
              <a:rPr lang="en-US" dirty="0" smtClean="0">
                <a:solidFill>
                  <a:srgbClr val="FF0000"/>
                </a:solidFill>
              </a:rPr>
              <a:t>No subjects </a:t>
            </a:r>
            <a:r>
              <a:rPr lang="en-US" dirty="0">
                <a:solidFill>
                  <a:srgbClr val="FF0000"/>
                </a:solidFill>
              </a:rPr>
              <a:t>developed symptoms of renal </a:t>
            </a:r>
            <a:r>
              <a:rPr lang="en-US" dirty="0" err="1" smtClean="0">
                <a:solidFill>
                  <a:srgbClr val="FF0000"/>
                </a:solidFill>
              </a:rPr>
              <a:t>lithiasis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/>
              <a:t>P</a:t>
            </a:r>
            <a:r>
              <a:rPr lang="en-US" sz="2000" b="1" dirty="0" smtClean="0"/>
              <a:t>lacebo group common AEs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eadache </a:t>
            </a:r>
            <a:r>
              <a:rPr lang="en-US" dirty="0"/>
              <a:t>(n = </a:t>
            </a:r>
            <a:r>
              <a:rPr lang="en-US" dirty="0" smtClean="0"/>
              <a:t>3)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atigue </a:t>
            </a:r>
            <a:r>
              <a:rPr lang="en-US" dirty="0"/>
              <a:t>(n = </a:t>
            </a:r>
            <a:r>
              <a:rPr lang="en-US" dirty="0" smtClean="0"/>
              <a:t>2)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izziness </a:t>
            </a:r>
            <a:r>
              <a:rPr lang="en-US" dirty="0"/>
              <a:t>(n =2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2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Limitations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599" y="1637437"/>
            <a:ext cx="1062161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Relatively small </a:t>
            </a:r>
            <a:r>
              <a:rPr lang="en-US" dirty="0"/>
              <a:t>sample size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Only males study without </a:t>
            </a:r>
            <a:r>
              <a:rPr lang="en-US" dirty="0"/>
              <a:t>Axis I </a:t>
            </a:r>
            <a:r>
              <a:rPr lang="en-US" dirty="0" smtClean="0"/>
              <a:t>(DSM IV) comorbidities were enrolled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Study was </a:t>
            </a:r>
            <a:r>
              <a:rPr lang="en-US" dirty="0"/>
              <a:t>conducted within a single </a:t>
            </a:r>
            <a:r>
              <a:rPr lang="en-US" dirty="0" smtClean="0"/>
              <a:t>site </a:t>
            </a:r>
            <a:r>
              <a:rPr lang="mr-IN" dirty="0" smtClean="0"/>
              <a:t>–</a:t>
            </a:r>
            <a:r>
              <a:rPr lang="en-US" dirty="0" smtClean="0"/>
              <a:t> potentially limits generalizability of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981"/>
            <a:ext cx="9601200" cy="22429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Pharmacotherapy for Cocaine Use Disorder—a Systematic Review and </a:t>
            </a:r>
            <a:r>
              <a:rPr lang="en-US" dirty="0" smtClean="0"/>
              <a:t>Meta-analysis</a:t>
            </a:r>
            <a:br>
              <a:rPr lang="en-US" dirty="0" smtClean="0"/>
            </a:br>
            <a:r>
              <a:rPr lang="en-US" sz="1700" dirty="0"/>
              <a:t>Brian Chan, MD </a:t>
            </a:r>
            <a:r>
              <a:rPr lang="en-US" sz="1700" dirty="0" smtClean="0"/>
              <a:t>MPH, </a:t>
            </a:r>
            <a:r>
              <a:rPr lang="en-US" sz="1700" dirty="0"/>
              <a:t>Karli Kondo, PhD </a:t>
            </a:r>
            <a:r>
              <a:rPr lang="en-US" sz="1700" dirty="0" smtClean="0"/>
              <a:t>MA, </a:t>
            </a:r>
            <a:r>
              <a:rPr lang="en-US" sz="1700" dirty="0"/>
              <a:t>Michele Freeman, </a:t>
            </a:r>
            <a:r>
              <a:rPr lang="en-US" sz="1700" dirty="0" smtClean="0"/>
              <a:t>MPH </a:t>
            </a:r>
            <a:r>
              <a:rPr lang="en-US" sz="1700" dirty="0"/>
              <a:t>, Chelsea Ayers, </a:t>
            </a:r>
            <a:r>
              <a:rPr lang="en-US" sz="1700" dirty="0" smtClean="0"/>
              <a:t>BA </a:t>
            </a:r>
            <a:r>
              <a:rPr lang="en-US" sz="1700" dirty="0"/>
              <a:t>, Jessica Montgomery, </a:t>
            </a:r>
            <a:r>
              <a:rPr lang="en-US" sz="1700" dirty="0" smtClean="0"/>
              <a:t>MPH, </a:t>
            </a:r>
            <a:r>
              <a:rPr lang="en-US" sz="1700" dirty="0"/>
              <a:t>and Devan </a:t>
            </a:r>
            <a:r>
              <a:rPr lang="en-US" sz="1700" dirty="0" err="1"/>
              <a:t>Kansagara</a:t>
            </a:r>
            <a:r>
              <a:rPr lang="en-US" sz="1700" dirty="0"/>
              <a:t>, MD </a:t>
            </a:r>
            <a:r>
              <a:rPr lang="en-US" sz="1700" dirty="0" smtClean="0"/>
              <a:t>MCR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Journal of General Internal Medicine, 2019</a:t>
            </a:r>
            <a:br>
              <a:rPr lang="en-US" sz="17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858919"/>
            <a:ext cx="1048247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/>
              <a:t>Outcomes:</a:t>
            </a:r>
            <a:endParaRPr lang="en-US" sz="2500" b="1" dirty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ustained </a:t>
            </a:r>
            <a:r>
              <a:rPr lang="en-US" dirty="0"/>
              <a:t>abstinence (three or more weeks of negative </a:t>
            </a:r>
            <a:r>
              <a:rPr lang="en-US" dirty="0" smtClean="0"/>
              <a:t>UDS)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Cocaine </a:t>
            </a:r>
            <a:r>
              <a:rPr lang="en-US" dirty="0"/>
              <a:t>U</a:t>
            </a:r>
            <a:r>
              <a:rPr lang="en-US" dirty="0" smtClean="0"/>
              <a:t>se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Lapse </a:t>
            </a:r>
            <a:r>
              <a:rPr lang="en-US" dirty="0" smtClean="0"/>
              <a:t>(first </a:t>
            </a:r>
            <a:r>
              <a:rPr lang="en-US" dirty="0"/>
              <a:t>cocaine positive or missing </a:t>
            </a:r>
            <a:r>
              <a:rPr lang="en-US" dirty="0" smtClean="0"/>
              <a:t>UDS)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Relapse </a:t>
            </a:r>
            <a:r>
              <a:rPr lang="en-US" dirty="0" smtClean="0"/>
              <a:t>(</a:t>
            </a:r>
            <a:r>
              <a:rPr lang="en-US" dirty="0" smtClean="0"/>
              <a:t>two </a:t>
            </a:r>
            <a:r>
              <a:rPr lang="en-US" dirty="0"/>
              <a:t>consecutive cocaine positive or missed </a:t>
            </a:r>
            <a:r>
              <a:rPr lang="en-US" dirty="0" smtClean="0"/>
              <a:t>UDS)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Treatment retention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Harm</a:t>
            </a:r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SAEs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Treatment </a:t>
            </a:r>
            <a:r>
              <a:rPr lang="en-US" dirty="0"/>
              <a:t>dropouts </a:t>
            </a:r>
            <a:r>
              <a:rPr lang="en-US" dirty="0" smtClean="0"/>
              <a:t>d/t AEs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27991"/>
            <a:ext cx="9601200" cy="14859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1257300"/>
            <a:ext cx="10721008" cy="2222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dirty="0" smtClean="0"/>
              <a:t>Searches through MEDLINE</a:t>
            </a:r>
            <a:r>
              <a:rPr lang="en-US" dirty="0"/>
              <a:t>, </a:t>
            </a:r>
            <a:r>
              <a:rPr lang="en-US" dirty="0" err="1"/>
              <a:t>PsycINFO</a:t>
            </a:r>
            <a:r>
              <a:rPr lang="en-US" dirty="0"/>
              <a:t>, and EBM Reviews Cochrane Database of Systematic Reviews through November 2017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dirty="0" smtClean="0"/>
              <a:t>5564 </a:t>
            </a:r>
            <a:r>
              <a:rPr lang="en-US" dirty="0"/>
              <a:t>articles on </a:t>
            </a:r>
            <a:r>
              <a:rPr lang="en-US" dirty="0" smtClean="0"/>
              <a:t>stimulant </a:t>
            </a:r>
            <a:r>
              <a:rPr lang="en-US" dirty="0"/>
              <a:t>use </a:t>
            </a:r>
            <a:r>
              <a:rPr lang="en-US" dirty="0" smtClean="0"/>
              <a:t>disorders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7 </a:t>
            </a:r>
            <a:r>
              <a:rPr lang="en-US" dirty="0"/>
              <a:t>systemic </a:t>
            </a:r>
            <a:r>
              <a:rPr lang="en-US" dirty="0" smtClean="0"/>
              <a:t>reviews + 48 </a:t>
            </a:r>
            <a:r>
              <a:rPr lang="en-US" dirty="0"/>
              <a:t>RCTs </a:t>
            </a:r>
            <a:r>
              <a:rPr lang="en-US" dirty="0" smtClean="0"/>
              <a:t>included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dirty="0" smtClean="0"/>
              <a:t>66 </a:t>
            </a:r>
            <a:r>
              <a:rPr lang="en-US" dirty="0"/>
              <a:t>different </a:t>
            </a:r>
            <a:r>
              <a:rPr lang="en-US" dirty="0" smtClean="0"/>
              <a:t>drugs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61" y="388432"/>
            <a:ext cx="4717774" cy="7785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</a:t>
            </a:r>
            <a:r>
              <a:rPr lang="en-US" smtClean="0"/>
              <a:t>of Findings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307" y="0"/>
            <a:ext cx="638269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7789" y="1196343"/>
            <a:ext cx="50915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SOE </a:t>
            </a:r>
            <a:r>
              <a:rPr lang="en-US" dirty="0" smtClean="0"/>
              <a:t>bupropion</a:t>
            </a:r>
            <a:r>
              <a:rPr lang="en-US" dirty="0"/>
              <a:t>, psychostimulants, and </a:t>
            </a:r>
            <a:r>
              <a:rPr lang="en-US" dirty="0" err="1"/>
              <a:t>topiramate</a:t>
            </a:r>
            <a:r>
              <a:rPr lang="en-US" dirty="0"/>
              <a:t> may improve </a:t>
            </a:r>
            <a:r>
              <a:rPr lang="en-US" dirty="0" smtClean="0"/>
              <a:t>abstinence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Bupropion </a:t>
            </a:r>
            <a:r>
              <a:rPr lang="en-US" dirty="0" err="1" smtClean="0"/>
              <a:t>esp</a:t>
            </a:r>
            <a:r>
              <a:rPr lang="en-US" dirty="0" smtClean="0"/>
              <a:t> for patients w/ co-morbid depression in conjunction w/ CM</a:t>
            </a:r>
          </a:p>
          <a:p>
            <a:pPr marL="742950" lvl="1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SOE that sertraline may reduce relapse rates in abstinent </a:t>
            </a:r>
            <a:r>
              <a:rPr lang="en-US" dirty="0" smtClean="0"/>
              <a:t>patients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Moderate </a:t>
            </a:r>
            <a:r>
              <a:rPr lang="en-US" dirty="0"/>
              <a:t>SOE that antipsychotics may improve treatment </a:t>
            </a:r>
            <a:r>
              <a:rPr lang="en-US" dirty="0" smtClean="0"/>
              <a:t>retention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Moderate </a:t>
            </a:r>
            <a:r>
              <a:rPr lang="en-US" dirty="0"/>
              <a:t>SOE that disulfiram may </a:t>
            </a:r>
            <a:r>
              <a:rPr lang="en-US" dirty="0" smtClean="0"/>
              <a:t>worsen </a:t>
            </a:r>
            <a:r>
              <a:rPr lang="en-US" dirty="0"/>
              <a:t>treatment </a:t>
            </a:r>
            <a:r>
              <a:rPr lang="en-US" dirty="0" smtClean="0"/>
              <a:t>retention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SOE that SSRIs </a:t>
            </a:r>
            <a:r>
              <a:rPr lang="en-US" dirty="0" smtClean="0"/>
              <a:t>assoc. w/ higher </a:t>
            </a:r>
            <a:r>
              <a:rPr lang="en-US" dirty="0"/>
              <a:t>dropouts </a:t>
            </a:r>
            <a:r>
              <a:rPr lang="en-US" dirty="0" smtClean="0"/>
              <a:t>2/2 AEs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Low </a:t>
            </a:r>
            <a:r>
              <a:rPr lang="en-US" dirty="0"/>
              <a:t>SOE </a:t>
            </a:r>
            <a:r>
              <a:rPr lang="en-US" dirty="0" smtClean="0"/>
              <a:t>antidepressants + psychostimulants </a:t>
            </a:r>
            <a:r>
              <a:rPr lang="en-US" dirty="0"/>
              <a:t>improved cocaine use outcomes in patients </a:t>
            </a:r>
            <a:r>
              <a:rPr lang="en-US" dirty="0" smtClean="0"/>
              <a:t>w/ comorbid </a:t>
            </a:r>
            <a:r>
              <a:rPr lang="en-US" dirty="0"/>
              <a:t>opioid use disorder</a:t>
            </a:r>
          </a:p>
        </p:txBody>
      </p:sp>
    </p:spTree>
    <p:extLst>
      <p:ext uri="{BB962C8B-B14F-4D97-AF65-F5344CB8AC3E}">
        <p14:creationId xmlns:p14="http://schemas.microsoft.com/office/powerpoint/2010/main" val="20281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248</TotalTime>
  <Words>653</Words>
  <Application>Microsoft Macintosh PowerPoint</Application>
  <PresentationFormat>Widescreen</PresentationFormat>
  <Paragraphs>110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Franklin Gothic Book</vt:lpstr>
      <vt:lpstr>Mangal</vt:lpstr>
      <vt:lpstr>Wingdings</vt:lpstr>
      <vt:lpstr>Arial</vt:lpstr>
      <vt:lpstr>Crop</vt:lpstr>
      <vt:lpstr>Cocaine Use Disorder Treatment</vt:lpstr>
      <vt:lpstr>Efficacy of Topiramate in the Treatment of Crack Cocaine Dependence, A Double-Blind Randomized Placebo-Controlled Trial  Leonardo Baldaçara, MD, PhDa,*; Hugo Cogo-Moreira, PhDb; Bruna Leal Parreira, MDa; Thaynne Almeida Diniz, MDa; Jaqueline Jerônimo Milhomem, MDa; Camila Campitelli Fernandes, MDa,c; and Acioly Luiz Tavares Lacerda, MD, PhDd  Journal of Clinical Psychiatry, 2016   </vt:lpstr>
      <vt:lpstr>Methodology  Double-blind, randomized, placebo-controlled trial  Subjects: DSM-IV dx of cocaine dependence, used crack cocaine exclusively 91 assessed  60 men randomized  29 in each group completed the study  Study Period: 2013-2014  </vt:lpstr>
      <vt:lpstr>Results </vt:lpstr>
      <vt:lpstr>AEs</vt:lpstr>
      <vt:lpstr>Study Limitations </vt:lpstr>
      <vt:lpstr>Pharmacotherapy for Cocaine Use Disorder—a Systematic Review and Meta-analysis Brian Chan, MD MPH, Karli Kondo, PhD MA, Michele Freeman, MPH , Chelsea Ayers, BA , Jessica Montgomery, MPH, and Devan Kansagara, MD MCR  Journal of General Internal Medicine, 2019  </vt:lpstr>
      <vt:lpstr>Methodology</vt:lpstr>
      <vt:lpstr>Summary of Findings</vt:lpstr>
      <vt:lpstr>Study Limitations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Cocaine Use Disorder Treatment</dc:title>
  <dc:creator>Meaghan Foster</dc:creator>
  <cp:lastModifiedBy>Meaghan Foster</cp:lastModifiedBy>
  <cp:revision>15</cp:revision>
  <dcterms:created xsi:type="dcterms:W3CDTF">2019-07-09T22:47:35Z</dcterms:created>
  <dcterms:modified xsi:type="dcterms:W3CDTF">2019-07-11T18:19:26Z</dcterms:modified>
</cp:coreProperties>
</file>