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64" r:id="rId4"/>
    <p:sldId id="268" r:id="rId5"/>
    <p:sldId id="258" r:id="rId6"/>
    <p:sldId id="259" r:id="rId7"/>
    <p:sldId id="260" r:id="rId8"/>
    <p:sldId id="265" r:id="rId9"/>
    <p:sldId id="266" r:id="rId10"/>
    <p:sldId id="261" r:id="rId11"/>
    <p:sldId id="262" r:id="rId12"/>
    <p:sldId id="263"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5DA15-7C3D-40F8-8E4E-F9BA7371E2FE}" type="datetimeFigureOut">
              <a:rPr lang="en-US" smtClean="0"/>
              <a:t>4/29/2023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6DC8D-BFDE-42D7-8FE2-4211429F7FDC}" type="slidenum">
              <a:rPr lang="en-US" smtClean="0"/>
              <a:t>‹#›</a:t>
            </a:fld>
            <a:endParaRPr lang="en-US"/>
          </a:p>
        </p:txBody>
      </p:sp>
    </p:spTree>
    <p:extLst>
      <p:ext uri="{BB962C8B-B14F-4D97-AF65-F5344CB8AC3E}">
        <p14:creationId xmlns:p14="http://schemas.microsoft.com/office/powerpoint/2010/main" val="360022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2</a:t>
            </a:fld>
            <a:endParaRPr lang="en-US"/>
          </a:p>
        </p:txBody>
      </p:sp>
    </p:spTree>
    <p:extLst>
      <p:ext uri="{BB962C8B-B14F-4D97-AF65-F5344CB8AC3E}">
        <p14:creationId xmlns:p14="http://schemas.microsoft.com/office/powerpoint/2010/main" val="213880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https://www.nejm.org/doi/full/10.1056/NEJMoa2101016</a:t>
            </a:r>
          </a:p>
          <a:p>
            <a:endParaRPr lang="en-US" dirty="0" smtClean="0"/>
          </a:p>
        </p:txBody>
      </p:sp>
      <p:sp>
        <p:nvSpPr>
          <p:cNvPr id="4" name="Slide Number Placeholder 3"/>
          <p:cNvSpPr>
            <a:spLocks noGrp="1"/>
          </p:cNvSpPr>
          <p:nvPr>
            <p:ph type="sldNum" sz="quarter" idx="10"/>
          </p:nvPr>
        </p:nvSpPr>
        <p:spPr/>
        <p:txBody>
          <a:bodyPr/>
          <a:lstStyle/>
          <a:p>
            <a:fld id="{49D6DC8D-BFDE-42D7-8FE2-4211429F7FDC}" type="slidenum">
              <a:rPr lang="en-US" smtClean="0"/>
              <a:t>3</a:t>
            </a:fld>
            <a:endParaRPr lang="en-US"/>
          </a:p>
        </p:txBody>
      </p:sp>
    </p:spTree>
    <p:extLst>
      <p:ext uri="{BB962C8B-B14F-4D97-AF65-F5344CB8AC3E}">
        <p14:creationId xmlns:p14="http://schemas.microsoft.com/office/powerpoint/2010/main" val="357508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https://www.thelancet.com/journals/lancet/article/PIIS0140-6736(22)00538-4/fulltext</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4</a:t>
            </a:fld>
            <a:endParaRPr lang="en-US"/>
          </a:p>
        </p:txBody>
      </p:sp>
    </p:spTree>
    <p:extLst>
      <p:ext uri="{BB962C8B-B14F-4D97-AF65-F5344CB8AC3E}">
        <p14:creationId xmlns:p14="http://schemas.microsoft.com/office/powerpoint/2010/main" val="2359865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5</a:t>
            </a:fld>
            <a:endParaRPr lang="en-US"/>
          </a:p>
        </p:txBody>
      </p:sp>
    </p:spTree>
    <p:extLst>
      <p:ext uri="{BB962C8B-B14F-4D97-AF65-F5344CB8AC3E}">
        <p14:creationId xmlns:p14="http://schemas.microsoft.com/office/powerpoint/2010/main" val="558053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6</a:t>
            </a:fld>
            <a:endParaRPr lang="en-US"/>
          </a:p>
        </p:txBody>
      </p:sp>
    </p:spTree>
    <p:extLst>
      <p:ext uri="{BB962C8B-B14F-4D97-AF65-F5344CB8AC3E}">
        <p14:creationId xmlns:p14="http://schemas.microsoft.com/office/powerpoint/2010/main" val="331925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8</a:t>
            </a:fld>
            <a:endParaRPr lang="en-US"/>
          </a:p>
        </p:txBody>
      </p:sp>
    </p:spTree>
    <p:extLst>
      <p:ext uri="{BB962C8B-B14F-4D97-AF65-F5344CB8AC3E}">
        <p14:creationId xmlns:p14="http://schemas.microsoft.com/office/powerpoint/2010/main" val="3699418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9</a:t>
            </a:fld>
            <a:endParaRPr lang="en-US"/>
          </a:p>
        </p:txBody>
      </p:sp>
    </p:spTree>
    <p:extLst>
      <p:ext uri="{BB962C8B-B14F-4D97-AF65-F5344CB8AC3E}">
        <p14:creationId xmlns:p14="http://schemas.microsoft.com/office/powerpoint/2010/main" val="9906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UpToDate</a:t>
            </a:r>
            <a:endParaRPr lang="en-US" dirty="0"/>
          </a:p>
        </p:txBody>
      </p:sp>
      <p:sp>
        <p:nvSpPr>
          <p:cNvPr id="4" name="Slide Number Placeholder 3"/>
          <p:cNvSpPr>
            <a:spLocks noGrp="1"/>
          </p:cNvSpPr>
          <p:nvPr>
            <p:ph type="sldNum" sz="quarter" idx="10"/>
          </p:nvPr>
        </p:nvSpPr>
        <p:spPr/>
        <p:txBody>
          <a:bodyPr/>
          <a:lstStyle/>
          <a:p>
            <a:fld id="{49D6DC8D-BFDE-42D7-8FE2-4211429F7FDC}" type="slidenum">
              <a:rPr lang="en-US" smtClean="0"/>
              <a:t>10</a:t>
            </a:fld>
            <a:endParaRPr lang="en-US"/>
          </a:p>
        </p:txBody>
      </p:sp>
    </p:spTree>
    <p:extLst>
      <p:ext uri="{BB962C8B-B14F-4D97-AF65-F5344CB8AC3E}">
        <p14:creationId xmlns:p14="http://schemas.microsoft.com/office/powerpoint/2010/main" val="115521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33135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135465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4837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3706297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7801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741799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786356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56923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249751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4C5E4-3A8F-4C7D-A05F-12D54C5F6686}"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3120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54C5E4-3A8F-4C7D-A05F-12D54C5F6686}"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14953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54C5E4-3A8F-4C7D-A05F-12D54C5F6686}" type="datetimeFigureOut">
              <a:rPr lang="en-US" smtClean="0"/>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102938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54C5E4-3A8F-4C7D-A05F-12D54C5F6686}" type="datetimeFigureOut">
              <a:rPr lang="en-US" smtClean="0"/>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361009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4C5E4-3A8F-4C7D-A05F-12D54C5F6686}" type="datetimeFigureOut">
              <a:rPr lang="en-US" smtClean="0"/>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182845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54C5E4-3A8F-4C7D-A05F-12D54C5F6686}"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2329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54C5E4-3A8F-4C7D-A05F-12D54C5F6686}"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3C5A9-C82C-4FF9-A048-57BB52606BFA}" type="slidenum">
              <a:rPr lang="en-US" smtClean="0"/>
              <a:t>‹#›</a:t>
            </a:fld>
            <a:endParaRPr lang="en-US"/>
          </a:p>
        </p:txBody>
      </p:sp>
    </p:spTree>
    <p:extLst>
      <p:ext uri="{BB962C8B-B14F-4D97-AF65-F5344CB8AC3E}">
        <p14:creationId xmlns:p14="http://schemas.microsoft.com/office/powerpoint/2010/main" val="211770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54C5E4-3A8F-4C7D-A05F-12D54C5F6686}" type="datetimeFigureOut">
              <a:rPr lang="en-US" smtClean="0"/>
              <a:t>4/29/2023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F3C5A9-C82C-4FF9-A048-57BB52606BFA}" type="slidenum">
              <a:rPr lang="en-US" smtClean="0"/>
              <a:t>‹#›</a:t>
            </a:fld>
            <a:endParaRPr lang="en-US"/>
          </a:p>
        </p:txBody>
      </p:sp>
    </p:spTree>
    <p:extLst>
      <p:ext uri="{BB962C8B-B14F-4D97-AF65-F5344CB8AC3E}">
        <p14:creationId xmlns:p14="http://schemas.microsoft.com/office/powerpoint/2010/main" val="8420232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ccesshealthma.org/prevention/prepda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16/S0140-6736(22)00538-4" TargetMode="External"/><Relationship Id="rId2" Type="http://schemas.openxmlformats.org/officeDocument/2006/relationships/hyperlink" Target="https://www.uptodate.com/contents/cabotegravir-drug-information?search=apretude&amp;selectedTitle=1~22&amp;usage_type=panel&amp;display_rank=1&amp;kp_tab=drug_general&amp;source=panel_search_result" TargetMode="External"/><Relationship Id="rId1" Type="http://schemas.openxmlformats.org/officeDocument/2006/relationships/slideLayout" Target="../slideLayouts/slideLayout2.xml"/><Relationship Id="rId4" Type="http://schemas.openxmlformats.org/officeDocument/2006/relationships/hyperlink" Target="https://www.nejm.org/doi/full/10.1056/NEJMoa21010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ccc.ucsf.edu/clinician-consultation/prep-pre-exposure-prophylaxi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tel:855-448-77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PrEP</a:t>
            </a:r>
            <a:r>
              <a:rPr lang="en-US" dirty="0" smtClean="0"/>
              <a:t> Update: </a:t>
            </a:r>
            <a:r>
              <a:rPr lang="en-US" dirty="0" err="1" smtClean="0"/>
              <a:t>Apretude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Sara </a:t>
            </a:r>
            <a:r>
              <a:rPr lang="en-US" dirty="0" err="1" smtClean="0"/>
              <a:t>Utzschneider</a:t>
            </a:r>
            <a:r>
              <a:rPr lang="en-US" dirty="0" smtClean="0"/>
              <a:t> NP-C, WHNP-BC</a:t>
            </a:r>
          </a:p>
          <a:p>
            <a:r>
              <a:rPr lang="en-US" dirty="0" smtClean="0"/>
              <a:t>VMG LGBTQ+ Clinical Champion Lead</a:t>
            </a:r>
          </a:p>
          <a:p>
            <a:r>
              <a:rPr lang="en-US" dirty="0" smtClean="0"/>
              <a:t>4/27/2023</a:t>
            </a:r>
            <a:endParaRPr lang="en-US" dirty="0"/>
          </a:p>
        </p:txBody>
      </p:sp>
    </p:spTree>
    <p:extLst>
      <p:ext uri="{BB962C8B-B14F-4D97-AF65-F5344CB8AC3E}">
        <p14:creationId xmlns:p14="http://schemas.microsoft.com/office/powerpoint/2010/main" val="1243549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missed injections</a:t>
            </a:r>
            <a:endParaRPr lang="en-US" dirty="0"/>
          </a:p>
        </p:txBody>
      </p:sp>
      <p:sp>
        <p:nvSpPr>
          <p:cNvPr id="3" name="Content Placeholder 2"/>
          <p:cNvSpPr>
            <a:spLocks noGrp="1"/>
          </p:cNvSpPr>
          <p:nvPr>
            <p:ph idx="1"/>
          </p:nvPr>
        </p:nvSpPr>
        <p:spPr/>
        <p:txBody>
          <a:bodyPr/>
          <a:lstStyle/>
          <a:p>
            <a:r>
              <a:rPr lang="en-US" dirty="0" smtClean="0"/>
              <a:t>If </a:t>
            </a:r>
            <a:r>
              <a:rPr lang="en-US" dirty="0"/>
              <a:t>a patient plans to miss a scheduled every-2-month continuation injection visit by &gt;7 days, administer oral </a:t>
            </a:r>
            <a:r>
              <a:rPr lang="en-US" dirty="0" err="1"/>
              <a:t>cabotegravir</a:t>
            </a:r>
            <a:r>
              <a:rPr lang="en-US" dirty="0"/>
              <a:t> 30 mg once daily for up to 2 months to replace 1 missed scheduled every-2-month injection. The first dose of oral therapy should be administered ~2 months after the last injection </a:t>
            </a:r>
            <a:r>
              <a:rPr lang="en-US" dirty="0" smtClean="0"/>
              <a:t>dose</a:t>
            </a:r>
          </a:p>
          <a:p>
            <a:r>
              <a:rPr lang="en-US" dirty="0"/>
              <a:t>R</a:t>
            </a:r>
            <a:r>
              <a:rPr lang="en-US" dirty="0" smtClean="0"/>
              <a:t>estart </a:t>
            </a:r>
            <a:r>
              <a:rPr lang="en-US" dirty="0"/>
              <a:t>injections on the day oral dosing is stopped or within 3 days </a:t>
            </a:r>
            <a:r>
              <a:rPr lang="en-US" dirty="0" smtClean="0"/>
              <a:t>after.</a:t>
            </a:r>
          </a:p>
          <a:p>
            <a:r>
              <a:rPr lang="en-US" dirty="0" smtClean="0"/>
              <a:t>If </a:t>
            </a:r>
            <a:r>
              <a:rPr lang="en-US" dirty="0"/>
              <a:t>oral </a:t>
            </a:r>
            <a:r>
              <a:rPr lang="en-US" dirty="0" err="1"/>
              <a:t>cabotegravir</a:t>
            </a:r>
            <a:r>
              <a:rPr lang="en-US" dirty="0"/>
              <a:t> is continued &gt;2 months, an alternative oral </a:t>
            </a:r>
            <a:r>
              <a:rPr lang="en-US" dirty="0" err="1"/>
              <a:t>PrEP</a:t>
            </a:r>
            <a:r>
              <a:rPr lang="en-US" dirty="0"/>
              <a:t> regimen is recommended.</a:t>
            </a:r>
          </a:p>
        </p:txBody>
      </p:sp>
      <p:sp>
        <p:nvSpPr>
          <p:cNvPr id="4" name="Rectangle 3"/>
          <p:cNvSpPr/>
          <p:nvPr/>
        </p:nvSpPr>
        <p:spPr>
          <a:xfrm>
            <a:off x="10746304" y="6478029"/>
            <a:ext cx="1342547" cy="276999"/>
          </a:xfrm>
          <a:prstGeom prst="rect">
            <a:avLst/>
          </a:prstGeom>
        </p:spPr>
        <p:txBody>
          <a:bodyPr wrap="none">
            <a:spAutoFit/>
          </a:bodyPr>
          <a:lstStyle/>
          <a:p>
            <a:pPr lvl="0"/>
            <a:r>
              <a:rPr lang="en-US" sz="1200" dirty="0" smtClean="0">
                <a:solidFill>
                  <a:prstClr val="black"/>
                </a:solidFill>
              </a:rPr>
              <a:t>(</a:t>
            </a:r>
            <a:r>
              <a:rPr lang="en-US" sz="1200" dirty="0" err="1" smtClean="0">
                <a:solidFill>
                  <a:prstClr val="black"/>
                </a:solidFill>
              </a:rPr>
              <a:t>Krakower</a:t>
            </a:r>
            <a:r>
              <a:rPr lang="en-US" sz="1200" dirty="0" smtClean="0">
                <a:solidFill>
                  <a:prstClr val="black"/>
                </a:solidFill>
              </a:rPr>
              <a:t>, 2023)</a:t>
            </a:r>
            <a:endParaRPr lang="en-US" sz="1200" dirty="0">
              <a:solidFill>
                <a:prstClr val="black"/>
              </a:solidFill>
            </a:endParaRPr>
          </a:p>
        </p:txBody>
      </p:sp>
    </p:spTree>
    <p:extLst>
      <p:ext uri="{BB962C8B-B14F-4D97-AF65-F5344CB8AC3E}">
        <p14:creationId xmlns:p14="http://schemas.microsoft.com/office/powerpoint/2010/main" val="2728743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Unplanned missed injections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If </a:t>
            </a:r>
            <a:r>
              <a:rPr lang="en-US" dirty="0"/>
              <a:t>a scheduled injection visit is missed or delayed by &gt;7 days and oral therapy has not been administered in the interim, clinically reassess patient to determine appropriateness of resumption of injection dosing. If injection dosing will be continued, administer as follows:</a:t>
            </a:r>
          </a:p>
          <a:p>
            <a:r>
              <a:rPr lang="en-US" i="1" dirty="0"/>
              <a:t>Second injection missed:</a:t>
            </a:r>
            <a:endParaRPr lang="en-US" dirty="0"/>
          </a:p>
          <a:p>
            <a:pPr lvl="1"/>
            <a:r>
              <a:rPr lang="en-US" dirty="0"/>
              <a:t>≤2 months since first injection: Administer missed injection as soon as possible, then continue to follow the every-2-month injection dosing schedule.</a:t>
            </a:r>
          </a:p>
          <a:p>
            <a:pPr lvl="1"/>
            <a:r>
              <a:rPr lang="en-US" dirty="0"/>
              <a:t>&gt;2 months since first injection: Restart with </a:t>
            </a:r>
            <a:r>
              <a:rPr lang="en-US" dirty="0" err="1"/>
              <a:t>cabotegravir</a:t>
            </a:r>
            <a:r>
              <a:rPr lang="en-US" dirty="0"/>
              <a:t> 600 mg IM, followed by a second 600 mg IM injection dose 1 month later. Then, continue to follow the every-2-month injection dosing schedule.</a:t>
            </a:r>
          </a:p>
          <a:p>
            <a:r>
              <a:rPr lang="en-US" i="1" dirty="0"/>
              <a:t>Third or subsequent injection missed:</a:t>
            </a:r>
            <a:endParaRPr lang="en-US" dirty="0"/>
          </a:p>
          <a:p>
            <a:pPr lvl="1"/>
            <a:r>
              <a:rPr lang="en-US" dirty="0"/>
              <a:t>≤3 months since last injection: Administer missed injection as soon as possible, then continue with every-2-month injection dosing schedule.</a:t>
            </a:r>
          </a:p>
          <a:p>
            <a:pPr lvl="1"/>
            <a:r>
              <a:rPr lang="en-US" dirty="0"/>
              <a:t>&gt;3 months since last injection: Restart with </a:t>
            </a:r>
            <a:r>
              <a:rPr lang="en-US" dirty="0" err="1"/>
              <a:t>cabotegravir</a:t>
            </a:r>
            <a:r>
              <a:rPr lang="en-US" dirty="0"/>
              <a:t> 600 mg IM, followed by a second 600 mg IM injection dose 1 month later. Then, continue with the every-2-month injection dosing schedule.</a:t>
            </a:r>
          </a:p>
          <a:p>
            <a:endParaRPr lang="en-US" dirty="0"/>
          </a:p>
        </p:txBody>
      </p:sp>
      <p:sp>
        <p:nvSpPr>
          <p:cNvPr id="4" name="Rectangle 3"/>
          <p:cNvSpPr/>
          <p:nvPr/>
        </p:nvSpPr>
        <p:spPr>
          <a:xfrm>
            <a:off x="10706974" y="6446655"/>
            <a:ext cx="1342547" cy="276999"/>
          </a:xfrm>
          <a:prstGeom prst="rect">
            <a:avLst/>
          </a:prstGeom>
        </p:spPr>
        <p:txBody>
          <a:bodyPr wrap="none">
            <a:spAutoFit/>
          </a:bodyPr>
          <a:lstStyle/>
          <a:p>
            <a:pPr lvl="0"/>
            <a:r>
              <a:rPr lang="en-US" sz="1200" dirty="0" smtClean="0">
                <a:solidFill>
                  <a:prstClr val="black"/>
                </a:solidFill>
              </a:rPr>
              <a:t>(</a:t>
            </a:r>
            <a:r>
              <a:rPr lang="en-US" sz="1200" dirty="0" err="1" smtClean="0">
                <a:solidFill>
                  <a:prstClr val="black"/>
                </a:solidFill>
              </a:rPr>
              <a:t>Krakower</a:t>
            </a:r>
            <a:r>
              <a:rPr lang="en-US" sz="1200" dirty="0" smtClean="0">
                <a:solidFill>
                  <a:prstClr val="black"/>
                </a:solidFill>
              </a:rPr>
              <a:t>, 2023)</a:t>
            </a:r>
            <a:endParaRPr lang="en-US" sz="1200" dirty="0">
              <a:solidFill>
                <a:prstClr val="black"/>
              </a:solidFill>
            </a:endParaRPr>
          </a:p>
        </p:txBody>
      </p:sp>
    </p:spTree>
    <p:extLst>
      <p:ext uri="{BB962C8B-B14F-4D97-AF65-F5344CB8AC3E}">
        <p14:creationId xmlns:p14="http://schemas.microsoft.com/office/powerpoint/2010/main" val="4052887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Discontinuing </a:t>
            </a:r>
            <a:r>
              <a:rPr lang="en-US" dirty="0" err="1" smtClean="0"/>
              <a:t>Apretude</a:t>
            </a:r>
            <a:endParaRPr lang="en-US" dirty="0"/>
          </a:p>
        </p:txBody>
      </p:sp>
      <p:sp>
        <p:nvSpPr>
          <p:cNvPr id="3" name="Content Placeholder 2"/>
          <p:cNvSpPr>
            <a:spLocks noGrp="1"/>
          </p:cNvSpPr>
          <p:nvPr>
            <p:ph idx="1"/>
          </p:nvPr>
        </p:nvSpPr>
        <p:spPr/>
        <p:txBody>
          <a:bodyPr/>
          <a:lstStyle/>
          <a:p>
            <a:r>
              <a:rPr lang="en-US" dirty="0" smtClean="0"/>
              <a:t>Re-educate about “tail”, risks during declining CAB levels</a:t>
            </a:r>
          </a:p>
          <a:p>
            <a:r>
              <a:rPr lang="en-US" dirty="0" smtClean="0"/>
              <a:t>Assess ongoing risk / infections</a:t>
            </a:r>
          </a:p>
          <a:p>
            <a:r>
              <a:rPr lang="en-US" dirty="0" smtClean="0"/>
              <a:t>If </a:t>
            </a:r>
            <a:r>
              <a:rPr lang="en-US" dirty="0" err="1" smtClean="0"/>
              <a:t>PrEP</a:t>
            </a:r>
            <a:r>
              <a:rPr lang="en-US" dirty="0" smtClean="0"/>
              <a:t> is indicated, prescribe daily oral F/TDF or F/TAF beginning within 8 weeks after last injection</a:t>
            </a:r>
          </a:p>
          <a:p>
            <a:r>
              <a:rPr lang="en-US" dirty="0" smtClean="0"/>
              <a:t>Educate about </a:t>
            </a:r>
            <a:r>
              <a:rPr lang="en-US" dirty="0" err="1" smtClean="0"/>
              <a:t>nPEP</a:t>
            </a:r>
            <a:endParaRPr lang="en-US" dirty="0"/>
          </a:p>
          <a:p>
            <a:r>
              <a:rPr lang="en-US" dirty="0" smtClean="0"/>
              <a:t>Continue follow-up visits quarterly for 12 months </a:t>
            </a:r>
          </a:p>
          <a:p>
            <a:r>
              <a:rPr lang="en-US" dirty="0" smtClean="0"/>
              <a:t>Conduct HIV-1 RNA testing at each quarterly visit after discontinuing CAB</a:t>
            </a:r>
          </a:p>
          <a:p>
            <a:endParaRPr lang="en-US" dirty="0"/>
          </a:p>
        </p:txBody>
      </p:sp>
      <p:sp>
        <p:nvSpPr>
          <p:cNvPr id="4" name="Rectangle 3"/>
          <p:cNvSpPr/>
          <p:nvPr/>
        </p:nvSpPr>
        <p:spPr>
          <a:xfrm>
            <a:off x="9035491" y="6348333"/>
            <a:ext cx="3068469" cy="276999"/>
          </a:xfrm>
          <a:prstGeom prst="rect">
            <a:avLst/>
          </a:prstGeom>
        </p:spPr>
        <p:txBody>
          <a:bodyPr wrap="none">
            <a:spAutoFit/>
          </a:bodyPr>
          <a:lstStyle/>
          <a:p>
            <a:pPr lvl="0"/>
            <a:r>
              <a:rPr lang="en-US" sz="1200" dirty="0">
                <a:solidFill>
                  <a:prstClr val="black"/>
                </a:solidFill>
              </a:rPr>
              <a:t>(US Public Health Service, </a:t>
            </a:r>
            <a:r>
              <a:rPr lang="en-US" sz="1200" dirty="0" smtClean="0">
                <a:solidFill>
                  <a:prstClr val="black"/>
                </a:solidFill>
              </a:rPr>
              <a:t>2021, p. 52-53)</a:t>
            </a:r>
            <a:endParaRPr lang="en-US" sz="1200" dirty="0">
              <a:solidFill>
                <a:prstClr val="black"/>
              </a:solidFill>
            </a:endParaRPr>
          </a:p>
        </p:txBody>
      </p:sp>
      <p:sp>
        <p:nvSpPr>
          <p:cNvPr id="5" name="Rectangle 4"/>
          <p:cNvSpPr/>
          <p:nvPr/>
        </p:nvSpPr>
        <p:spPr>
          <a:xfrm>
            <a:off x="9035491" y="6071334"/>
            <a:ext cx="1342547" cy="276999"/>
          </a:xfrm>
          <a:prstGeom prst="rect">
            <a:avLst/>
          </a:prstGeom>
        </p:spPr>
        <p:txBody>
          <a:bodyPr wrap="none">
            <a:spAutoFit/>
          </a:bodyPr>
          <a:lstStyle/>
          <a:p>
            <a:pPr lvl="0"/>
            <a:r>
              <a:rPr lang="en-US" sz="1200" dirty="0" smtClean="0">
                <a:solidFill>
                  <a:prstClr val="black"/>
                </a:solidFill>
              </a:rPr>
              <a:t>(</a:t>
            </a:r>
            <a:r>
              <a:rPr lang="en-US" sz="1200" dirty="0" err="1" smtClean="0">
                <a:solidFill>
                  <a:prstClr val="black"/>
                </a:solidFill>
              </a:rPr>
              <a:t>Krakower</a:t>
            </a:r>
            <a:r>
              <a:rPr lang="en-US" sz="1200" dirty="0" smtClean="0">
                <a:solidFill>
                  <a:prstClr val="black"/>
                </a:solidFill>
              </a:rPr>
              <a:t>, 2023)</a:t>
            </a:r>
            <a:endParaRPr lang="en-US" sz="1200" dirty="0">
              <a:solidFill>
                <a:prstClr val="black"/>
              </a:solidFill>
            </a:endParaRPr>
          </a:p>
        </p:txBody>
      </p:sp>
    </p:spTree>
    <p:extLst>
      <p:ext uri="{BB962C8B-B14F-4D97-AF65-F5344CB8AC3E}">
        <p14:creationId xmlns:p14="http://schemas.microsoft.com/office/powerpoint/2010/main" val="814112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4065"/>
          </a:xfrm>
        </p:spPr>
        <p:txBody>
          <a:bodyPr/>
          <a:lstStyle/>
          <a:p>
            <a:r>
              <a:rPr lang="en-US" dirty="0" smtClean="0"/>
              <a:t>Paying for </a:t>
            </a:r>
            <a:r>
              <a:rPr lang="en-US" dirty="0" err="1" smtClean="0"/>
              <a:t>PrEP</a:t>
            </a:r>
            <a:endParaRPr lang="en-US" dirty="0"/>
          </a:p>
        </p:txBody>
      </p:sp>
      <p:sp>
        <p:nvSpPr>
          <p:cNvPr id="3" name="Content Placeholder 2"/>
          <p:cNvSpPr>
            <a:spLocks noGrp="1"/>
          </p:cNvSpPr>
          <p:nvPr>
            <p:ph idx="1"/>
          </p:nvPr>
        </p:nvSpPr>
        <p:spPr>
          <a:xfrm>
            <a:off x="677334" y="1386349"/>
            <a:ext cx="8596668" cy="4655014"/>
          </a:xfrm>
        </p:spPr>
        <p:txBody>
          <a:bodyPr/>
          <a:lstStyle/>
          <a:p>
            <a:r>
              <a:rPr lang="en-US" dirty="0" smtClean="0"/>
              <a:t>Most commercial drug plans are required to fully cover one form of </a:t>
            </a:r>
            <a:r>
              <a:rPr lang="en-US" dirty="0" err="1" smtClean="0"/>
              <a:t>PrEP.</a:t>
            </a:r>
            <a:r>
              <a:rPr lang="en-US" dirty="0" smtClean="0"/>
              <a:t> Unclear how easily will be covered, may need PA demonstrating side effect to other drugs, contraindications (thing renal or bone dysfunction), or issues with daily med adherence. </a:t>
            </a:r>
          </a:p>
          <a:p>
            <a:r>
              <a:rPr lang="en-US" dirty="0" smtClean="0"/>
              <a:t>Not all Medicare plans cover </a:t>
            </a:r>
            <a:r>
              <a:rPr lang="en-US" dirty="0" err="1" smtClean="0"/>
              <a:t>PrEP</a:t>
            </a:r>
            <a:r>
              <a:rPr lang="en-US" dirty="0" smtClean="0"/>
              <a:t>, however </a:t>
            </a:r>
            <a:r>
              <a:rPr lang="en-US" dirty="0" err="1" smtClean="0"/>
              <a:t>Apretude</a:t>
            </a:r>
            <a:r>
              <a:rPr lang="en-US" dirty="0" smtClean="0"/>
              <a:t> is eligible under Medicare Part B but patient many need to pay part of the cost. </a:t>
            </a:r>
            <a:endParaRPr lang="en-US" dirty="0"/>
          </a:p>
          <a:p>
            <a:r>
              <a:rPr lang="en-US" dirty="0" smtClean="0"/>
              <a:t>Does your patient need help paying for </a:t>
            </a:r>
            <a:r>
              <a:rPr lang="en-US" dirty="0" err="1" smtClean="0"/>
              <a:t>PrEP</a:t>
            </a:r>
            <a:r>
              <a:rPr lang="en-US" dirty="0" smtClean="0"/>
              <a:t>? Connect patient to the MA </a:t>
            </a:r>
            <a:r>
              <a:rPr lang="en-US" dirty="0" err="1" smtClean="0"/>
              <a:t>PrEP</a:t>
            </a:r>
            <a:r>
              <a:rPr lang="en-US" dirty="0" smtClean="0"/>
              <a:t> Drug </a:t>
            </a:r>
            <a:r>
              <a:rPr lang="en-US" dirty="0"/>
              <a:t>Assistance </a:t>
            </a:r>
            <a:r>
              <a:rPr lang="en-US" dirty="0" smtClean="0"/>
              <a:t>Program via website at </a:t>
            </a:r>
            <a:r>
              <a:rPr lang="en-US" dirty="0">
                <a:hlinkClick r:id="rId2"/>
              </a:rPr>
              <a:t>https://accesshealthma.org/prevention/prepdap</a:t>
            </a:r>
            <a:r>
              <a:rPr lang="en-US" dirty="0" smtClean="0">
                <a:hlinkClick r:id="rId2"/>
              </a:rPr>
              <a:t>/</a:t>
            </a:r>
            <a:r>
              <a:rPr lang="en-US" dirty="0" smtClean="0"/>
              <a:t> or call </a:t>
            </a:r>
            <a:r>
              <a:rPr lang="en-US" dirty="0"/>
              <a:t>(617) 502-1700, option 4</a:t>
            </a:r>
            <a:r>
              <a:rPr lang="en-US" dirty="0" smtClean="0"/>
              <a:t>.</a:t>
            </a:r>
          </a:p>
          <a:p>
            <a:r>
              <a:rPr lang="en-US" dirty="0" err="1" smtClean="0"/>
              <a:t>Apretude</a:t>
            </a:r>
            <a:r>
              <a:rPr lang="en-US" dirty="0" smtClean="0"/>
              <a:t> savings program helps eligible patients with out of pocket costs (not for consumers eligible for Medicare or other government programs) https</a:t>
            </a:r>
            <a:r>
              <a:rPr lang="en-US" dirty="0"/>
              <a:t>://apretudecopayprogram.com/</a:t>
            </a:r>
          </a:p>
        </p:txBody>
      </p:sp>
    </p:spTree>
    <p:extLst>
      <p:ext uri="{BB962C8B-B14F-4D97-AF65-F5344CB8AC3E}">
        <p14:creationId xmlns:p14="http://schemas.microsoft.com/office/powerpoint/2010/main" val="2069712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7923"/>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677334" y="1317523"/>
            <a:ext cx="8596668" cy="5191432"/>
          </a:xfrm>
        </p:spPr>
        <p:txBody>
          <a:bodyPr>
            <a:normAutofit fontScale="85000" lnSpcReduction="10000"/>
          </a:bodyPr>
          <a:lstStyle/>
          <a:p>
            <a:r>
              <a:rPr lang="en-US" dirty="0" err="1"/>
              <a:t>Cabotegravir</a:t>
            </a:r>
            <a:r>
              <a:rPr lang="en-US" dirty="0"/>
              <a:t>: Drug information. (2023). </a:t>
            </a:r>
            <a:r>
              <a:rPr lang="en-US" i="1" dirty="0" err="1"/>
              <a:t>UpToDate</a:t>
            </a:r>
            <a:r>
              <a:rPr lang="en-US" dirty="0"/>
              <a:t>. Retrieved on April 27, 2023 from </a:t>
            </a:r>
            <a:r>
              <a:rPr lang="en-US" u="sng" dirty="0">
                <a:hlinkClick r:id="rId2"/>
              </a:rPr>
              <a:t>https://</a:t>
            </a:r>
            <a:r>
              <a:rPr lang="en-US" u="sng" dirty="0" smtClean="0">
                <a:hlinkClick r:id="rId2"/>
              </a:rPr>
              <a:t>www.uptodate.com/contents/cabotegravir-drug-information?search=apretude&amp;selectedTitle=1~22&amp;usage_type=panel&amp;display_rank=1&amp;kp_tab=drug_general&amp;source=panel_search_result</a:t>
            </a:r>
            <a:endParaRPr lang="en-US" dirty="0" smtClean="0"/>
          </a:p>
          <a:p>
            <a:r>
              <a:rPr lang="en-US" dirty="0" smtClean="0"/>
              <a:t>Delany-</a:t>
            </a:r>
            <a:r>
              <a:rPr lang="en-US" dirty="0" err="1" smtClean="0"/>
              <a:t>Moretlwe</a:t>
            </a:r>
            <a:r>
              <a:rPr lang="en-US" dirty="0"/>
              <a:t>, S., Hughes, J. P., Bock, P., </a:t>
            </a:r>
            <a:r>
              <a:rPr lang="en-US" dirty="0" err="1"/>
              <a:t>Ouma</a:t>
            </a:r>
            <a:r>
              <a:rPr lang="en-US" dirty="0"/>
              <a:t>, S. G., </a:t>
            </a:r>
            <a:r>
              <a:rPr lang="en-US" dirty="0" err="1"/>
              <a:t>Hunidzarira</a:t>
            </a:r>
            <a:r>
              <a:rPr lang="en-US" dirty="0"/>
              <a:t>, P., </a:t>
            </a:r>
            <a:r>
              <a:rPr lang="en-US" dirty="0" err="1"/>
              <a:t>Kalonji</a:t>
            </a:r>
            <a:r>
              <a:rPr lang="en-US" dirty="0"/>
              <a:t>, D., </a:t>
            </a:r>
            <a:r>
              <a:rPr lang="en-US" dirty="0" err="1"/>
              <a:t>Kayange</a:t>
            </a:r>
            <a:r>
              <a:rPr lang="en-US" dirty="0"/>
              <a:t>, N., </a:t>
            </a:r>
            <a:r>
              <a:rPr lang="en-US" dirty="0" err="1"/>
              <a:t>Makhema</a:t>
            </a:r>
            <a:r>
              <a:rPr lang="en-US" dirty="0"/>
              <a:t>, J., </a:t>
            </a:r>
            <a:r>
              <a:rPr lang="en-US" dirty="0" err="1"/>
              <a:t>Mandima</a:t>
            </a:r>
            <a:r>
              <a:rPr lang="en-US" dirty="0"/>
              <a:t>, P., Mathew, C., Spooner, E., </a:t>
            </a:r>
            <a:r>
              <a:rPr lang="en-US" dirty="0" err="1"/>
              <a:t>Mpendo</a:t>
            </a:r>
            <a:r>
              <a:rPr lang="en-US" dirty="0"/>
              <a:t>, J., </a:t>
            </a:r>
            <a:r>
              <a:rPr lang="en-US" dirty="0" err="1"/>
              <a:t>Mukwekwerere</a:t>
            </a:r>
            <a:r>
              <a:rPr lang="en-US" dirty="0"/>
              <a:t>, P., </a:t>
            </a:r>
            <a:r>
              <a:rPr lang="en-US" dirty="0" err="1"/>
              <a:t>Mgodi</a:t>
            </a:r>
            <a:r>
              <a:rPr lang="en-US" dirty="0"/>
              <a:t>, N., </a:t>
            </a:r>
            <a:r>
              <a:rPr lang="en-US" dirty="0" err="1"/>
              <a:t>Ntege</a:t>
            </a:r>
            <a:r>
              <a:rPr lang="en-US" dirty="0"/>
              <a:t>, P. N., Nair, G., </a:t>
            </a:r>
            <a:r>
              <a:rPr lang="en-US" dirty="0" err="1"/>
              <a:t>Nakabiito</a:t>
            </a:r>
            <a:r>
              <a:rPr lang="en-US" dirty="0"/>
              <a:t>, C., </a:t>
            </a:r>
            <a:r>
              <a:rPr lang="en-US" dirty="0" err="1"/>
              <a:t>Nuwagaba-Biribonwoha</a:t>
            </a:r>
            <a:r>
              <a:rPr lang="en-US" dirty="0"/>
              <a:t>, H., </a:t>
            </a:r>
            <a:r>
              <a:rPr lang="en-US" dirty="0" err="1"/>
              <a:t>Panchia</a:t>
            </a:r>
            <a:r>
              <a:rPr lang="en-US" dirty="0"/>
              <a:t>, R., … </a:t>
            </a:r>
            <a:r>
              <a:rPr lang="en-US" dirty="0" err="1"/>
              <a:t>Hosseinipour</a:t>
            </a:r>
            <a:r>
              <a:rPr lang="en-US" dirty="0"/>
              <a:t>, M. C. (2022). </a:t>
            </a:r>
            <a:r>
              <a:rPr lang="en-US" dirty="0" err="1"/>
              <a:t>Cabotegravir</a:t>
            </a:r>
            <a:r>
              <a:rPr lang="en-US" dirty="0"/>
              <a:t> for the prevention of HIV-1 in women: results from HPTN 084, a phase 3, randomized clinical trial. </a:t>
            </a:r>
            <a:r>
              <a:rPr lang="en-US" i="1" dirty="0"/>
              <a:t>The Lancet</a:t>
            </a:r>
            <a:r>
              <a:rPr lang="en-US" dirty="0"/>
              <a:t>. 399(10337), 1779-1789. </a:t>
            </a:r>
            <a:r>
              <a:rPr lang="en-US" dirty="0">
                <a:hlinkClick r:id="rId3"/>
              </a:rPr>
              <a:t>https://</a:t>
            </a:r>
            <a:r>
              <a:rPr lang="en-US" dirty="0" smtClean="0">
                <a:hlinkClick r:id="rId3"/>
              </a:rPr>
              <a:t>doi.org/10.1016/S0140-6736(22)00538-4</a:t>
            </a:r>
            <a:endParaRPr lang="en-US" dirty="0" smtClean="0"/>
          </a:p>
          <a:p>
            <a:r>
              <a:rPr lang="en-US" dirty="0" err="1"/>
              <a:t>Krakower</a:t>
            </a:r>
            <a:r>
              <a:rPr lang="en-US" dirty="0"/>
              <a:t>, D. &amp; Mayer, K. (2023). HIV pre-exposure prophylaxis. </a:t>
            </a:r>
            <a:r>
              <a:rPr lang="en-US" i="1" dirty="0" err="1"/>
              <a:t>UpToDate</a:t>
            </a:r>
            <a:r>
              <a:rPr lang="en-US" dirty="0"/>
              <a:t>. Retrieved April 27, 2023 from https://www.uptodate.com/contents/hiv-pre-exposure-prophylaxis?search=prep%20&amp;source=search_result&amp;selectedTitle=1~124&amp;usage_type=default&amp;display_rank</a:t>
            </a:r>
            <a:r>
              <a:rPr lang="en-US" dirty="0" smtClean="0"/>
              <a:t>=</a:t>
            </a:r>
          </a:p>
          <a:p>
            <a:r>
              <a:rPr lang="en-US" dirty="0" err="1" smtClean="0"/>
              <a:t>Landovitz</a:t>
            </a:r>
            <a:r>
              <a:rPr lang="en-US" dirty="0"/>
              <a:t>, R.J., Donnell, D., Clement, M.E, </a:t>
            </a:r>
            <a:r>
              <a:rPr lang="en-US" dirty="0" err="1"/>
              <a:t>Hanscom</a:t>
            </a:r>
            <a:r>
              <a:rPr lang="en-US" dirty="0"/>
              <a:t>, B., </a:t>
            </a:r>
            <a:r>
              <a:rPr lang="en-US" dirty="0" err="1"/>
              <a:t>Cottle</a:t>
            </a:r>
            <a:r>
              <a:rPr lang="en-US" dirty="0"/>
              <a:t>, L., Coelho, L., Cabello, R., </a:t>
            </a:r>
            <a:r>
              <a:rPr lang="en-US" dirty="0" err="1"/>
              <a:t>Chariyalertsak</a:t>
            </a:r>
            <a:r>
              <a:rPr lang="en-US" dirty="0"/>
              <a:t>, S., Dunne, E. F., Frank, I., Gallardo-Cartagena, J. A., &amp; Gaur, A. H. (2021). </a:t>
            </a:r>
            <a:r>
              <a:rPr lang="en-US" dirty="0" err="1"/>
              <a:t>Cabotegravir</a:t>
            </a:r>
            <a:r>
              <a:rPr lang="en-US" dirty="0"/>
              <a:t> for HIV Prevention in Cisgender Men and Transgender Women. </a:t>
            </a:r>
            <a:r>
              <a:rPr lang="en-US" i="1" dirty="0"/>
              <a:t>The New England Journal of Medicine</a:t>
            </a:r>
            <a:r>
              <a:rPr lang="en-US" dirty="0"/>
              <a:t>, 385:595-608. </a:t>
            </a:r>
            <a:r>
              <a:rPr lang="en-US" dirty="0">
                <a:hlinkClick r:id="rId4"/>
              </a:rPr>
              <a:t>https://</a:t>
            </a:r>
            <a:r>
              <a:rPr lang="en-US" dirty="0" smtClean="0">
                <a:hlinkClick r:id="rId4"/>
              </a:rPr>
              <a:t>www.nejm.org/doi/full/10.1056/NEJMoa2101016</a:t>
            </a:r>
            <a:endParaRPr lang="en-US" dirty="0" smtClean="0"/>
          </a:p>
          <a:p>
            <a:r>
              <a:rPr lang="en-US" dirty="0"/>
              <a:t>US Public Health Service. (2021). </a:t>
            </a:r>
            <a:r>
              <a:rPr lang="en-US" dirty="0" err="1"/>
              <a:t>Preexposure</a:t>
            </a:r>
            <a:r>
              <a:rPr lang="en-US" dirty="0"/>
              <a:t> prophylaxis for the prevention of HIV infection in the United States – 2021 update: A clinical practice guide. </a:t>
            </a:r>
            <a:r>
              <a:rPr lang="en-US" i="1" dirty="0"/>
              <a:t>Centers for Disease Control and Prevention</a:t>
            </a:r>
            <a:r>
              <a:rPr lang="en-US" dirty="0"/>
              <a:t>. https://www.cdc.gov/hiv/pdf/risk/prep/cdc-hiv-prep-guidelines-2021.pdf</a:t>
            </a:r>
          </a:p>
          <a:p>
            <a:pPr marL="0" indent="0">
              <a:buNone/>
            </a:pPr>
            <a:endParaRPr lang="en-US" dirty="0"/>
          </a:p>
          <a:p>
            <a:pPr marL="0" indent="0">
              <a:buNone/>
            </a:pPr>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1805426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Cabotegravir</a:t>
            </a:r>
            <a:r>
              <a:rPr lang="en-US" dirty="0" smtClean="0"/>
              <a:t> LA (</a:t>
            </a:r>
            <a:r>
              <a:rPr lang="en-US" dirty="0" err="1" smtClean="0"/>
              <a:t>Apretude</a:t>
            </a:r>
            <a:r>
              <a:rPr lang="en-US" dirty="0"/>
              <a:t>)</a:t>
            </a:r>
          </a:p>
        </p:txBody>
      </p:sp>
      <p:sp>
        <p:nvSpPr>
          <p:cNvPr id="3" name="Content Placeholder 2"/>
          <p:cNvSpPr>
            <a:spLocks noGrp="1"/>
          </p:cNvSpPr>
          <p:nvPr>
            <p:ph idx="1"/>
          </p:nvPr>
        </p:nvSpPr>
        <p:spPr/>
        <p:txBody>
          <a:bodyPr>
            <a:normAutofit/>
          </a:bodyPr>
          <a:lstStyle/>
          <a:p>
            <a:pPr marL="0" indent="0">
              <a:buNone/>
            </a:pPr>
            <a:r>
              <a:rPr lang="en-US" dirty="0" smtClean="0"/>
              <a:t>FDA approved Dec 2021</a:t>
            </a:r>
          </a:p>
          <a:p>
            <a:pPr marL="0" indent="0">
              <a:buNone/>
            </a:pPr>
            <a:r>
              <a:rPr lang="en-US" dirty="0" smtClean="0"/>
              <a:t>IM gluteal injection q 2 months</a:t>
            </a:r>
          </a:p>
          <a:p>
            <a:pPr marL="0" indent="0">
              <a:buNone/>
            </a:pPr>
            <a:endParaRPr lang="en-US" dirty="0"/>
          </a:p>
          <a:p>
            <a:pPr marL="0" indent="0">
              <a:buNone/>
            </a:pPr>
            <a:r>
              <a:rPr lang="en-US" dirty="0" smtClean="0"/>
              <a:t>Consider for:</a:t>
            </a:r>
          </a:p>
          <a:p>
            <a:r>
              <a:rPr lang="en-US" dirty="0" smtClean="0"/>
              <a:t>Patients with renal dysfunction or bone dysfunction (osteoporosis)</a:t>
            </a:r>
          </a:p>
          <a:p>
            <a:r>
              <a:rPr lang="en-US" dirty="0" smtClean="0"/>
              <a:t>Patients with difficulty adhering to daily oral medication</a:t>
            </a:r>
          </a:p>
          <a:p>
            <a:r>
              <a:rPr lang="en-US" dirty="0" smtClean="0"/>
              <a:t>Patients who prefer injection every 2 months, able to come in to office every 2 months for labs and medical visit. </a:t>
            </a:r>
          </a:p>
          <a:p>
            <a:endParaRPr lang="en-US" dirty="0"/>
          </a:p>
        </p:txBody>
      </p:sp>
    </p:spTree>
    <p:extLst>
      <p:ext uri="{BB962C8B-B14F-4D97-AF65-F5344CB8AC3E}">
        <p14:creationId xmlns:p14="http://schemas.microsoft.com/office/powerpoint/2010/main" val="405895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HPTN 083 </a:t>
            </a:r>
            <a:r>
              <a:rPr lang="en-US" dirty="0" smtClean="0"/>
              <a:t>trial</a:t>
            </a:r>
            <a:br>
              <a:rPr lang="en-US" dirty="0" smtClean="0"/>
            </a:br>
            <a:r>
              <a:rPr lang="en-US" sz="2000" dirty="0"/>
              <a:t>Randomized, double-blind, double-dummy, </a:t>
            </a:r>
            <a:r>
              <a:rPr lang="en-US" sz="2000" dirty="0" smtClean="0"/>
              <a:t>non inferiority trial to </a:t>
            </a:r>
            <a:r>
              <a:rPr lang="en-US" sz="2000" dirty="0" err="1" smtClean="0"/>
              <a:t>eval</a:t>
            </a:r>
            <a:r>
              <a:rPr lang="en-US" sz="2000" dirty="0" smtClean="0"/>
              <a:t> the </a:t>
            </a:r>
            <a:r>
              <a:rPr lang="en-US" sz="2000" dirty="0"/>
              <a:t>safety and efficacy of CAB-LA with that of TDF–FTC for the prevention of HIV infection</a:t>
            </a:r>
          </a:p>
        </p:txBody>
      </p:sp>
      <p:sp>
        <p:nvSpPr>
          <p:cNvPr id="3" name="Content Placeholder 2"/>
          <p:cNvSpPr>
            <a:spLocks noGrp="1"/>
          </p:cNvSpPr>
          <p:nvPr>
            <p:ph idx="1"/>
          </p:nvPr>
        </p:nvSpPr>
        <p:spPr>
          <a:xfrm>
            <a:off x="677334" y="1848464"/>
            <a:ext cx="8596668" cy="4872507"/>
          </a:xfrm>
        </p:spPr>
        <p:txBody>
          <a:bodyPr>
            <a:normAutofit fontScale="85000" lnSpcReduction="20000"/>
          </a:bodyPr>
          <a:lstStyle/>
          <a:p>
            <a:r>
              <a:rPr lang="en-US" dirty="0" smtClean="0"/>
              <a:t>Population studied: MSM and transgender women who have sex with men, multicenter trial conducted in </a:t>
            </a:r>
            <a:r>
              <a:rPr lang="en-US" dirty="0"/>
              <a:t>United States, Latin America, Asia, and Africa.</a:t>
            </a:r>
            <a:endParaRPr lang="en-US" dirty="0" smtClean="0"/>
          </a:p>
          <a:p>
            <a:r>
              <a:rPr lang="en-US" dirty="0" smtClean="0"/>
              <a:t>4,566 participants over 153 weeks</a:t>
            </a:r>
          </a:p>
          <a:p>
            <a:pPr lvl="1"/>
            <a:r>
              <a:rPr lang="en-US" dirty="0" smtClean="0"/>
              <a:t>12.5% trans women, 49.8% identified Black, median age 26 years</a:t>
            </a:r>
          </a:p>
          <a:p>
            <a:pPr lvl="1"/>
            <a:r>
              <a:rPr lang="en-US" dirty="0" smtClean="0"/>
              <a:t>Effect of study consistent across pre-specified sub-groups</a:t>
            </a:r>
          </a:p>
          <a:p>
            <a:r>
              <a:rPr lang="en-US" dirty="0" smtClean="0"/>
              <a:t>HIV Incidence #52 cases </a:t>
            </a:r>
            <a:r>
              <a:rPr lang="en-US" dirty="0"/>
              <a:t>(hazard ratio, 0.34; 95% confidence interval, 0.18 to 0.62)</a:t>
            </a:r>
            <a:endParaRPr lang="en-US" dirty="0" smtClean="0"/>
          </a:p>
          <a:p>
            <a:pPr lvl="1"/>
            <a:r>
              <a:rPr lang="en-US" dirty="0" smtClean="0"/>
              <a:t>13 cases on CAB LA (incidence</a:t>
            </a:r>
            <a:r>
              <a:rPr lang="en-US" dirty="0"/>
              <a:t>, 0.41 per 100 </a:t>
            </a:r>
            <a:r>
              <a:rPr lang="en-US" dirty="0" smtClean="0"/>
              <a:t>person-years) (risk of HIV infection 66% lower thank TDF-FTC group</a:t>
            </a:r>
          </a:p>
          <a:p>
            <a:pPr lvl="2"/>
            <a:r>
              <a:rPr lang="en-US" dirty="0" smtClean="0"/>
              <a:t>4 </a:t>
            </a:r>
            <a:r>
              <a:rPr lang="en-US" dirty="0"/>
              <a:t>incident infections were observed despite on-time injections and expected </a:t>
            </a:r>
            <a:r>
              <a:rPr lang="en-US" dirty="0" err="1"/>
              <a:t>cabotegravir</a:t>
            </a:r>
            <a:r>
              <a:rPr lang="en-US" dirty="0"/>
              <a:t> concentrations in </a:t>
            </a:r>
            <a:r>
              <a:rPr lang="en-US" dirty="0" smtClean="0"/>
              <a:t>plasma</a:t>
            </a:r>
          </a:p>
          <a:p>
            <a:pPr lvl="2"/>
            <a:r>
              <a:rPr lang="en-US" dirty="0"/>
              <a:t>INSTI resistance was detected in 5 participants in the </a:t>
            </a:r>
            <a:r>
              <a:rPr lang="en-US" dirty="0" err="1"/>
              <a:t>cabotegravir</a:t>
            </a:r>
            <a:r>
              <a:rPr lang="en-US" dirty="0"/>
              <a:t> group (1 with baseline infection and 4 with incident infection</a:t>
            </a:r>
            <a:endParaRPr lang="en-US" dirty="0" smtClean="0"/>
          </a:p>
          <a:p>
            <a:pPr lvl="1"/>
            <a:r>
              <a:rPr lang="en-US" dirty="0" smtClean="0"/>
              <a:t>39 cases on TDF-FTC </a:t>
            </a:r>
            <a:r>
              <a:rPr lang="en-US" dirty="0"/>
              <a:t>(incidence, 1.22 per 100 person-years)</a:t>
            </a:r>
            <a:endParaRPr lang="en-US" dirty="0" smtClean="0"/>
          </a:p>
          <a:p>
            <a:r>
              <a:rPr lang="en-US" dirty="0" smtClean="0"/>
              <a:t>Side effects</a:t>
            </a:r>
          </a:p>
          <a:p>
            <a:pPr lvl="1"/>
            <a:r>
              <a:rPr lang="en-US" dirty="0" smtClean="0"/>
              <a:t>Injection-site </a:t>
            </a:r>
            <a:r>
              <a:rPr lang="en-US" dirty="0"/>
              <a:t>reactions were reported in 81.4% of the participants in the </a:t>
            </a:r>
            <a:r>
              <a:rPr lang="en-US" dirty="0" err="1"/>
              <a:t>cabotegravir</a:t>
            </a:r>
            <a:r>
              <a:rPr lang="en-US" dirty="0"/>
              <a:t> group and in 31.3% of those in the TDF–FTC group. </a:t>
            </a:r>
            <a:r>
              <a:rPr lang="en-US" dirty="0" smtClean="0"/>
              <a:t>(2.4% chose not to continue injections)</a:t>
            </a:r>
            <a:endParaRPr lang="en-US" dirty="0"/>
          </a:p>
          <a:p>
            <a:pPr lvl="1"/>
            <a:r>
              <a:rPr lang="en-US" dirty="0" smtClean="0"/>
              <a:t>In </a:t>
            </a:r>
            <a:r>
              <a:rPr lang="en-US" dirty="0"/>
              <a:t>the participants in whom HIV infection was diagnosed after exposure to CAB-LA, INSTI resistance and delays in the detection of HIV infection were noted. </a:t>
            </a:r>
            <a:endParaRPr lang="en-US" dirty="0" smtClean="0"/>
          </a:p>
          <a:p>
            <a:pPr lvl="1"/>
            <a:r>
              <a:rPr lang="en-US" dirty="0" smtClean="0"/>
              <a:t>No </a:t>
            </a:r>
            <a:r>
              <a:rPr lang="en-US" dirty="0"/>
              <a:t>safety concerns were identified</a:t>
            </a:r>
            <a:r>
              <a:rPr lang="en-US" dirty="0" smtClean="0"/>
              <a:t>.</a:t>
            </a:r>
          </a:p>
          <a:p>
            <a:pPr marL="457200" lvl="1" indent="0">
              <a:buNone/>
            </a:pPr>
            <a:endParaRPr lang="en-US" dirty="0" smtClean="0"/>
          </a:p>
          <a:p>
            <a:pPr marL="457200" lvl="1" indent="0">
              <a:buNone/>
            </a:pPr>
            <a:endParaRPr lang="en-US" dirty="0" smtClean="0"/>
          </a:p>
          <a:p>
            <a:endParaRPr lang="en-US" dirty="0" smtClean="0"/>
          </a:p>
        </p:txBody>
      </p:sp>
      <p:sp>
        <p:nvSpPr>
          <p:cNvPr id="4" name="TextBox 3"/>
          <p:cNvSpPr txBox="1"/>
          <p:nvPr/>
        </p:nvSpPr>
        <p:spPr>
          <a:xfrm>
            <a:off x="9610981" y="6351639"/>
            <a:ext cx="3082464" cy="369332"/>
          </a:xfrm>
          <a:prstGeom prst="rect">
            <a:avLst/>
          </a:prstGeom>
          <a:noFill/>
        </p:spPr>
        <p:txBody>
          <a:bodyPr wrap="square" rtlCol="0">
            <a:spAutoFit/>
          </a:bodyPr>
          <a:lstStyle/>
          <a:p>
            <a:r>
              <a:rPr lang="en-US" sz="1200" dirty="0" smtClean="0"/>
              <a:t>(</a:t>
            </a:r>
            <a:r>
              <a:rPr lang="en-US" sz="1200" dirty="0" err="1" smtClean="0"/>
              <a:t>Landovitz</a:t>
            </a:r>
            <a:r>
              <a:rPr lang="en-US" sz="1200" dirty="0" smtClean="0"/>
              <a:t> et al., 2021</a:t>
            </a:r>
            <a:r>
              <a:rPr lang="en-US" dirty="0" smtClean="0"/>
              <a:t>)</a:t>
            </a:r>
            <a:endParaRPr lang="en-US" dirty="0"/>
          </a:p>
        </p:txBody>
      </p:sp>
    </p:spTree>
    <p:extLst>
      <p:ext uri="{BB962C8B-B14F-4D97-AF65-F5344CB8AC3E}">
        <p14:creationId xmlns:p14="http://schemas.microsoft.com/office/powerpoint/2010/main" val="2913657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HPTN 084 trial</a:t>
            </a:r>
            <a:br>
              <a:rPr lang="en-US" dirty="0" smtClean="0"/>
            </a:br>
            <a:r>
              <a:rPr lang="en-US" sz="2000" dirty="0" smtClean="0"/>
              <a:t>Randomized</a:t>
            </a:r>
            <a:r>
              <a:rPr lang="en-US" sz="2000" dirty="0"/>
              <a:t>, double-blind, placebo-controlled superiority trial to evaluate the safety and efficacy of </a:t>
            </a:r>
            <a:r>
              <a:rPr lang="en-US" sz="2000" dirty="0" err="1"/>
              <a:t>cabotegravir</a:t>
            </a:r>
            <a:r>
              <a:rPr lang="en-US" sz="2000" dirty="0"/>
              <a:t> LA </a:t>
            </a:r>
            <a:r>
              <a:rPr lang="en-US" sz="2000" dirty="0" smtClean="0"/>
              <a:t>compared </a:t>
            </a:r>
            <a:r>
              <a:rPr lang="en-US" sz="2000" dirty="0"/>
              <a:t>to daily oral TDF/FTC for prevention of HIV.</a:t>
            </a:r>
          </a:p>
        </p:txBody>
      </p:sp>
      <p:sp>
        <p:nvSpPr>
          <p:cNvPr id="3" name="Content Placeholder 2"/>
          <p:cNvSpPr>
            <a:spLocks noGrp="1"/>
          </p:cNvSpPr>
          <p:nvPr>
            <p:ph idx="1"/>
          </p:nvPr>
        </p:nvSpPr>
        <p:spPr>
          <a:xfrm>
            <a:off x="677334" y="2160589"/>
            <a:ext cx="8596668" cy="4299205"/>
          </a:xfrm>
        </p:spPr>
        <p:txBody>
          <a:bodyPr>
            <a:normAutofit/>
          </a:bodyPr>
          <a:lstStyle/>
          <a:p>
            <a:r>
              <a:rPr lang="en-US" dirty="0" smtClean="0"/>
              <a:t>Study conducted in sub-Saharan African with cis gender women at risk of HIV contraction</a:t>
            </a:r>
          </a:p>
          <a:p>
            <a:r>
              <a:rPr lang="en-US" dirty="0" smtClean="0"/>
              <a:t>N=3224</a:t>
            </a:r>
          </a:p>
          <a:p>
            <a:r>
              <a:rPr lang="en-US" dirty="0" smtClean="0"/>
              <a:t>Incidence of HIV infection 88% lower in CAB group compared to TDF/FTC</a:t>
            </a:r>
          </a:p>
          <a:p>
            <a:pPr lvl="1"/>
            <a:r>
              <a:rPr lang="en-US" dirty="0"/>
              <a:t>4 in CAB </a:t>
            </a:r>
            <a:r>
              <a:rPr lang="en-US" dirty="0" smtClean="0"/>
              <a:t>group (out of 1,592) </a:t>
            </a:r>
            <a:r>
              <a:rPr lang="en-US" dirty="0"/>
              <a:t>( 0.2 cases per 100 person-years [0.06–0.52]) </a:t>
            </a:r>
          </a:p>
          <a:p>
            <a:pPr lvl="1"/>
            <a:r>
              <a:rPr lang="en-US" dirty="0"/>
              <a:t>36 in TDF/FTC </a:t>
            </a:r>
            <a:r>
              <a:rPr lang="en-US" dirty="0" smtClean="0"/>
              <a:t>group (out of 1,586) (1.85 </a:t>
            </a:r>
            <a:r>
              <a:rPr lang="en-US" dirty="0"/>
              <a:t>cases per 100 person-years [1.3–2.57</a:t>
            </a:r>
            <a:r>
              <a:rPr lang="en-US" dirty="0" smtClean="0"/>
              <a:t>]</a:t>
            </a:r>
          </a:p>
          <a:p>
            <a:r>
              <a:rPr lang="en-US" dirty="0" smtClean="0"/>
              <a:t>Side effects</a:t>
            </a:r>
          </a:p>
          <a:p>
            <a:pPr lvl="1"/>
            <a:r>
              <a:rPr lang="en-US" dirty="0" smtClean="0"/>
              <a:t>Injection site irritation (CAB 38% vs TDF/FTC 10.7%), no cessation of injections</a:t>
            </a:r>
          </a:p>
          <a:p>
            <a:pPr lvl="1"/>
            <a:r>
              <a:rPr lang="en-US" dirty="0"/>
              <a:t>Confirmed pregnancy incidence was </a:t>
            </a:r>
            <a:r>
              <a:rPr lang="en-US" dirty="0" smtClean="0"/>
              <a:t>1.3 </a:t>
            </a:r>
            <a:r>
              <a:rPr lang="en-US" dirty="0"/>
              <a:t>per 100 person-years (</a:t>
            </a:r>
            <a:r>
              <a:rPr lang="en-US" dirty="0" smtClean="0"/>
              <a:t>0.9–1.7</a:t>
            </a:r>
            <a:r>
              <a:rPr lang="en-US" dirty="0"/>
              <a:t>); no congenital birth anomalies were reported</a:t>
            </a:r>
            <a:r>
              <a:rPr lang="en-US" dirty="0" smtClean="0"/>
              <a:t>.</a:t>
            </a:r>
          </a:p>
          <a:p>
            <a:pPr lvl="1"/>
            <a:r>
              <a:rPr lang="en-US" dirty="0"/>
              <a:t>no </a:t>
            </a:r>
            <a:r>
              <a:rPr lang="en-US" dirty="0" smtClean="0"/>
              <a:t>INST </a:t>
            </a:r>
            <a:r>
              <a:rPr lang="en-US" dirty="0"/>
              <a:t>resistance mutations were detected in HPTN 084</a:t>
            </a:r>
            <a:endParaRPr lang="en-US" dirty="0" smtClean="0"/>
          </a:p>
          <a:p>
            <a:pPr lvl="1"/>
            <a:endParaRPr lang="en-US" dirty="0" smtClean="0"/>
          </a:p>
        </p:txBody>
      </p:sp>
      <p:sp>
        <p:nvSpPr>
          <p:cNvPr id="4" name="Rectangle 3"/>
          <p:cNvSpPr/>
          <p:nvPr/>
        </p:nvSpPr>
        <p:spPr>
          <a:xfrm>
            <a:off x="9608687" y="6090462"/>
            <a:ext cx="2323072" cy="369332"/>
          </a:xfrm>
          <a:prstGeom prst="rect">
            <a:avLst/>
          </a:prstGeom>
        </p:spPr>
        <p:txBody>
          <a:bodyPr wrap="none">
            <a:spAutoFit/>
          </a:bodyPr>
          <a:lstStyle/>
          <a:p>
            <a:pPr lvl="0"/>
            <a:r>
              <a:rPr lang="en-US" sz="1200" dirty="0" smtClean="0">
                <a:solidFill>
                  <a:prstClr val="black"/>
                </a:solidFill>
              </a:rPr>
              <a:t>(</a:t>
            </a:r>
            <a:r>
              <a:rPr lang="en-US" sz="1200" dirty="0" smtClean="0"/>
              <a:t>Delany-</a:t>
            </a:r>
            <a:r>
              <a:rPr lang="en-US" sz="1200" dirty="0" err="1" smtClean="0"/>
              <a:t>Moretlwe</a:t>
            </a:r>
            <a:r>
              <a:rPr lang="en-US" sz="1200" dirty="0">
                <a:solidFill>
                  <a:prstClr val="black"/>
                </a:solidFill>
              </a:rPr>
              <a:t> </a:t>
            </a:r>
            <a:r>
              <a:rPr lang="en-US" sz="1200" dirty="0" smtClean="0">
                <a:solidFill>
                  <a:prstClr val="black"/>
                </a:solidFill>
              </a:rPr>
              <a:t>et al., 2022</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43406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Cabotegravir</a:t>
            </a:r>
            <a:r>
              <a:rPr lang="en-US" dirty="0" smtClean="0"/>
              <a:t> Drug Interactions</a:t>
            </a:r>
            <a:endParaRPr lang="en-US" dirty="0"/>
          </a:p>
        </p:txBody>
      </p:sp>
      <p:pic>
        <p:nvPicPr>
          <p:cNvPr id="4" name="Content Placeholder 3"/>
          <p:cNvPicPr>
            <a:picLocks noGrp="1" noChangeAspect="1"/>
          </p:cNvPicPr>
          <p:nvPr>
            <p:ph idx="1"/>
          </p:nvPr>
        </p:nvPicPr>
        <p:blipFill>
          <a:blip r:embed="rId3"/>
          <a:stretch>
            <a:fillRect/>
          </a:stretch>
        </p:blipFill>
        <p:spPr>
          <a:xfrm>
            <a:off x="1382211" y="1435510"/>
            <a:ext cx="6210126" cy="4606515"/>
          </a:xfrm>
          <a:prstGeom prst="rect">
            <a:avLst/>
          </a:prstGeom>
        </p:spPr>
      </p:pic>
      <p:sp>
        <p:nvSpPr>
          <p:cNvPr id="3" name="Rectangle 2"/>
          <p:cNvSpPr/>
          <p:nvPr/>
        </p:nvSpPr>
        <p:spPr>
          <a:xfrm>
            <a:off x="9065337" y="6415652"/>
            <a:ext cx="2852063" cy="276999"/>
          </a:xfrm>
          <a:prstGeom prst="rect">
            <a:avLst/>
          </a:prstGeom>
        </p:spPr>
        <p:txBody>
          <a:bodyPr wrap="none">
            <a:spAutoFit/>
          </a:bodyPr>
          <a:lstStyle/>
          <a:p>
            <a:r>
              <a:rPr lang="en-US" sz="1200" dirty="0" smtClean="0"/>
              <a:t>(US Public Health Service, 2021, p. 48)</a:t>
            </a:r>
            <a:endParaRPr lang="en-US" sz="1200" dirty="0"/>
          </a:p>
        </p:txBody>
      </p:sp>
    </p:spTree>
    <p:extLst>
      <p:ext uri="{BB962C8B-B14F-4D97-AF65-F5344CB8AC3E}">
        <p14:creationId xmlns:p14="http://schemas.microsoft.com/office/powerpoint/2010/main" val="622321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Initiation Visit</a:t>
            </a:r>
            <a:endParaRPr lang="en-US" dirty="0"/>
          </a:p>
        </p:txBody>
      </p:sp>
      <p:sp>
        <p:nvSpPr>
          <p:cNvPr id="3" name="Content Placeholder 2"/>
          <p:cNvSpPr>
            <a:spLocks noGrp="1"/>
          </p:cNvSpPr>
          <p:nvPr>
            <p:ph idx="1"/>
          </p:nvPr>
        </p:nvSpPr>
        <p:spPr>
          <a:xfrm>
            <a:off x="677334" y="1347019"/>
            <a:ext cx="8596668" cy="4694343"/>
          </a:xfrm>
        </p:spPr>
        <p:txBody>
          <a:bodyPr>
            <a:normAutofit fontScale="85000" lnSpcReduction="20000"/>
          </a:bodyPr>
          <a:lstStyle/>
          <a:p>
            <a:r>
              <a:rPr lang="en-US" dirty="0" smtClean="0"/>
              <a:t>Lead In</a:t>
            </a:r>
          </a:p>
          <a:p>
            <a:pPr lvl="1"/>
            <a:r>
              <a:rPr lang="en-US" dirty="0" smtClean="0"/>
              <a:t>5 week lead in of oral </a:t>
            </a:r>
            <a:r>
              <a:rPr lang="en-US" dirty="0" err="1" smtClean="0"/>
              <a:t>cabotegravir</a:t>
            </a:r>
            <a:r>
              <a:rPr lang="en-US" dirty="0" smtClean="0"/>
              <a:t> (30mg PO daily) during clinical trials, no safety concerns during lead in or with injections. Is not necessary, but may be considered for patients concerned for side effects. Continued daily use NOT recommended or FDA approved.</a:t>
            </a:r>
          </a:p>
          <a:p>
            <a:pPr lvl="1"/>
            <a:r>
              <a:rPr lang="en-US" dirty="0" smtClean="0"/>
              <a:t>If prescribing lead in oral </a:t>
            </a:r>
            <a:r>
              <a:rPr lang="en-US" dirty="0" err="1" smtClean="0"/>
              <a:t>cabotegravir</a:t>
            </a:r>
            <a:r>
              <a:rPr lang="en-US" dirty="0" smtClean="0"/>
              <a:t>, prescribe 4 weeks. Check HIV-1 RNA 1 week before scheduled initial injection. Can start </a:t>
            </a:r>
            <a:r>
              <a:rPr lang="en-US" dirty="0" err="1" smtClean="0"/>
              <a:t>Apretude</a:t>
            </a:r>
            <a:r>
              <a:rPr lang="en-US" dirty="0" smtClean="0"/>
              <a:t> on last day of lead-in or within 3 days after last oral dose. </a:t>
            </a:r>
          </a:p>
          <a:p>
            <a:r>
              <a:rPr lang="en-US" dirty="0" smtClean="0"/>
              <a:t>Transitioning from F-TDF or F-TAF</a:t>
            </a:r>
          </a:p>
          <a:p>
            <a:pPr lvl="1"/>
            <a:r>
              <a:rPr lang="en-US" dirty="0" smtClean="0"/>
              <a:t>Can initiate CAB injections as soon as HIV-1 RNA test results confirm that they remain HIV negative (negative HIV-1 RNA test within past week)</a:t>
            </a:r>
          </a:p>
          <a:p>
            <a:r>
              <a:rPr lang="en-US" dirty="0" smtClean="0"/>
              <a:t>Initial Labs</a:t>
            </a:r>
          </a:p>
          <a:p>
            <a:pPr lvl="1"/>
            <a:r>
              <a:rPr lang="en-US" dirty="0" smtClean="0"/>
              <a:t>HIV-1 RNA, HIV 4</a:t>
            </a:r>
            <a:r>
              <a:rPr lang="en-US" baseline="30000" dirty="0" smtClean="0"/>
              <a:t>th</a:t>
            </a:r>
            <a:r>
              <a:rPr lang="en-US" dirty="0" smtClean="0"/>
              <a:t> gen ant/ag</a:t>
            </a:r>
          </a:p>
          <a:p>
            <a:pPr lvl="1"/>
            <a:r>
              <a:rPr lang="en-US" dirty="0" smtClean="0"/>
              <a:t>Bacterial STI testing based on risk</a:t>
            </a:r>
          </a:p>
          <a:p>
            <a:r>
              <a:rPr lang="en-US" dirty="0" smtClean="0"/>
              <a:t>Side effects (injection site irritation, diarrhea, nausea)</a:t>
            </a:r>
          </a:p>
          <a:p>
            <a:r>
              <a:rPr lang="en-US" dirty="0" smtClean="0"/>
              <a:t>Time to protection – no data yet from clinical trials from time of initiation to maximal protection (per CDC). </a:t>
            </a:r>
            <a:r>
              <a:rPr lang="en-US" dirty="0" err="1" smtClean="0"/>
              <a:t>UpToDate</a:t>
            </a:r>
            <a:r>
              <a:rPr lang="en-US" dirty="0" smtClean="0"/>
              <a:t> advises minimum 1 week, conservative estimate 1 month</a:t>
            </a:r>
          </a:p>
          <a:p>
            <a:r>
              <a:rPr lang="en-US" dirty="0"/>
              <a:t>CAB </a:t>
            </a:r>
            <a:r>
              <a:rPr lang="en-US" dirty="0" err="1"/>
              <a:t>PrEP</a:t>
            </a:r>
            <a:r>
              <a:rPr lang="en-US" dirty="0"/>
              <a:t> has been associated with delayed seroconversion and detection of HIV acquisition</a:t>
            </a:r>
            <a:endParaRPr lang="en-US" dirty="0" smtClean="0"/>
          </a:p>
          <a:p>
            <a:endParaRPr lang="en-US" dirty="0" smtClean="0"/>
          </a:p>
          <a:p>
            <a:pPr lvl="1"/>
            <a:endParaRPr lang="en-US" dirty="0" smtClean="0"/>
          </a:p>
        </p:txBody>
      </p:sp>
      <p:sp>
        <p:nvSpPr>
          <p:cNvPr id="4" name="Rectangle 3"/>
          <p:cNvSpPr/>
          <p:nvPr/>
        </p:nvSpPr>
        <p:spPr>
          <a:xfrm>
            <a:off x="9084651" y="6041362"/>
            <a:ext cx="3068469" cy="461665"/>
          </a:xfrm>
          <a:prstGeom prst="rect">
            <a:avLst/>
          </a:prstGeom>
        </p:spPr>
        <p:txBody>
          <a:bodyPr wrap="none">
            <a:spAutoFit/>
          </a:bodyPr>
          <a:lstStyle/>
          <a:p>
            <a:pPr lvl="0"/>
            <a:r>
              <a:rPr lang="en-US" sz="1200" dirty="0">
                <a:solidFill>
                  <a:prstClr val="black"/>
                </a:solidFill>
              </a:rPr>
              <a:t>(US Public Health Service, 2021, p. </a:t>
            </a:r>
            <a:r>
              <a:rPr lang="en-US" sz="1200" dirty="0" smtClean="0">
                <a:solidFill>
                  <a:prstClr val="black"/>
                </a:solidFill>
              </a:rPr>
              <a:t>48-51)</a:t>
            </a:r>
          </a:p>
          <a:p>
            <a:pPr lvl="0"/>
            <a:r>
              <a:rPr lang="en-US" sz="1200" dirty="0" smtClean="0">
                <a:solidFill>
                  <a:prstClr val="black"/>
                </a:solidFill>
              </a:rPr>
              <a:t>(</a:t>
            </a:r>
            <a:r>
              <a:rPr lang="en-US" sz="1200" dirty="0" err="1" smtClean="0">
                <a:solidFill>
                  <a:prstClr val="black"/>
                </a:solidFill>
              </a:rPr>
              <a:t>Krakower</a:t>
            </a:r>
            <a:r>
              <a:rPr lang="en-US" sz="1200" dirty="0" smtClean="0">
                <a:solidFill>
                  <a:prstClr val="black"/>
                </a:solidFill>
              </a:rPr>
              <a:t>, 2023)</a:t>
            </a:r>
            <a:endParaRPr lang="en-US" sz="1200" dirty="0">
              <a:solidFill>
                <a:prstClr val="black"/>
              </a:solidFill>
            </a:endParaRPr>
          </a:p>
        </p:txBody>
      </p:sp>
    </p:spTree>
    <p:extLst>
      <p:ext uri="{BB962C8B-B14F-4D97-AF65-F5344CB8AC3E}">
        <p14:creationId xmlns:p14="http://schemas.microsoft.com/office/powerpoint/2010/main" val="1333962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VMG Clinical Policy  and Procedure for </a:t>
            </a:r>
            <a:r>
              <a:rPr lang="en-US" dirty="0" err="1" smtClean="0"/>
              <a:t>Apretude</a:t>
            </a:r>
            <a:r>
              <a:rPr lang="en-US" dirty="0" smtClean="0"/>
              <a:t> Administration and Management</a:t>
            </a:r>
            <a:endParaRPr lang="en-US" dirty="0"/>
          </a:p>
        </p:txBody>
      </p:sp>
      <p:sp>
        <p:nvSpPr>
          <p:cNvPr id="3" name="Content Placeholder 2"/>
          <p:cNvSpPr>
            <a:spLocks noGrp="1"/>
          </p:cNvSpPr>
          <p:nvPr>
            <p:ph idx="1"/>
          </p:nvPr>
        </p:nvSpPr>
        <p:spPr>
          <a:xfrm>
            <a:off x="677334" y="1818968"/>
            <a:ext cx="8596668" cy="4729315"/>
          </a:xfrm>
        </p:spPr>
        <p:txBody>
          <a:bodyPr>
            <a:normAutofit fontScale="85000" lnSpcReduction="20000"/>
          </a:bodyPr>
          <a:lstStyle/>
          <a:p>
            <a:r>
              <a:rPr lang="en-US" dirty="0" smtClean="0"/>
              <a:t>Provider patient visit to carefully discuss medication, counsel on possible side effects, importance of adherence, risk of development of resistance, dosing and testing schedule</a:t>
            </a:r>
          </a:p>
          <a:p>
            <a:r>
              <a:rPr lang="en-US" dirty="0" smtClean="0"/>
              <a:t>If shared decision to initiate, PCP sends case to nursing (keep open)</a:t>
            </a:r>
          </a:p>
          <a:p>
            <a:r>
              <a:rPr lang="en-US" dirty="0" smtClean="0"/>
              <a:t>Medication ordered through specialty pharmacy Walgreens in Florence</a:t>
            </a:r>
          </a:p>
          <a:p>
            <a:r>
              <a:rPr lang="en-US" dirty="0" smtClean="0"/>
              <a:t>Order labs (HIV-1 RNA), must be done within 7 days of initial injection</a:t>
            </a:r>
          </a:p>
          <a:p>
            <a:r>
              <a:rPr lang="en-US" dirty="0" smtClean="0"/>
              <a:t>Patient to notify clinical staff of expected med delivery and lab appointment dates. </a:t>
            </a:r>
          </a:p>
          <a:p>
            <a:r>
              <a:rPr lang="en-US" dirty="0" smtClean="0"/>
              <a:t>Med delivered to health center, documented in case that has been received, forward case to assigned clinical staff for notification. </a:t>
            </a:r>
            <a:endParaRPr lang="en-US" dirty="0"/>
          </a:p>
          <a:p>
            <a:r>
              <a:rPr lang="en-US" dirty="0" smtClean="0"/>
              <a:t>Med clearly labeled w patient information and stored appropriately</a:t>
            </a:r>
          </a:p>
          <a:p>
            <a:r>
              <a:rPr lang="en-US" dirty="0" smtClean="0"/>
              <a:t>Lab results to provider, review, if </a:t>
            </a:r>
            <a:r>
              <a:rPr lang="en-US" dirty="0" err="1" smtClean="0"/>
              <a:t>neg</a:t>
            </a:r>
            <a:r>
              <a:rPr lang="en-US" dirty="0" smtClean="0"/>
              <a:t> for HIV provider sends case to clinical staff authorizing </a:t>
            </a:r>
            <a:r>
              <a:rPr lang="en-US" dirty="0" err="1" smtClean="0"/>
              <a:t>Apretude</a:t>
            </a:r>
            <a:r>
              <a:rPr lang="en-US" dirty="0" smtClean="0"/>
              <a:t> administration. Clinical staff documents in open case that med received, lab up to date, med authorized. Patient then contacted and appointment scheduled with nurse in treatment schedule and with provider. </a:t>
            </a:r>
          </a:p>
          <a:p>
            <a:r>
              <a:rPr lang="en-US" dirty="0" smtClean="0"/>
              <a:t>Nursing to administer the medication. </a:t>
            </a:r>
          </a:p>
          <a:p>
            <a:r>
              <a:rPr lang="en-US" dirty="0" smtClean="0"/>
              <a:t>Subsequent injections, patient to be scheduled with provider. Tickler report to be created by assigned clinical staff for 1 month and then every 2 months </a:t>
            </a:r>
            <a:r>
              <a:rPr lang="en-US" dirty="0" err="1" smtClean="0"/>
              <a:t>therafter</a:t>
            </a:r>
            <a:r>
              <a:rPr lang="en-US" dirty="0" smtClean="0"/>
              <a:t>. Med can be administered up to 7 days before or after scheduled date of injection. </a:t>
            </a:r>
          </a:p>
          <a:p>
            <a:endParaRPr lang="en-US" dirty="0" smtClean="0"/>
          </a:p>
        </p:txBody>
      </p:sp>
    </p:spTree>
    <p:extLst>
      <p:ext uri="{BB962C8B-B14F-4D97-AF65-F5344CB8AC3E}">
        <p14:creationId xmlns:p14="http://schemas.microsoft.com/office/powerpoint/2010/main" val="241378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visits</a:t>
            </a:r>
            <a:endParaRPr lang="en-US" dirty="0"/>
          </a:p>
        </p:txBody>
      </p:sp>
      <p:sp>
        <p:nvSpPr>
          <p:cNvPr id="3" name="Content Placeholder 2"/>
          <p:cNvSpPr>
            <a:spLocks noGrp="1"/>
          </p:cNvSpPr>
          <p:nvPr>
            <p:ph idx="1"/>
          </p:nvPr>
        </p:nvSpPr>
        <p:spPr/>
        <p:txBody>
          <a:bodyPr>
            <a:normAutofit/>
          </a:bodyPr>
          <a:lstStyle/>
          <a:p>
            <a:r>
              <a:rPr lang="en-US" dirty="0" smtClean="0"/>
              <a:t>1 month after initial injection, and then every 2 months thereafter</a:t>
            </a:r>
          </a:p>
          <a:p>
            <a:r>
              <a:rPr lang="en-US" dirty="0" smtClean="0"/>
              <a:t>Repeat HIV-1 RNA test and assess for signs or symptoms of acute infection </a:t>
            </a:r>
            <a:endParaRPr lang="en-US" dirty="0"/>
          </a:p>
          <a:p>
            <a:r>
              <a:rPr lang="en-US" dirty="0" smtClean="0"/>
              <a:t>Administer CAB injection </a:t>
            </a:r>
          </a:p>
          <a:p>
            <a:r>
              <a:rPr lang="en-US" dirty="0" smtClean="0"/>
              <a:t>Provide access to clean needles/syringes and drug treatment services for PWID </a:t>
            </a:r>
            <a:endParaRPr lang="en-US" dirty="0"/>
          </a:p>
          <a:p>
            <a:r>
              <a:rPr lang="en-US" dirty="0" smtClean="0"/>
              <a:t>Respond to new questions and provide any new information about CAB </a:t>
            </a:r>
            <a:r>
              <a:rPr lang="en-US" dirty="0" err="1" smtClean="0"/>
              <a:t>PrEP</a:t>
            </a:r>
            <a:r>
              <a:rPr lang="en-US" dirty="0" smtClean="0"/>
              <a:t> </a:t>
            </a:r>
            <a:endParaRPr lang="en-US" dirty="0"/>
          </a:p>
          <a:p>
            <a:r>
              <a:rPr lang="en-US" dirty="0" smtClean="0"/>
              <a:t>Discuss the benefits of persistent CAB </a:t>
            </a:r>
            <a:r>
              <a:rPr lang="en-US" dirty="0" err="1" smtClean="0"/>
              <a:t>PrEP</a:t>
            </a:r>
            <a:r>
              <a:rPr lang="en-US" dirty="0" smtClean="0"/>
              <a:t> use and adherence to scheduled injection visits </a:t>
            </a:r>
          </a:p>
          <a:p>
            <a:r>
              <a:rPr lang="en-US" dirty="0" smtClean="0"/>
              <a:t>Bacterial STI testing q 4-6 months per risk</a:t>
            </a:r>
            <a:endParaRPr lang="en-US" dirty="0"/>
          </a:p>
        </p:txBody>
      </p:sp>
      <p:sp>
        <p:nvSpPr>
          <p:cNvPr id="4" name="Rectangle 3"/>
          <p:cNvSpPr/>
          <p:nvPr/>
        </p:nvSpPr>
        <p:spPr>
          <a:xfrm>
            <a:off x="8976497" y="6523046"/>
            <a:ext cx="2852063" cy="276999"/>
          </a:xfrm>
          <a:prstGeom prst="rect">
            <a:avLst/>
          </a:prstGeom>
        </p:spPr>
        <p:txBody>
          <a:bodyPr wrap="none">
            <a:spAutoFit/>
          </a:bodyPr>
          <a:lstStyle/>
          <a:p>
            <a:pPr lvl="0"/>
            <a:r>
              <a:rPr lang="en-US" sz="1200" dirty="0">
                <a:solidFill>
                  <a:prstClr val="black"/>
                </a:solidFill>
              </a:rPr>
              <a:t>(US Public Health Service, </a:t>
            </a:r>
            <a:r>
              <a:rPr lang="en-US" sz="1200" dirty="0" smtClean="0">
                <a:solidFill>
                  <a:prstClr val="black"/>
                </a:solidFill>
              </a:rPr>
              <a:t>2021, p. 52)</a:t>
            </a:r>
            <a:endParaRPr lang="en-US" sz="1200" dirty="0">
              <a:solidFill>
                <a:prstClr val="black"/>
              </a:solidFill>
            </a:endParaRPr>
          </a:p>
        </p:txBody>
      </p:sp>
      <p:sp>
        <p:nvSpPr>
          <p:cNvPr id="5" name="Rectangle 4"/>
          <p:cNvSpPr/>
          <p:nvPr/>
        </p:nvSpPr>
        <p:spPr>
          <a:xfrm>
            <a:off x="8976496" y="6246047"/>
            <a:ext cx="1342547" cy="276999"/>
          </a:xfrm>
          <a:prstGeom prst="rect">
            <a:avLst/>
          </a:prstGeom>
        </p:spPr>
        <p:txBody>
          <a:bodyPr wrap="none">
            <a:spAutoFit/>
          </a:bodyPr>
          <a:lstStyle/>
          <a:p>
            <a:pPr lvl="0"/>
            <a:r>
              <a:rPr lang="en-US" sz="1200" dirty="0" smtClean="0">
                <a:solidFill>
                  <a:prstClr val="black"/>
                </a:solidFill>
              </a:rPr>
              <a:t>(</a:t>
            </a:r>
            <a:r>
              <a:rPr lang="en-US" sz="1200" dirty="0" err="1" smtClean="0">
                <a:solidFill>
                  <a:prstClr val="black"/>
                </a:solidFill>
              </a:rPr>
              <a:t>Krakower</a:t>
            </a:r>
            <a:r>
              <a:rPr lang="en-US" sz="1200" dirty="0" smtClean="0">
                <a:solidFill>
                  <a:prstClr val="black"/>
                </a:solidFill>
              </a:rPr>
              <a:t>, 2023)</a:t>
            </a:r>
            <a:endParaRPr lang="en-US" sz="1200" dirty="0">
              <a:solidFill>
                <a:prstClr val="black"/>
              </a:solidFill>
            </a:endParaRPr>
          </a:p>
        </p:txBody>
      </p:sp>
    </p:spTree>
    <p:extLst>
      <p:ext uri="{BB962C8B-B14F-4D97-AF65-F5344CB8AC3E}">
        <p14:creationId xmlns:p14="http://schemas.microsoft.com/office/powerpoint/2010/main" val="68424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Ambiguous test result?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Carefully assess with the patient their medication adherence since the last negative HIV test visit;</a:t>
            </a:r>
          </a:p>
          <a:p>
            <a:r>
              <a:rPr lang="en-US" dirty="0" smtClean="0"/>
              <a:t>Draw a new blood specimen after a few days for repeat laboratory HIV testing including Ag/Ab and quantitative NAT testing</a:t>
            </a:r>
          </a:p>
          <a:p>
            <a:r>
              <a:rPr lang="en-US" dirty="0" smtClean="0"/>
              <a:t>If results are still ambiguous, contact the </a:t>
            </a:r>
            <a:r>
              <a:rPr lang="en-US" dirty="0" err="1" smtClean="0"/>
              <a:t>PrEPline</a:t>
            </a:r>
            <a:r>
              <a:rPr lang="en-US" dirty="0" smtClean="0"/>
              <a:t> (855-448-7737) for further testing advice and identification of a laboratory that can do specialized testing.  </a:t>
            </a:r>
            <a:r>
              <a:rPr lang="en-US" b="1" dirty="0" smtClean="0"/>
              <a:t>National </a:t>
            </a:r>
            <a:r>
              <a:rPr lang="en-US" b="1" dirty="0"/>
              <a:t>Clinician Consultation Center:</a:t>
            </a:r>
            <a:r>
              <a:rPr lang="en-US" dirty="0"/>
              <a:t> </a:t>
            </a:r>
            <a:r>
              <a:rPr lang="en-US" dirty="0" err="1">
                <a:hlinkClick r:id="rId3"/>
              </a:rPr>
              <a:t>PrEP</a:t>
            </a:r>
            <a:r>
              <a:rPr lang="en-US" dirty="0">
                <a:hlinkClick r:id="rId3"/>
              </a:rPr>
              <a:t> Guidelines &amp; </a:t>
            </a:r>
            <a:r>
              <a:rPr lang="en-US" dirty="0" smtClean="0">
                <a:hlinkClick r:id="rId3"/>
              </a:rPr>
              <a:t>Resources</a:t>
            </a:r>
            <a:r>
              <a:rPr lang="en-US" dirty="0" smtClean="0"/>
              <a:t> (</a:t>
            </a:r>
            <a:r>
              <a:rPr lang="en-US" dirty="0" smtClean="0">
                <a:hlinkClick r:id="rId4"/>
              </a:rPr>
              <a:t>(</a:t>
            </a:r>
            <a:r>
              <a:rPr lang="en-US" dirty="0">
                <a:hlinkClick r:id="rId4"/>
              </a:rPr>
              <a:t>855) 448-7737</a:t>
            </a:r>
            <a:r>
              <a:rPr lang="en-US" dirty="0"/>
              <a:t> or </a:t>
            </a:r>
            <a:r>
              <a:rPr lang="en-US" dirty="0">
                <a:hlinkClick r:id="rId4"/>
              </a:rPr>
              <a:t>(855) HIV-</a:t>
            </a:r>
            <a:r>
              <a:rPr lang="en-US" dirty="0" err="1">
                <a:hlinkClick r:id="rId4"/>
              </a:rPr>
              <a:t>PrEP</a:t>
            </a:r>
            <a:r>
              <a:rPr lang="en-US" dirty="0"/>
              <a:t>; 9 a.m. to 8 p.m. ET, Monday to </a:t>
            </a:r>
            <a:r>
              <a:rPr lang="en-US" dirty="0" smtClean="0"/>
              <a:t>Friday)</a:t>
            </a:r>
          </a:p>
          <a:p>
            <a:r>
              <a:rPr lang="en-US" dirty="0" smtClean="0"/>
              <a:t>While HIV status is being confirmed, clinicians should not administer a new CAB injection. During the 1-2 weeks needed for additional HIV testing to determine HIV status, CAB is likely to remain at protective levels. o If the final determination is that the patient has acquired HIV, treatment should be immediately started. Follow guidance in section on “Persons with Documented HIV Infection” o If determined not to have acquired HIV, CAB injections every 2 months should resume.</a:t>
            </a:r>
          </a:p>
          <a:p>
            <a:pPr marL="0" indent="0">
              <a:buNone/>
            </a:pPr>
            <a:endParaRPr lang="en-US" dirty="0"/>
          </a:p>
          <a:p>
            <a:pPr marL="0" indent="0">
              <a:buNone/>
            </a:pPr>
            <a:endParaRPr lang="en-US" dirty="0" smtClean="0"/>
          </a:p>
        </p:txBody>
      </p:sp>
      <p:sp>
        <p:nvSpPr>
          <p:cNvPr id="4" name="Rectangle 3"/>
          <p:cNvSpPr/>
          <p:nvPr/>
        </p:nvSpPr>
        <p:spPr>
          <a:xfrm>
            <a:off x="9074820" y="6271551"/>
            <a:ext cx="3068469" cy="276999"/>
          </a:xfrm>
          <a:prstGeom prst="rect">
            <a:avLst/>
          </a:prstGeom>
        </p:spPr>
        <p:txBody>
          <a:bodyPr wrap="none">
            <a:spAutoFit/>
          </a:bodyPr>
          <a:lstStyle/>
          <a:p>
            <a:pPr lvl="0"/>
            <a:r>
              <a:rPr lang="en-US" sz="1200" dirty="0">
                <a:solidFill>
                  <a:prstClr val="black"/>
                </a:solidFill>
              </a:rPr>
              <a:t>(US Public Health Service, </a:t>
            </a:r>
            <a:r>
              <a:rPr lang="en-US" sz="1200" dirty="0" smtClean="0">
                <a:solidFill>
                  <a:prstClr val="black"/>
                </a:solidFill>
              </a:rPr>
              <a:t>2021, p. 54-55)</a:t>
            </a:r>
            <a:endParaRPr lang="en-US" sz="1200" dirty="0">
              <a:solidFill>
                <a:prstClr val="black"/>
              </a:solidFill>
            </a:endParaRPr>
          </a:p>
        </p:txBody>
      </p:sp>
    </p:spTree>
    <p:extLst>
      <p:ext uri="{BB962C8B-B14F-4D97-AF65-F5344CB8AC3E}">
        <p14:creationId xmlns:p14="http://schemas.microsoft.com/office/powerpoint/2010/main" val="168325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279</TotalTime>
  <Words>2023</Words>
  <Application>Microsoft Office PowerPoint</Application>
  <PresentationFormat>Widescreen</PresentationFormat>
  <Paragraphs>133</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PrEP Update: Apretude</vt:lpstr>
      <vt:lpstr>Cabotegravir LA (Apretude)</vt:lpstr>
      <vt:lpstr>HPTN 083 trial Randomized, double-blind, double-dummy, non inferiority trial to eval the safety and efficacy of CAB-LA with that of TDF–FTC for the prevention of HIV infection</vt:lpstr>
      <vt:lpstr>HPTN 084 trial Randomized, double-blind, placebo-controlled superiority trial to evaluate the safety and efficacy of cabotegravir LA compared to daily oral TDF/FTC for prevention of HIV.</vt:lpstr>
      <vt:lpstr>Cabotegravir Drug Interactions</vt:lpstr>
      <vt:lpstr>Initiation Visit</vt:lpstr>
      <vt:lpstr>VMG Clinical Policy  and Procedure for Apretude Administration and Management</vt:lpstr>
      <vt:lpstr>Follow up visits</vt:lpstr>
      <vt:lpstr>Ambiguous test result?</vt:lpstr>
      <vt:lpstr>Planned missed injections</vt:lpstr>
      <vt:lpstr>Unplanned missed injections</vt:lpstr>
      <vt:lpstr>Discontinuing Apretude</vt:lpstr>
      <vt:lpstr>Paying for PrEP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 Update: Apretude</dc:title>
  <dc:creator>Utzschneider, Sara</dc:creator>
  <cp:lastModifiedBy>Utzschneider, Sara</cp:lastModifiedBy>
  <cp:revision>32</cp:revision>
  <dcterms:created xsi:type="dcterms:W3CDTF">2023-04-27T19:05:47Z</dcterms:created>
  <dcterms:modified xsi:type="dcterms:W3CDTF">2023-04-29T23:09:02Z</dcterms:modified>
</cp:coreProperties>
</file>