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57" r:id="rId4"/>
    <p:sldId id="270" r:id="rId5"/>
    <p:sldId id="273" r:id="rId6"/>
    <p:sldId id="267" r:id="rId7"/>
    <p:sldId id="271" r:id="rId8"/>
    <p:sldId id="258" r:id="rId9"/>
    <p:sldId id="259" r:id="rId10"/>
    <p:sldId id="272" r:id="rId11"/>
    <p:sldId id="264" r:id="rId12"/>
    <p:sldId id="263" r:id="rId13"/>
    <p:sldId id="274" r:id="rId14"/>
    <p:sldId id="261" r:id="rId15"/>
    <p:sldId id="260" r:id="rId16"/>
    <p:sldId id="275" r:id="rId17"/>
    <p:sldId id="262" r:id="rId18"/>
    <p:sldId id="276" r:id="rId19"/>
    <p:sldId id="265" r:id="rId20"/>
    <p:sldId id="277" r:id="rId21"/>
    <p:sldId id="278" r:id="rId22"/>
    <p:sldId id="279" r:id="rId23"/>
    <p:sldId id="266" r:id="rId24"/>
    <p:sldId id="268" r:id="rId25"/>
    <p:sldId id="280" r:id="rId26"/>
    <p:sldId id="28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4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8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7EA8-EDBA-4B33-AF60-15180F512A3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F9CF-8EE5-46B4-9FFA-071706F1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8" y="2397659"/>
            <a:ext cx="4199074" cy="4038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Pediatric and Maternal</a:t>
            </a:r>
            <a:br>
              <a:rPr lang="en-US" dirty="0" smtClean="0"/>
            </a:br>
            <a:r>
              <a:rPr lang="en-US" dirty="0" smtClean="0"/>
              <a:t> Screening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38600"/>
            <a:ext cx="6400800" cy="175260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 David Slack, M.D.</a:t>
            </a:r>
            <a:endParaRPr lang="en-US" dirty="0"/>
          </a:p>
        </p:txBody>
      </p:sp>
      <p:pic>
        <p:nvPicPr>
          <p:cNvPr id="1026" name="Picture 2" descr="VMG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828800" cy="17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Parents observation of social interactions</a:t>
            </a:r>
          </a:p>
          <a:p>
            <a:r>
              <a:rPr lang="en-US" dirty="0" smtClean="0"/>
              <a:t>This is a developmental screen for autistic behavior. There are a total of 7 separate questions Each  positive answer in the last 3 rows on the right, counts as 1point</a:t>
            </a:r>
          </a:p>
          <a:p>
            <a:r>
              <a:rPr lang="en-US" dirty="0" smtClean="0"/>
              <a:t>Any score of 3 points or greater- “AT RISK”</a:t>
            </a:r>
          </a:p>
          <a:p>
            <a:r>
              <a:rPr lang="en-US" dirty="0" smtClean="0"/>
              <a:t>You would then administer the MCHAT-R, this </a:t>
            </a:r>
          </a:p>
          <a:p>
            <a:pPr marL="0" indent="0">
              <a:buNone/>
            </a:pPr>
            <a:r>
              <a:rPr lang="en-US" dirty="0" smtClean="0"/>
              <a:t>questionnaire  is in the EMR ( same place as the PHQ9)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MCHAT-R</a:t>
            </a:r>
            <a:r>
              <a:rPr lang="en-US" dirty="0" smtClean="0"/>
              <a:t>: Modified Checklist for Autism in Toddlers Revised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93" y="1600200"/>
            <a:ext cx="4018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SWYC Scoring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4" y="1219200"/>
            <a:ext cx="439272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and Y PSC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forms we are already doing,</a:t>
            </a:r>
          </a:p>
          <a:p>
            <a:r>
              <a:rPr lang="en-US" dirty="0" smtClean="0"/>
              <a:t>Never – O points Sometimes – 1 point </a:t>
            </a:r>
          </a:p>
          <a:p>
            <a:r>
              <a:rPr lang="en-US" dirty="0" smtClean="0"/>
              <a:t>Often – 2 points </a:t>
            </a:r>
          </a:p>
          <a:p>
            <a:r>
              <a:rPr lang="en-US" dirty="0" smtClean="0"/>
              <a:t>PSC-pediatric symptom checklist, ages 6–11 years, over 28 points  total- “psychological impairment”</a:t>
            </a:r>
          </a:p>
          <a:p>
            <a:r>
              <a:rPr lang="en-US" dirty="0" smtClean="0"/>
              <a:t>YPSC-youth  report-ages 11-18 years</a:t>
            </a:r>
          </a:p>
          <a:p>
            <a:r>
              <a:rPr lang="en-US" dirty="0" smtClean="0"/>
              <a:t>Over 30 points total “psychological impairment”</a:t>
            </a:r>
          </a:p>
          <a:p>
            <a:r>
              <a:rPr lang="en-US" dirty="0" smtClean="0"/>
              <a:t>If more than 4 blanks- invalid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Y-PSC</a:t>
            </a:r>
            <a:r>
              <a:rPr lang="en-US" dirty="0" smtClean="0"/>
              <a:t>: Pediatric Symptom Checklist- Youth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5" y="1600200"/>
            <a:ext cx="3498469" cy="4525963"/>
          </a:xfrm>
        </p:spPr>
      </p:pic>
    </p:spTree>
    <p:extLst>
      <p:ext uri="{BB962C8B-B14F-4D97-AF65-F5344CB8AC3E}">
        <p14:creationId xmlns:p14="http://schemas.microsoft.com/office/powerpoint/2010/main" val="3003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PSC: </a:t>
            </a:r>
            <a:r>
              <a:rPr lang="en-US" dirty="0" smtClean="0"/>
              <a:t>Pediatric Symptom Checklist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5" y="1600200"/>
            <a:ext cx="3498469" cy="4525963"/>
          </a:xfrm>
        </p:spPr>
      </p:pic>
    </p:spTree>
    <p:extLst>
      <p:ext uri="{BB962C8B-B14F-4D97-AF65-F5344CB8AC3E}">
        <p14:creationId xmlns:p14="http://schemas.microsoft.com/office/powerpoint/2010/main" val="42263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Postpartum depression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Edinburgh questionnaire</a:t>
            </a:r>
          </a:p>
          <a:p>
            <a:endParaRPr lang="en-US" dirty="0"/>
          </a:p>
          <a:p>
            <a:r>
              <a:rPr lang="en-US" dirty="0" smtClean="0"/>
              <a:t>Recommend using at the first newborn visit, 1 month, 2 months, 4 months</a:t>
            </a:r>
          </a:p>
          <a:p>
            <a:r>
              <a:rPr lang="en-US" dirty="0" smtClean="0"/>
              <a:t>If positive this is a good place to use integrated behavioral health 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EPDS</a:t>
            </a:r>
            <a:r>
              <a:rPr lang="en-US" dirty="0" smtClean="0"/>
              <a:t>: Edinburgh Postnatal Depression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9733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46225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not the most important slide</a:t>
            </a:r>
          </a:p>
          <a:p>
            <a:endParaRPr lang="en-US" dirty="0"/>
          </a:p>
          <a:p>
            <a:r>
              <a:rPr lang="en-US" dirty="0" smtClean="0"/>
              <a:t>CODE   96110</a:t>
            </a:r>
          </a:p>
          <a:p>
            <a:r>
              <a:rPr lang="en-US" dirty="0" smtClean="0"/>
              <a:t>For every pediatric visit adding this  code</a:t>
            </a:r>
          </a:p>
          <a:p>
            <a:r>
              <a:rPr lang="en-US" dirty="0" smtClean="0"/>
              <a:t>May bring us extra money</a:t>
            </a:r>
          </a:p>
          <a:p>
            <a:r>
              <a:rPr lang="en-US" dirty="0" smtClean="0"/>
              <a:t>We will try to attach it to the visits, but in the meantime please remember to code for the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Vaccine Schedule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28" y="1600201"/>
            <a:ext cx="426647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SWYC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Developed at Tufts Medical Center by Ellen Perrin M.D. and Chris </a:t>
            </a:r>
            <a:r>
              <a:rPr lang="en-US" dirty="0" err="1" smtClean="0"/>
              <a:t>Sheldrick</a:t>
            </a:r>
            <a:r>
              <a:rPr lang="en-US" dirty="0" smtClean="0"/>
              <a:t> PHD, Zach </a:t>
            </a:r>
            <a:r>
              <a:rPr lang="en-US" dirty="0" err="1" smtClean="0"/>
              <a:t>Visco</a:t>
            </a:r>
            <a:r>
              <a:rPr lang="en-US" dirty="0" smtClean="0"/>
              <a:t> BA and Kathryn </a:t>
            </a:r>
            <a:r>
              <a:rPr lang="en-US" dirty="0" err="1" smtClean="0"/>
              <a:t>Mattern</a:t>
            </a:r>
            <a:r>
              <a:rPr lang="en-US" dirty="0" smtClean="0"/>
              <a:t> BA </a:t>
            </a:r>
          </a:p>
          <a:p>
            <a:endParaRPr lang="en-US" dirty="0"/>
          </a:p>
          <a:p>
            <a:r>
              <a:rPr lang="en-US" dirty="0" smtClean="0"/>
              <a:t>Looks at early childhood development, and  adverse childhood experiences, to screen for concerning issues</a:t>
            </a:r>
          </a:p>
          <a:p>
            <a:r>
              <a:rPr lang="en-US" dirty="0" smtClean="0"/>
              <a:t>To be  used for children under 5-1/2 years of age. Short , less than 10 minutes for parents to fill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immunizations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pediatric committee we have decided</a:t>
            </a:r>
          </a:p>
          <a:p>
            <a:r>
              <a:rPr lang="en-US" dirty="0"/>
              <a:t>t</a:t>
            </a:r>
            <a:r>
              <a:rPr lang="en-US" dirty="0" smtClean="0"/>
              <a:t>o use PEDAIRIX ( DTP, </a:t>
            </a:r>
            <a:r>
              <a:rPr lang="en-US" dirty="0" err="1" smtClean="0"/>
              <a:t>Hep</a:t>
            </a:r>
            <a:r>
              <a:rPr lang="en-US" dirty="0" smtClean="0"/>
              <a:t> B, IPV) in all the health centers, the supply of PENTACEL ( DTP, HIB IPV) ,  has been quite undependable. We will now be required to carry only one or the other, and </a:t>
            </a:r>
            <a:r>
              <a:rPr lang="en-US" dirty="0" err="1" smtClean="0"/>
              <a:t>Pediarix</a:t>
            </a:r>
            <a:r>
              <a:rPr lang="en-US" dirty="0" smtClean="0"/>
              <a:t> seemed to be the most reliable </a:t>
            </a:r>
          </a:p>
          <a:p>
            <a:r>
              <a:rPr lang="en-US" dirty="0" smtClean="0"/>
              <a:t>There are 2 new combination vaccines</a:t>
            </a:r>
          </a:p>
          <a:p>
            <a:r>
              <a:rPr lang="en-US" dirty="0" err="1" smtClean="0"/>
              <a:t>Kinrex</a:t>
            </a:r>
            <a:r>
              <a:rPr lang="en-US" dirty="0" smtClean="0"/>
              <a:t> – </a:t>
            </a:r>
            <a:r>
              <a:rPr lang="en-US" dirty="0" err="1" smtClean="0"/>
              <a:t>DTaP</a:t>
            </a:r>
            <a:r>
              <a:rPr lang="en-US" dirty="0" smtClean="0"/>
              <a:t> and IPV </a:t>
            </a:r>
          </a:p>
          <a:p>
            <a:r>
              <a:rPr lang="en-US" dirty="0" err="1" smtClean="0"/>
              <a:t>Proquad</a:t>
            </a:r>
            <a:r>
              <a:rPr lang="en-US" dirty="0" smtClean="0"/>
              <a:t> – MMR and Varicella </a:t>
            </a:r>
          </a:p>
          <a:p>
            <a:r>
              <a:rPr lang="en-US" dirty="0" smtClean="0"/>
              <a:t>Both are only for the 4 or 5 year well-child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 ages 11 through 14 years </a:t>
            </a:r>
          </a:p>
          <a:p>
            <a:r>
              <a:rPr lang="en-US" dirty="0" smtClean="0"/>
              <a:t>Require only 2 vaccines, 6 months apart</a:t>
            </a:r>
          </a:p>
          <a:p>
            <a:r>
              <a:rPr lang="en-US" dirty="0" smtClean="0"/>
              <a:t>For  ages 15–26 years</a:t>
            </a:r>
          </a:p>
          <a:p>
            <a:r>
              <a:rPr lang="en-US" dirty="0" smtClean="0"/>
              <a:t>Required 3 vaccines, baseline, 2 months, 6 months</a:t>
            </a:r>
          </a:p>
          <a:p>
            <a:r>
              <a:rPr lang="en-US" dirty="0" smtClean="0"/>
              <a:t>Better to get it early and have less vaccines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VISION-Recommended ages 4, 5, 6, 7, 8, 10, 12, 15</a:t>
            </a:r>
          </a:p>
          <a:p>
            <a:r>
              <a:rPr lang="en-US" dirty="0" smtClean="0"/>
              <a:t>Hearing – ages 4, 5, 6, 8, 10 years</a:t>
            </a:r>
          </a:p>
          <a:p>
            <a:r>
              <a:rPr lang="en-US" dirty="0" smtClean="0"/>
              <a:t>Flu vaccine, starting at 6 months of age, first dose needs a booster </a:t>
            </a:r>
            <a:r>
              <a:rPr lang="en-US" dirty="0" smtClean="0"/>
              <a:t>1 month </a:t>
            </a:r>
            <a:r>
              <a:rPr lang="en-US" smtClean="0"/>
              <a:t>later, this </a:t>
            </a:r>
            <a:r>
              <a:rPr lang="en-US" dirty="0" smtClean="0"/>
              <a:t>is true up till age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Bob’s Alternative Vaccine Schedule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225"/>
            <a:ext cx="8229600" cy="44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 OTC Medicines and Dosages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2007"/>
            <a:ext cx="4038600" cy="4536393"/>
          </a:xfrm>
          <a:prstGeom prst="rect">
            <a:avLst/>
          </a:prstGeom>
        </p:spPr>
      </p:pic>
      <p:pic>
        <p:nvPicPr>
          <p:cNvPr id="7170" name="Picture 2" descr="H:\My Documents\after the shots referrenc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21" y="4572000"/>
            <a:ext cx="4443746" cy="16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laugh with your patients</a:t>
            </a:r>
          </a:p>
          <a:p>
            <a:r>
              <a:rPr lang="en-US" dirty="0" smtClean="0"/>
              <a:t>Try not to get frustrated with the helicopter parents who only want to do one vaccine every 2 years</a:t>
            </a:r>
          </a:p>
          <a:p>
            <a:r>
              <a:rPr lang="en-US" dirty="0" smtClean="0"/>
              <a:t>Remember that it is possible to breast-feed until age 10, and that’s a Valley thing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76200"/>
            <a:ext cx="6839712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SWYC</a:t>
            </a:r>
            <a:r>
              <a:rPr lang="en-US" dirty="0" smtClean="0"/>
              <a:t>: Survey of Well-being of Young Children </a:t>
            </a:r>
            <a:r>
              <a:rPr lang="en-US" sz="3600" u="sng" dirty="0" smtClean="0">
                <a:solidFill>
                  <a:srgbClr val="7030A0"/>
                </a:solidFill>
              </a:rPr>
              <a:t>www.theSWYC.org</a:t>
            </a:r>
            <a:endParaRPr lang="en-US" sz="3600" u="sng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47800"/>
            <a:ext cx="4229661" cy="51873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9" y="2658497"/>
            <a:ext cx="4367663" cy="312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73" y="838200"/>
            <a:ext cx="1752600" cy="1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administer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#1 reception chooses the appropriate form for the child’s age , one for each WCC </a:t>
            </a:r>
          </a:p>
          <a:p>
            <a:r>
              <a:rPr lang="en-US" dirty="0" smtClean="0"/>
              <a:t>(the first form, 2 month WCC, is not statistically significant, but can yield some important information)</a:t>
            </a:r>
          </a:p>
          <a:p>
            <a:r>
              <a:rPr lang="en-US" dirty="0" smtClean="0"/>
              <a:t>#2.Parent or caregiver Fills out the form prior to the provider seeing the patient</a:t>
            </a:r>
          </a:p>
          <a:p>
            <a:r>
              <a:rPr lang="en-US" dirty="0" smtClean="0"/>
              <a:t>#3 the medical assistant or LPN reviews the form for completeness prior to the visit and scores the developmental section only. ( provider scores the rest )</a:t>
            </a:r>
          </a:p>
          <a:p>
            <a:r>
              <a:rPr lang="en-US" dirty="0" smtClean="0"/>
              <a:t>#4 scores are recorded under the vital signs, either a “Pass” score, or “needs attention”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the developmental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top several milestones are the easy ones, the bottom several ones are more difficult. If a score shows that the child “needs attention” then doing a follow-up at the next visit would be appropriate. If child continues to not meet milestones , consider referral to Criterion ((REACH) , and may need other consultation </a:t>
            </a:r>
          </a:p>
          <a:p>
            <a:endParaRPr lang="en-US" dirty="0"/>
          </a:p>
          <a:p>
            <a:r>
              <a:rPr lang="en-US" dirty="0" smtClean="0"/>
              <a:t>The score is obtained by totaling of the 0, 1, 2 point 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SWYC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:\My Documents\Swyc score sheet page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56134" cy="42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My Documents\Swyc score sheet page 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24919"/>
            <a:ext cx="3069063" cy="42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BPSC and PPSC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  BPSC-baby pediatric symptom checklist- </a:t>
            </a:r>
          </a:p>
          <a:p>
            <a:r>
              <a:rPr lang="en-US" dirty="0"/>
              <a:t> </a:t>
            </a:r>
            <a:r>
              <a:rPr lang="en-US" dirty="0" smtClean="0"/>
              <a:t>for  ages :   2 months – 18 months</a:t>
            </a:r>
          </a:p>
          <a:p>
            <a:r>
              <a:rPr lang="en-US" dirty="0" smtClean="0"/>
              <a:t>Any  3 points or more in any of the 3 sections- Child is “AT RISK”</a:t>
            </a:r>
          </a:p>
          <a:p>
            <a:endParaRPr lang="en-US" dirty="0"/>
          </a:p>
          <a:p>
            <a:r>
              <a:rPr lang="en-US" dirty="0" smtClean="0"/>
              <a:t>#2 PPSC-preschool pediatric symptom checklist for ages 24 months – 5 years</a:t>
            </a:r>
          </a:p>
          <a:p>
            <a:r>
              <a:rPr lang="en-US" dirty="0" smtClean="0"/>
              <a:t>Score of 9 or more _”AT RISK”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SWYC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1414"/>
            <a:ext cx="4267200" cy="5341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956275"/>
            <a:ext cx="42697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SWYC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066800"/>
            <a:ext cx="4543425" cy="381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19200"/>
            <a:ext cx="4327703" cy="5341515"/>
          </a:xfrm>
        </p:spPr>
      </p:pic>
    </p:spTree>
    <p:extLst>
      <p:ext uri="{BB962C8B-B14F-4D97-AF65-F5344CB8AC3E}">
        <p14:creationId xmlns:p14="http://schemas.microsoft.com/office/powerpoint/2010/main" val="12351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809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Pediatric and Maternal  Screening Tools</vt:lpstr>
      <vt:lpstr>SWYC</vt:lpstr>
      <vt:lpstr>SWYC: Survey of Well-being of Young Children www.theSWYC.org</vt:lpstr>
      <vt:lpstr>How to administer</vt:lpstr>
      <vt:lpstr>Scoring the developmental portion</vt:lpstr>
      <vt:lpstr>SWYC Scoring</vt:lpstr>
      <vt:lpstr>BPSC and PPSC</vt:lpstr>
      <vt:lpstr>SWYC</vt:lpstr>
      <vt:lpstr>SWYC</vt:lpstr>
      <vt:lpstr>POSI</vt:lpstr>
      <vt:lpstr>MCHAT-R: Modified Checklist for Autism in Toddlers Revised</vt:lpstr>
      <vt:lpstr>SWYC Scoring</vt:lpstr>
      <vt:lpstr>PSC and Y PSC</vt:lpstr>
      <vt:lpstr>Y-PSC: Pediatric Symptom Checklist- Youth Report</vt:lpstr>
      <vt:lpstr>PSC: Pediatric Symptom Checklist</vt:lpstr>
      <vt:lpstr>Postpartum depression screening</vt:lpstr>
      <vt:lpstr>EPDS: Edinburgh Postnatal Depression Scale</vt:lpstr>
      <vt:lpstr>billing</vt:lpstr>
      <vt:lpstr>Pediatric Vaccine Schedule</vt:lpstr>
      <vt:lpstr>Pediatric immunizations</vt:lpstr>
      <vt:lpstr>HPV vaccination</vt:lpstr>
      <vt:lpstr>Other  recommendations</vt:lpstr>
      <vt:lpstr>Dr. Bob’s Alternative Vaccine Schedule</vt:lpstr>
      <vt:lpstr>Pediatric OTC Medicines and Dosages</vt:lpstr>
      <vt:lpstr>Most important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Cook, Julie</dc:creator>
  <cp:lastModifiedBy>Slack, David</cp:lastModifiedBy>
  <cp:revision>35</cp:revision>
  <cp:lastPrinted>2016-11-28T20:45:38Z</cp:lastPrinted>
  <dcterms:created xsi:type="dcterms:W3CDTF">2016-11-21T12:08:26Z</dcterms:created>
  <dcterms:modified xsi:type="dcterms:W3CDTF">2016-12-02T20:43:31Z</dcterms:modified>
</cp:coreProperties>
</file>