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59" r:id="rId3"/>
    <p:sldId id="361" r:id="rId4"/>
    <p:sldId id="362" r:id="rId5"/>
    <p:sldId id="360" r:id="rId6"/>
    <p:sldId id="392" r:id="rId7"/>
    <p:sldId id="364" r:id="rId8"/>
    <p:sldId id="365" r:id="rId9"/>
    <p:sldId id="385" r:id="rId10"/>
    <p:sldId id="389" r:id="rId11"/>
    <p:sldId id="388" r:id="rId12"/>
    <p:sldId id="384" r:id="rId13"/>
    <p:sldId id="386" r:id="rId14"/>
    <p:sldId id="387" r:id="rId15"/>
    <p:sldId id="367" r:id="rId16"/>
    <p:sldId id="375" r:id="rId17"/>
    <p:sldId id="376" r:id="rId18"/>
    <p:sldId id="377" r:id="rId19"/>
    <p:sldId id="374" r:id="rId20"/>
    <p:sldId id="368" r:id="rId21"/>
    <p:sldId id="369" r:id="rId22"/>
    <p:sldId id="370" r:id="rId23"/>
    <p:sldId id="371" r:id="rId24"/>
    <p:sldId id="372" r:id="rId25"/>
    <p:sldId id="373" r:id="rId26"/>
    <p:sldId id="378" r:id="rId27"/>
    <p:sldId id="382" r:id="rId28"/>
    <p:sldId id="383" r:id="rId29"/>
    <p:sldId id="379" r:id="rId30"/>
    <p:sldId id="381" r:id="rId31"/>
    <p:sldId id="380" r:id="rId32"/>
    <p:sldId id="390" r:id="rId33"/>
    <p:sldId id="391" r:id="rId34"/>
    <p:sldId id="39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5" autoAdjust="0"/>
    <p:restoredTop sz="89076" autoAdjust="0"/>
  </p:normalViewPr>
  <p:slideViewPr>
    <p:cSldViewPr>
      <p:cViewPr>
        <p:scale>
          <a:sx n="80" d="100"/>
          <a:sy n="80" d="100"/>
        </p:scale>
        <p:origin x="6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1C3CF7-1E0B-4CC9-858A-73D82273833D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CAF04E-2A4C-40DD-ABC6-1EB765E9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ceholder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4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0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6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1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5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1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2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AF04E-2A4C-40DD-ABC6-1EB765E9571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7DF3-5077-4AFC-BD90-F4CBA9A87F36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AF53-73A9-4AB2-8FB3-DCF2D0475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D544-1F73-453A-855D-6E27DBE3A0D0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73FC-D773-4B89-8F83-A4D2DF64B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A0FA-2E33-4CE8-A2D8-9FFEDEDE09D8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EC64-176A-4F0A-A66F-C3E0A1FDF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F8A4-EDB0-401C-B6C0-EFA723F7A93F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98A6-7E02-4198-80ED-ED6CC3DE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EAB7-E877-42BB-BFE8-A1B329D2FEB6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0956-2A7B-4B43-8E5A-D66224E99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5FED-03A1-4510-84E7-487F7D7ECE9C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D952-A763-4459-B40D-00A4F14F4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B488-E2FE-4CD1-BF4C-D1271163BFC3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F7A7-BF96-48B8-8098-7211F06FD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C864-9D0B-4684-A374-16ECAC9F2EE5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ADD8-2A4E-47B5-A450-604D1583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3CF3-11D4-478E-ADAD-8AA91899AC17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55E5-F9F8-43F0-8940-0440DC07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3A44-65CE-4A4B-ADD5-025045B5E436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293F-405A-46AC-B6F0-C022C50E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A6C0-4C5E-49C5-8D67-A73B4AA9F697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AFFC-B4D9-4488-8AE2-4AE5C638B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AEC8A-D966-449C-9271-C294C9FB59F7}" type="datetimeFigureOut">
              <a:rPr lang="en-US"/>
              <a:pPr>
                <a:defRPr/>
              </a:pPr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69F96-DF36-4F59-9177-3C16C47E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spitzer@vmgm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bitsnotebook.com/Algebra2/Statistics/STzScore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5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905000"/>
          </a:xfrm>
          <a:solidFill>
            <a:schemeClr val="bg1">
              <a:alpha val="0"/>
            </a:schemeClr>
          </a:solidFill>
          <a:ln w="38100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the Diagnosis and Treatment of Osteoporosis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838200" y="38100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900" dirty="0"/>
              <a:t>Matthew Spitzer, MD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900" dirty="0"/>
              <a:t>Valley Medical Group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900" dirty="0"/>
              <a:t>Endocrinology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900" dirty="0">
                <a:hlinkClick r:id="rId3"/>
              </a:rPr>
              <a:t>mspitzer@vmgma.com</a:t>
            </a:r>
            <a:endParaRPr lang="en-US" sz="29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900" dirty="0"/>
              <a:t>(347) 463-8333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900" dirty="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4"/>
          <a:srcRect b="11546"/>
          <a:stretch>
            <a:fillRect/>
          </a:stretch>
        </p:blipFill>
        <p:spPr bwMode="auto">
          <a:xfrm>
            <a:off x="6019800" y="4518025"/>
            <a:ext cx="2057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Supplements’ Uncertain Benefits in the Women’s Health Initiative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Jackson 2006 Calcium plus Vitamin D Supplementation and the Risk of </a:t>
            </a:r>
            <a:r>
              <a:rPr lang="en-US" sz="1200" dirty="0" smtClean="0"/>
              <a:t>Fractures</a:t>
            </a:r>
            <a:endParaRPr lang="en-US" sz="12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600" dirty="0" smtClean="0">
                <a:latin typeface="+mj-lt"/>
              </a:rPr>
              <a:t>Hip fracture hazard ratio </a:t>
            </a:r>
            <a:r>
              <a:rPr lang="en-US" sz="2600" dirty="0" smtClean="0">
                <a:latin typeface="+mj-lt"/>
              </a:rPr>
              <a:t>0.88 </a:t>
            </a:r>
            <a:r>
              <a:rPr lang="en-US" sz="2600" dirty="0">
                <a:latin typeface="+mj-lt"/>
              </a:rPr>
              <a:t>for </a:t>
            </a:r>
            <a:r>
              <a:rPr lang="en-US" sz="2600" dirty="0" smtClean="0">
                <a:latin typeface="+mj-lt"/>
              </a:rPr>
              <a:t>hip fracture </a:t>
            </a:r>
            <a:r>
              <a:rPr lang="en-US" sz="2600" dirty="0">
                <a:latin typeface="+mj-lt"/>
              </a:rPr>
              <a:t>(95 percent </a:t>
            </a:r>
            <a:r>
              <a:rPr lang="en-US" sz="2600" dirty="0" smtClean="0">
                <a:latin typeface="+mj-lt"/>
              </a:rPr>
              <a:t>CI, </a:t>
            </a:r>
            <a:r>
              <a:rPr lang="en-US" sz="2600" dirty="0">
                <a:latin typeface="+mj-lt"/>
              </a:rPr>
              <a:t>0.72 to 1.08), 0.90 for clinical spine </a:t>
            </a:r>
            <a:r>
              <a:rPr lang="en-US" sz="2600" dirty="0" smtClean="0">
                <a:latin typeface="+mj-lt"/>
              </a:rPr>
              <a:t>fracture (0.74 </a:t>
            </a:r>
            <a:r>
              <a:rPr lang="en-US" sz="2600" dirty="0">
                <a:latin typeface="+mj-lt"/>
              </a:rPr>
              <a:t>to 1.10), and 0.96 for total fractures (0.91 to 1.02</a:t>
            </a:r>
            <a:r>
              <a:rPr lang="en-US" sz="2600" dirty="0" smtClean="0">
                <a:latin typeface="+mj-lt"/>
              </a:rPr>
              <a:t>) </a:t>
            </a:r>
          </a:p>
          <a:p>
            <a:r>
              <a:rPr lang="en-US" sz="2600" dirty="0" smtClean="0">
                <a:latin typeface="+mj-lt"/>
              </a:rPr>
              <a:t>Risk of kidney stones increased (HR 1.17</a:t>
            </a:r>
            <a:r>
              <a:rPr lang="en-US" sz="2600" dirty="0">
                <a:latin typeface="+mj-lt"/>
              </a:rPr>
              <a:t>; </a:t>
            </a:r>
            <a:r>
              <a:rPr lang="en-US" sz="2600" dirty="0" smtClean="0">
                <a:latin typeface="+mj-lt"/>
              </a:rPr>
              <a:t>95% CI 1.02 </a:t>
            </a:r>
            <a:r>
              <a:rPr lang="en-US" sz="2600" dirty="0">
                <a:latin typeface="+mj-lt"/>
              </a:rPr>
              <a:t>to 1.34</a:t>
            </a:r>
            <a:r>
              <a:rPr lang="en-US" sz="2600" dirty="0" smtClean="0">
                <a:latin typeface="+mj-lt"/>
              </a:rPr>
              <a:t>)</a:t>
            </a:r>
          </a:p>
          <a:p>
            <a:r>
              <a:rPr lang="en-US" sz="2600" dirty="0" smtClean="0">
                <a:latin typeface="+mj-lt"/>
              </a:rPr>
              <a:t>Removing women who did not adhere to the </a:t>
            </a:r>
            <a:r>
              <a:rPr lang="en-US" sz="2600" dirty="0">
                <a:latin typeface="+mj-lt"/>
              </a:rPr>
              <a:t>study medication reduced the hazard ratio for hip fracture to 0.71 (95 </a:t>
            </a:r>
            <a:r>
              <a:rPr lang="en-US" sz="2600" dirty="0" smtClean="0">
                <a:latin typeface="+mj-lt"/>
              </a:rPr>
              <a:t>percent confidence </a:t>
            </a:r>
            <a:r>
              <a:rPr lang="en-US" sz="2600" dirty="0">
                <a:latin typeface="+mj-lt"/>
              </a:rPr>
              <a:t>interval, 0.52 to 0.97</a:t>
            </a:r>
            <a:r>
              <a:rPr lang="en-US" sz="2600" dirty="0" smtClean="0">
                <a:latin typeface="+mj-lt"/>
              </a:rPr>
              <a:t>)</a:t>
            </a:r>
            <a:endParaRPr lang="en-US" sz="2600" dirty="0">
              <a:latin typeface="+mj-lt"/>
            </a:endParaRPr>
          </a:p>
          <a:p>
            <a:endParaRPr lang="en-US" sz="2600" dirty="0" smtClean="0">
              <a:latin typeface="+mj-lt"/>
            </a:endParaRPr>
          </a:p>
          <a:p>
            <a:endParaRPr lang="en-US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4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Supplement Harms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Gray 2015 </a:t>
            </a:r>
            <a:r>
              <a:rPr lang="en-US" sz="1200" dirty="0"/>
              <a:t>Web of industry, advocacy, and academia in </a:t>
            </a:r>
            <a:r>
              <a:rPr lang="en-US" sz="1200" dirty="0" smtClean="0"/>
              <a:t>the management </a:t>
            </a:r>
            <a:r>
              <a:rPr lang="en-US" sz="1200" dirty="0"/>
              <a:t>of osteoporosis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308"/>
          <a:stretch/>
        </p:blipFill>
        <p:spPr>
          <a:xfrm>
            <a:off x="152401" y="1676400"/>
            <a:ext cx="8839200" cy="45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intake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373562"/>
          </a:xfrm>
        </p:spPr>
        <p:txBody>
          <a:bodyPr/>
          <a:lstStyle/>
          <a:p>
            <a:r>
              <a:rPr lang="en-US" dirty="0" smtClean="0"/>
              <a:t>Suggest 1000 to 1200mg of calcium </a:t>
            </a:r>
            <a:r>
              <a:rPr lang="en-US" dirty="0" smtClean="0"/>
              <a:t>via the diet if possible </a:t>
            </a:r>
          </a:p>
          <a:p>
            <a:r>
              <a:rPr lang="en-US" dirty="0" smtClean="0"/>
              <a:t>High calcium foods include dairy, kale, </a:t>
            </a:r>
            <a:r>
              <a:rPr lang="en-US" dirty="0" err="1" smtClean="0"/>
              <a:t>bok</a:t>
            </a:r>
            <a:r>
              <a:rPr lang="en-US" dirty="0" smtClean="0"/>
              <a:t> choy, tofu, salmon, sardines, beans, almonds, beans, and supplemented cereals, juices and drinks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1" y="65048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Rosen </a:t>
            </a:r>
            <a:r>
              <a:rPr lang="en-US" sz="1200" dirty="0" smtClean="0"/>
              <a:t>2019 Overview of the management of osteoporosis in postmenopausal women, </a:t>
            </a:r>
            <a:r>
              <a:rPr lang="en-US" sz="1200" dirty="0" smtClean="0"/>
              <a:t>uptodate.com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46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 Changes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255838"/>
            <a:ext cx="8229600" cy="4373562"/>
          </a:xfrm>
        </p:spPr>
        <p:txBody>
          <a:bodyPr/>
          <a:lstStyle/>
          <a:p>
            <a:r>
              <a:rPr lang="en-US" dirty="0" smtClean="0"/>
              <a:t>Light weight bearing</a:t>
            </a:r>
          </a:p>
          <a:p>
            <a:r>
              <a:rPr lang="en-US" dirty="0" smtClean="0"/>
              <a:t>Physical therapy for balance </a:t>
            </a:r>
          </a:p>
          <a:p>
            <a:r>
              <a:rPr lang="en-US" dirty="0" smtClean="0"/>
              <a:t>Walkers, canes </a:t>
            </a:r>
          </a:p>
          <a:p>
            <a:r>
              <a:rPr lang="en-US" dirty="0" smtClean="0"/>
              <a:t>Cleats (</a:t>
            </a:r>
            <a:r>
              <a:rPr lang="en-US" dirty="0" err="1" smtClean="0"/>
              <a:t>yaktrax</a:t>
            </a:r>
            <a:r>
              <a:rPr lang="en-US" dirty="0" smtClean="0"/>
              <a:t>) for ice</a:t>
            </a:r>
          </a:p>
          <a:p>
            <a:r>
              <a:rPr lang="en-US" dirty="0" smtClean="0"/>
              <a:t>Limit alcohol and reduce/stop smoking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  <p:pic>
        <p:nvPicPr>
          <p:cNvPr id="1030" name="Picture 6" descr="Image result for yaktrax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31" y="1636713"/>
            <a:ext cx="2810669" cy="28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 Changes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373562"/>
          </a:xfrm>
        </p:spPr>
        <p:txBody>
          <a:bodyPr/>
          <a:lstStyle/>
          <a:p>
            <a:r>
              <a:rPr lang="en-US" dirty="0" smtClean="0"/>
              <a:t>Gentle yoga and balance exercises or tai-chi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/>
              <a:t>Sfeir</a:t>
            </a:r>
            <a:r>
              <a:rPr lang="en-US" sz="1200" dirty="0"/>
              <a:t> 2018 Vertebral Compression fractures associated with yoga a case series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010" b="48276"/>
          <a:stretch/>
        </p:blipFill>
        <p:spPr>
          <a:xfrm>
            <a:off x="34159" y="3016452"/>
            <a:ext cx="4312650" cy="2652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51069"/>
          <a:stretch/>
        </p:blipFill>
        <p:spPr>
          <a:xfrm>
            <a:off x="4346808" y="3025319"/>
            <a:ext cx="4492391" cy="27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Stratify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81880" y="1600201"/>
            <a:ext cx="1851720" cy="327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Low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No prior hip or spine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T-score at the hip and spine both above -1.0 and a 10-year hip fracture risk </a:t>
            </a:r>
            <a:r>
              <a:rPr lang="en-US" sz="1600" dirty="0">
                <a:solidFill>
                  <a:schemeClr val="tx1"/>
                </a:solidFill>
              </a:rPr>
              <a:t>&lt;</a:t>
            </a:r>
            <a:r>
              <a:rPr lang="en-US" sz="1600" dirty="0" smtClean="0">
                <a:solidFill>
                  <a:schemeClr val="tx1"/>
                </a:solidFill>
              </a:rPr>
              <a:t>3% and 10-year risk of major osteoporotic fractures &lt;20%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7880" y="1600201"/>
            <a:ext cx="1851720" cy="3276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Moderate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No prior hip or spine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T-score at the hip and spine both above -2.5 and a 10-year hip fracture risk </a:t>
            </a:r>
            <a:r>
              <a:rPr lang="en-US" sz="1600" dirty="0">
                <a:solidFill>
                  <a:schemeClr val="tx1"/>
                </a:solidFill>
              </a:rPr>
              <a:t>&lt;</a:t>
            </a:r>
            <a:r>
              <a:rPr lang="en-US" sz="1600" dirty="0" smtClean="0">
                <a:solidFill>
                  <a:schemeClr val="tx1"/>
                </a:solidFill>
              </a:rPr>
              <a:t>3% and 10-year risk of major osteoporotic fractures &lt;20%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1600200"/>
            <a:ext cx="1851720" cy="327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High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Prior hip or spine fracture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T-score at the hip and spine ≤-2.5 or a 10-year hip fracture risk </a:t>
            </a:r>
            <a:r>
              <a:rPr lang="en-US" sz="1600" dirty="0">
                <a:solidFill>
                  <a:schemeClr val="tx1"/>
                </a:solidFill>
              </a:rPr>
              <a:t>≥</a:t>
            </a:r>
            <a:r>
              <a:rPr lang="en-US" sz="1600" dirty="0" smtClean="0">
                <a:solidFill>
                  <a:schemeClr val="tx1"/>
                </a:solidFill>
              </a:rPr>
              <a:t>3% and 10-year risk of major osteoporotic fractures ≥20%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1600200"/>
            <a:ext cx="1851720" cy="327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Very High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Multiple spine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T-score at the hip or spine ≤-2.5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410200"/>
            <a:ext cx="1828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Reassess fracture risk every 2 to 4y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5410200"/>
            <a:ext cx="1828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Bisphosphonates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 to 10y oral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 to 6y IV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0" idx="2"/>
            <a:endCxn id="14" idx="0"/>
          </p:cNvCxnSpPr>
          <p:nvPr/>
        </p:nvCxnSpPr>
        <p:spPr>
          <a:xfrm>
            <a:off x="1207740" y="4876800"/>
            <a:ext cx="1146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5143500"/>
            <a:ext cx="0" cy="266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76401" y="5143493"/>
            <a:ext cx="6487199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389240" y="5587431"/>
            <a:ext cx="0" cy="340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6400" y="5143498"/>
            <a:ext cx="0" cy="266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93740" y="4893219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199" y="4893219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70140" y="5410195"/>
            <a:ext cx="1828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Denosumab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62800" y="5410195"/>
            <a:ext cx="1828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Teriparatide</a:t>
            </a:r>
            <a:r>
              <a:rPr lang="en-US" sz="1600" dirty="0" smtClean="0">
                <a:solidFill>
                  <a:schemeClr val="tx1"/>
                </a:solidFill>
              </a:rPr>
              <a:t> or </a:t>
            </a:r>
            <a:r>
              <a:rPr lang="en-US" sz="1600" dirty="0" err="1" smtClean="0">
                <a:solidFill>
                  <a:schemeClr val="tx1"/>
                </a:solidFill>
              </a:rPr>
              <a:t>Abaloparatide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96000" y="5143501"/>
            <a:ext cx="0" cy="266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67611" y="5143493"/>
            <a:ext cx="0" cy="266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78771" y="4893214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of Medications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389240" y="5587431"/>
            <a:ext cx="0" cy="340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06896"/>
            <a:ext cx="6934200" cy="4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of Medications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389240" y="5587431"/>
            <a:ext cx="0" cy="340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87" y="2054946"/>
            <a:ext cx="6748313" cy="38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of Medications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389240" y="5587431"/>
            <a:ext cx="0" cy="340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8785"/>
            <a:ext cx="6614383" cy="38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Approach to Osteoporosis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2311" y="3581400"/>
            <a:ext cx="1851720" cy="754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Zoledronate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Reclast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0157" y="3581400"/>
            <a:ext cx="1851720" cy="754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Denosumab</a:t>
            </a:r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Prolia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75179"/>
            <a:ext cx="1851720" cy="1396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5 vs 10y?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Fracture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T-score at the hip or spine ≤-3.5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5596017" y="3187920"/>
            <a:ext cx="0" cy="393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28171" y="3187920"/>
            <a:ext cx="25678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97711" y="2358422"/>
            <a:ext cx="1851720" cy="460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Alendronate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endCxn id="11" idx="0"/>
          </p:cNvCxnSpPr>
          <p:nvPr/>
        </p:nvCxnSpPr>
        <p:spPr>
          <a:xfrm>
            <a:off x="3028171" y="3187920"/>
            <a:ext cx="0" cy="393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flipH="1">
            <a:off x="4319667" y="2819400"/>
            <a:ext cx="3904" cy="3685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59511" y="4884860"/>
            <a:ext cx="3429000" cy="753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Teriparatide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Forteo</a:t>
            </a:r>
            <a:r>
              <a:rPr lang="en-US" sz="2200" dirty="0" smtClean="0">
                <a:solidFill>
                  <a:schemeClr val="tx1"/>
                </a:solidFill>
              </a:rPr>
              <a:t>) or </a:t>
            </a:r>
            <a:r>
              <a:rPr lang="en-US" sz="2200" dirty="0" err="1" smtClean="0">
                <a:solidFill>
                  <a:schemeClr val="tx1"/>
                </a:solidFill>
              </a:rPr>
              <a:t>Abaloparatide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Tymlos</a:t>
            </a:r>
            <a:r>
              <a:rPr lang="en-US" sz="2200" dirty="0" smtClean="0">
                <a:solidFill>
                  <a:schemeClr val="tx1"/>
                </a:solidFill>
              </a:rPr>
              <a:t>) </a:t>
            </a:r>
          </a:p>
        </p:txBody>
      </p:sp>
      <p:cxnSp>
        <p:nvCxnSpPr>
          <p:cNvPr id="41" name="Straight Arrow Connector 40"/>
          <p:cNvCxnSpPr>
            <a:endCxn id="60" idx="0"/>
          </p:cNvCxnSpPr>
          <p:nvPr/>
        </p:nvCxnSpPr>
        <p:spPr>
          <a:xfrm>
            <a:off x="8133571" y="2557427"/>
            <a:ext cx="0" cy="793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9" idx="0"/>
          </p:cNvCxnSpPr>
          <p:nvPr/>
        </p:nvCxnSpPr>
        <p:spPr>
          <a:xfrm>
            <a:off x="4274011" y="4593679"/>
            <a:ext cx="0" cy="291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198311" y="5011551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59511" y="5943600"/>
            <a:ext cx="3429000" cy="458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Romosozumab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Evenity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035744" y="4593679"/>
            <a:ext cx="25678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28171" y="4343400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96017" y="4336188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9" idx="2"/>
            <a:endCxn id="23" idx="0"/>
          </p:cNvCxnSpPr>
          <p:nvPr/>
        </p:nvCxnSpPr>
        <p:spPr>
          <a:xfrm>
            <a:off x="4274011" y="5638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249431" y="2557427"/>
            <a:ext cx="2884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2" idx="3"/>
          </p:cNvCxnSpPr>
          <p:nvPr/>
        </p:nvCxnSpPr>
        <p:spPr>
          <a:xfrm flipH="1">
            <a:off x="6521877" y="3958794"/>
            <a:ext cx="7036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96765" y="5261830"/>
            <a:ext cx="2201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0" idx="0"/>
          </p:cNvCxnSpPr>
          <p:nvPr/>
        </p:nvCxnSpPr>
        <p:spPr>
          <a:xfrm rot="16200000" flipV="1">
            <a:off x="3173473" y="1208323"/>
            <a:ext cx="666547" cy="16336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207711" y="3351207"/>
            <a:ext cx="1851720" cy="1677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Very High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Fragility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T-score at the hip or spine ≤-3.5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>
            <a:endCxn id="10" idx="1"/>
          </p:cNvCxnSpPr>
          <p:nvPr/>
        </p:nvCxnSpPr>
        <p:spPr>
          <a:xfrm flipV="1">
            <a:off x="2689920" y="2588911"/>
            <a:ext cx="707791" cy="1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52401" y="65048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Rosen </a:t>
            </a:r>
            <a:r>
              <a:rPr lang="en-US" sz="1200" dirty="0" smtClean="0"/>
              <a:t>2019 </a:t>
            </a:r>
            <a:r>
              <a:rPr lang="en-US" sz="1200" dirty="0"/>
              <a:t>The use of bisphosphonates in postmenopausal women with </a:t>
            </a:r>
            <a:r>
              <a:rPr lang="en-US" sz="1200" dirty="0" smtClean="0"/>
              <a:t>osteoporosis, uptodate.com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205680" y="3581400"/>
            <a:ext cx="1623120" cy="75478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Ibandronate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(Boniva)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993808" y="3187920"/>
            <a:ext cx="20419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93808" y="3195132"/>
            <a:ext cx="0" cy="393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986235" y="4593679"/>
            <a:ext cx="20419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986235" y="4343400"/>
            <a:ext cx="0" cy="2502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3" idx="3"/>
            <a:endCxn id="11" idx="1"/>
          </p:cNvCxnSpPr>
          <p:nvPr/>
        </p:nvCxnSpPr>
        <p:spPr>
          <a:xfrm>
            <a:off x="1828800" y="3958794"/>
            <a:ext cx="27351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3001962"/>
          </a:xfrm>
        </p:spPr>
        <p:txBody>
          <a:bodyPr/>
          <a:lstStyle/>
          <a:p>
            <a:r>
              <a:rPr lang="en-US" dirty="0" smtClean="0"/>
              <a:t>Review the diagnosis and testing for </a:t>
            </a:r>
            <a:r>
              <a:rPr lang="en-US" dirty="0" smtClean="0"/>
              <a:t>osteoporosis</a:t>
            </a:r>
          </a:p>
          <a:p>
            <a:r>
              <a:rPr lang="en-US" dirty="0" smtClean="0"/>
              <a:t>Discuss lifestyle and nutritional changes</a:t>
            </a:r>
            <a:endParaRPr lang="en-US" dirty="0" smtClean="0"/>
          </a:p>
          <a:p>
            <a:r>
              <a:rPr lang="en-US" dirty="0" smtClean="0"/>
              <a:t>Provide a practical approach to </a:t>
            </a:r>
            <a:r>
              <a:rPr lang="en-US" dirty="0" smtClean="0"/>
              <a:t>the medical treatment osteoporosis</a:t>
            </a:r>
            <a:endParaRPr lang="en-US" dirty="0" smtClean="0"/>
          </a:p>
          <a:p>
            <a:r>
              <a:rPr lang="en-US" dirty="0" smtClean="0"/>
              <a:t>Describe the pros and cons of osteoporosis </a:t>
            </a:r>
            <a:r>
              <a:rPr lang="en-US" dirty="0" smtClean="0"/>
              <a:t>medications</a:t>
            </a:r>
          </a:p>
          <a:p>
            <a:r>
              <a:rPr lang="en-US" dirty="0" smtClean="0"/>
              <a:t>Discuss rare complications of meds and treatment of older persons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6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Line Treatment Options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Replete vitamin d and verify normal </a:t>
            </a:r>
            <a:r>
              <a:rPr lang="en-US" dirty="0"/>
              <a:t>serum calcium </a:t>
            </a:r>
            <a:r>
              <a:rPr lang="en-US" dirty="0" smtClean="0"/>
              <a:t>prior </a:t>
            </a:r>
            <a:r>
              <a:rPr lang="en-US" dirty="0"/>
              <a:t>to starting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Provide supplemental </a:t>
            </a:r>
            <a:r>
              <a:rPr lang="en-US" dirty="0"/>
              <a:t>calcium </a:t>
            </a:r>
            <a:r>
              <a:rPr lang="en-US" dirty="0" smtClean="0"/>
              <a:t>if </a:t>
            </a:r>
            <a:r>
              <a:rPr lang="en-US" dirty="0"/>
              <a:t>dietary intake is </a:t>
            </a:r>
            <a:r>
              <a:rPr lang="en-US" dirty="0" smtClean="0"/>
              <a:t>inadequate</a:t>
            </a:r>
          </a:p>
          <a:p>
            <a:r>
              <a:rPr lang="en-US" dirty="0" smtClean="0"/>
              <a:t>If GFR greater than 35mL/min, no active GERD, trouble swallowing, or hiatal hernia, </a:t>
            </a:r>
            <a:r>
              <a:rPr lang="en-US" dirty="0"/>
              <a:t>oral bisphosphonates </a:t>
            </a:r>
            <a:r>
              <a:rPr lang="en-US" dirty="0" smtClean="0"/>
              <a:t>(alendronate or </a:t>
            </a:r>
            <a:r>
              <a:rPr lang="en-US" dirty="0" err="1" smtClean="0"/>
              <a:t>risedronate</a:t>
            </a:r>
            <a:r>
              <a:rPr lang="en-US" dirty="0" smtClean="0"/>
              <a:t>) are first-line </a:t>
            </a:r>
            <a:r>
              <a:rPr lang="en-US" dirty="0"/>
              <a:t>therapy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24840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Rosen </a:t>
            </a:r>
            <a:r>
              <a:rPr lang="en-US" sz="1200" dirty="0" smtClean="0"/>
              <a:t>2019 Overview of the management of osteoporosis in postmenopausal women, </a:t>
            </a:r>
            <a:r>
              <a:rPr lang="en-US" sz="1200" dirty="0"/>
              <a:t>uptodate.com</a:t>
            </a:r>
          </a:p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16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Alendronate - Pros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800" dirty="0" smtClean="0"/>
              <a:t>Absolute Risk Reduction of any clinical fracture 4.6% with 3y of alendronate (13.6% for alendronate and 18.2% for placebo)</a:t>
            </a:r>
          </a:p>
          <a:p>
            <a:r>
              <a:rPr lang="en-US" sz="2800" dirty="0" smtClean="0"/>
              <a:t>22 </a:t>
            </a:r>
            <a:r>
              <a:rPr lang="en-US" sz="2800" dirty="0"/>
              <a:t>n</a:t>
            </a:r>
            <a:r>
              <a:rPr lang="en-US" sz="2800" dirty="0" smtClean="0"/>
              <a:t>umber needed to treat to prevent one fracture</a:t>
            </a:r>
          </a:p>
          <a:p>
            <a:r>
              <a:rPr lang="en-US" sz="2800" dirty="0" smtClean="0"/>
              <a:t>Clinically apparent vertebral fractures reduced 2.7% with alendronate (2.3% had a fracture on alendronate vs. 5% on placebo)</a:t>
            </a:r>
          </a:p>
          <a:p>
            <a:r>
              <a:rPr lang="en-US" sz="2800" dirty="0" smtClean="0"/>
              <a:t>Hip fracture risk reduced 1.1% (2.2% placebo vs. 1.1% alendronate)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248400"/>
            <a:ext cx="891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Black </a:t>
            </a:r>
            <a:r>
              <a:rPr lang="en-US" sz="1200" dirty="0"/>
              <a:t>1996 </a:t>
            </a:r>
            <a:r>
              <a:rPr lang="en-US" sz="1200" dirty="0" err="1"/>
              <a:t>Randomised</a:t>
            </a:r>
            <a:r>
              <a:rPr lang="en-US" sz="1200" dirty="0"/>
              <a:t> trial of effect of alendronate on risk of fracture in women with existing vertebral fractures. Fracture Intervention Trial Research </a:t>
            </a:r>
            <a:r>
              <a:rPr lang="en-US" sz="1200" dirty="0" smtClean="0"/>
              <a:t>Group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2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Alendronate - Cons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800" dirty="0" smtClean="0"/>
              <a:t>7% develop heartburn </a:t>
            </a:r>
            <a:r>
              <a:rPr lang="en-US" sz="2800" dirty="0"/>
              <a:t>symptoms due </a:t>
            </a:r>
            <a:r>
              <a:rPr lang="en-US" sz="2800" dirty="0" smtClean="0"/>
              <a:t>pill esophagitis on </a:t>
            </a:r>
            <a:r>
              <a:rPr lang="en-US" sz="2800" dirty="0"/>
              <a:t>oral </a:t>
            </a:r>
            <a:r>
              <a:rPr lang="en-US" sz="2800" dirty="0" smtClean="0"/>
              <a:t>bisphosphonates</a:t>
            </a:r>
          </a:p>
          <a:p>
            <a:r>
              <a:rPr lang="en-US" sz="2800" dirty="0" smtClean="0"/>
              <a:t>Osteonecrosis </a:t>
            </a:r>
            <a:r>
              <a:rPr lang="en-US" sz="2800" dirty="0"/>
              <a:t>of the </a:t>
            </a:r>
            <a:r>
              <a:rPr lang="en-US" sz="2800" dirty="0" smtClean="0"/>
              <a:t>jaw occurs </a:t>
            </a:r>
            <a:r>
              <a:rPr lang="en-US" sz="2800" dirty="0"/>
              <a:t>in less than </a:t>
            </a:r>
            <a:r>
              <a:rPr lang="en-US" sz="2800" dirty="0" smtClean="0"/>
              <a:t>3 out of 10,000 people </a:t>
            </a:r>
            <a:r>
              <a:rPr lang="en-US" sz="2800" dirty="0"/>
              <a:t>treated with bisphosphonates </a:t>
            </a:r>
            <a:r>
              <a:rPr lang="en-US" sz="2800" dirty="0" smtClean="0"/>
              <a:t>per year </a:t>
            </a:r>
          </a:p>
          <a:p>
            <a:r>
              <a:rPr lang="en-US" sz="2800" dirty="0" smtClean="0"/>
              <a:t>Atypical </a:t>
            </a:r>
            <a:r>
              <a:rPr lang="en-US" sz="2800" dirty="0"/>
              <a:t>femoral fractures </a:t>
            </a:r>
            <a:r>
              <a:rPr lang="en-US" sz="2800" dirty="0" smtClean="0"/>
              <a:t>occur rarely (2 out of 100,000women </a:t>
            </a:r>
            <a:r>
              <a:rPr lang="en-US" sz="2800" dirty="0"/>
              <a:t>receiving bisphosphonates for less than 2y and more than </a:t>
            </a:r>
            <a:r>
              <a:rPr lang="en-US" sz="2800" dirty="0" smtClean="0"/>
              <a:t>1 out of a 1,000 women </a:t>
            </a:r>
            <a:r>
              <a:rPr lang="en-US" sz="2800" dirty="0"/>
              <a:t>receiving bisphosphonates for 8 years or more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Generic </a:t>
            </a:r>
            <a:r>
              <a:rPr lang="en-US" sz="2800" dirty="0"/>
              <a:t>retail cost is $1,061.32 annually</a:t>
            </a:r>
          </a:p>
          <a:p>
            <a:endParaRPr lang="en-US" sz="28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2484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Crandall 2014 Comparative Effectiveness of Pharmacologic Treatments to Prevent </a:t>
            </a:r>
            <a:r>
              <a:rPr lang="en-US" sz="1200" dirty="0" smtClean="0"/>
              <a:t>Fractures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49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Zoledronate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Pros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err="1"/>
              <a:t>Z</a:t>
            </a:r>
            <a:r>
              <a:rPr lang="en-US" sz="3000" dirty="0" err="1"/>
              <a:t>oledronate</a:t>
            </a:r>
            <a:r>
              <a:rPr lang="en-US" sz="3000" dirty="0"/>
              <a:t> once yearly </a:t>
            </a:r>
            <a:r>
              <a:rPr lang="en-US" sz="3000" dirty="0" smtClean="0"/>
              <a:t>IV reduces </a:t>
            </a:r>
            <a:r>
              <a:rPr lang="en-US" sz="3000" dirty="0"/>
              <a:t>the risk of clinical fractures by 4.4% (from 12.8% for placebo to 8.4% with </a:t>
            </a:r>
            <a:r>
              <a:rPr lang="en-US" sz="3000" dirty="0" smtClean="0"/>
              <a:t>treatment</a:t>
            </a:r>
          </a:p>
          <a:p>
            <a:r>
              <a:rPr lang="en-US" sz="3000" dirty="0" smtClean="0"/>
              <a:t>23 number </a:t>
            </a:r>
            <a:r>
              <a:rPr lang="en-US" sz="3000" dirty="0"/>
              <a:t>needed to </a:t>
            </a:r>
            <a:r>
              <a:rPr lang="en-US" sz="3000" dirty="0" smtClean="0"/>
              <a:t>treat to prevent a fracture</a:t>
            </a:r>
            <a:endParaRPr lang="en-US" sz="3000" dirty="0"/>
          </a:p>
          <a:p>
            <a:r>
              <a:rPr lang="en-US" sz="3000" dirty="0" smtClean="0"/>
              <a:t>Clinical vertebral fractures reduced from 2.6% in the placebo group to 0.5% in the treatment group</a:t>
            </a:r>
          </a:p>
          <a:p>
            <a:endParaRPr lang="en-US" sz="28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2484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Black 2007 </a:t>
            </a:r>
            <a:r>
              <a:rPr lang="en-US" sz="1200" dirty="0" smtClean="0"/>
              <a:t>Once-Yearly </a:t>
            </a:r>
            <a:r>
              <a:rPr lang="en-US" sz="1200" dirty="0" err="1"/>
              <a:t>Zoledronic</a:t>
            </a:r>
            <a:r>
              <a:rPr lang="en-US" sz="1200" dirty="0"/>
              <a:t> Acid for Treatment of Postmenopausal Osteoporosis</a:t>
            </a:r>
          </a:p>
        </p:txBody>
      </p:sp>
    </p:spTree>
    <p:extLst>
      <p:ext uri="{BB962C8B-B14F-4D97-AF65-F5344CB8AC3E}">
        <p14:creationId xmlns:p14="http://schemas.microsoft.com/office/powerpoint/2010/main" val="1748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Zoledronate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Adverse </a:t>
            </a:r>
            <a:r>
              <a:rPr lang="en-US" dirty="0"/>
              <a:t>events are common: fever 9 to 22%, pain 2 to 24%, </a:t>
            </a:r>
            <a:r>
              <a:rPr lang="en-US" dirty="0" err="1"/>
              <a:t>arthralgias</a:t>
            </a:r>
            <a:r>
              <a:rPr lang="en-US" dirty="0"/>
              <a:t> 9 to 27%, </a:t>
            </a:r>
            <a:r>
              <a:rPr lang="en-US" dirty="0" err="1"/>
              <a:t>myalgias</a:t>
            </a:r>
            <a:r>
              <a:rPr lang="en-US" dirty="0"/>
              <a:t> 5 to 23%, headache 4 to 20%, chills 2 to 18%, fatigue 2 to 18%, hypocalcemia ≤ 3</a:t>
            </a:r>
            <a:r>
              <a:rPr lang="en-US" dirty="0" smtClean="0"/>
              <a:t>%</a:t>
            </a:r>
          </a:p>
          <a:p>
            <a:r>
              <a:rPr lang="en-US" dirty="0" smtClean="0"/>
              <a:t>Acetaminophen may be given prophylactically to prevent many side effects</a:t>
            </a:r>
          </a:p>
          <a:p>
            <a:r>
              <a:rPr lang="en-US" dirty="0" smtClean="0"/>
              <a:t>$</a:t>
            </a:r>
            <a:r>
              <a:rPr lang="en-US" dirty="0"/>
              <a:t>270 to $</a:t>
            </a:r>
            <a:r>
              <a:rPr lang="en-US" dirty="0" smtClean="0"/>
              <a:t>1,004 </a:t>
            </a:r>
            <a:r>
              <a:rPr lang="en-US" dirty="0"/>
              <a:t>per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Requires IV placement 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24840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Uptodate.com</a:t>
            </a:r>
          </a:p>
          <a:p>
            <a:r>
              <a:rPr lang="en-US" sz="1200" dirty="0" smtClean="0"/>
              <a:t>Black </a:t>
            </a:r>
            <a:r>
              <a:rPr lang="en-US" sz="1200" dirty="0"/>
              <a:t>2007 </a:t>
            </a:r>
            <a:r>
              <a:rPr lang="en-US" sz="1200" dirty="0" smtClean="0"/>
              <a:t>Once-Yearly </a:t>
            </a:r>
            <a:r>
              <a:rPr lang="en-US" sz="1200" dirty="0" err="1"/>
              <a:t>Zoledronic</a:t>
            </a:r>
            <a:r>
              <a:rPr lang="en-US" sz="1200" dirty="0"/>
              <a:t> Acid for Treatment of Postmenopausal Osteoporosis</a:t>
            </a:r>
          </a:p>
        </p:txBody>
      </p:sp>
    </p:spTree>
    <p:extLst>
      <p:ext uri="{BB962C8B-B14F-4D97-AF65-F5344CB8AC3E}">
        <p14:creationId xmlns:p14="http://schemas.microsoft.com/office/powerpoint/2010/main" val="5117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Denosumab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Pros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Subcutaneous injection every 6mo is fast and simple</a:t>
            </a:r>
          </a:p>
          <a:p>
            <a:r>
              <a:rPr lang="en-US" dirty="0" smtClean="0"/>
              <a:t>May be given if lower kidney function, but calcium should be monitored</a:t>
            </a:r>
          </a:p>
          <a:p>
            <a:r>
              <a:rPr lang="en-US" dirty="0" smtClean="0"/>
              <a:t>Reduces risk of vertebral fractures from 7.2 to 2.3% and hip fracture 1.2 to 0.7%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28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2484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Rosen 2019 </a:t>
            </a:r>
            <a:r>
              <a:rPr lang="en-US" sz="1200" dirty="0" err="1"/>
              <a:t>Denosumab</a:t>
            </a:r>
            <a:r>
              <a:rPr lang="en-US" sz="1200" dirty="0"/>
              <a:t> for </a:t>
            </a:r>
            <a:r>
              <a:rPr lang="en-US" sz="1200" dirty="0" smtClean="0"/>
              <a:t>osteoporosis, uptodate.com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6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Denosumab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Cons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600" dirty="0" smtClean="0"/>
              <a:t>Effects on bone remodeling reverse after 6mo if the drug is not taken on schedule</a:t>
            </a:r>
          </a:p>
          <a:p>
            <a:r>
              <a:rPr lang="en-US" sz="2600" dirty="0" smtClean="0"/>
              <a:t>Another </a:t>
            </a:r>
            <a:r>
              <a:rPr lang="en-US" sz="2600" dirty="0" err="1" smtClean="0"/>
              <a:t>antiresorptive</a:t>
            </a:r>
            <a:r>
              <a:rPr lang="en-US" sz="2600" dirty="0" smtClean="0"/>
              <a:t> is recommended after stopping </a:t>
            </a:r>
            <a:r>
              <a:rPr lang="en-US" sz="2600" dirty="0" err="1" smtClean="0"/>
              <a:t>denosumab</a:t>
            </a:r>
            <a:r>
              <a:rPr lang="en-US" sz="2600" dirty="0" smtClean="0"/>
              <a:t> (e.g., bisphosphonate, hormone therapy, or selective estrogen receptor modular)</a:t>
            </a:r>
          </a:p>
          <a:p>
            <a:r>
              <a:rPr lang="en-US" sz="2600" dirty="0" smtClean="0"/>
              <a:t>Cost </a:t>
            </a:r>
            <a:r>
              <a:rPr lang="en-US" sz="2600" dirty="0"/>
              <a:t>$</a:t>
            </a:r>
            <a:r>
              <a:rPr lang="en-US" sz="2600" dirty="0" smtClean="0"/>
              <a:t>1,462.87 per 6mo dose </a:t>
            </a:r>
            <a:r>
              <a:rPr lang="en-US" sz="2600" dirty="0"/>
              <a:t>or </a:t>
            </a:r>
            <a:r>
              <a:rPr lang="en-US" sz="2600" dirty="0" smtClean="0"/>
              <a:t>$2,925.74 yearly </a:t>
            </a:r>
          </a:p>
          <a:p>
            <a:r>
              <a:rPr lang="en-US" sz="2600" dirty="0"/>
              <a:t>Monitor </a:t>
            </a:r>
            <a:r>
              <a:rPr lang="en-US" sz="2600" dirty="0" smtClean="0"/>
              <a:t>calcium </a:t>
            </a:r>
            <a:r>
              <a:rPr lang="en-US" sz="2600" dirty="0"/>
              <a:t>if </a:t>
            </a:r>
            <a:r>
              <a:rPr lang="en-US" sz="2600" dirty="0" smtClean="0"/>
              <a:t>kidney disease, hypoparathyroidism, malabsorption </a:t>
            </a:r>
          </a:p>
          <a:p>
            <a:r>
              <a:rPr lang="en-US" sz="2600" dirty="0" smtClean="0"/>
              <a:t>Risk of osteonecrosis </a:t>
            </a:r>
            <a:r>
              <a:rPr lang="en-US" sz="2600" dirty="0"/>
              <a:t>of the </a:t>
            </a:r>
            <a:r>
              <a:rPr lang="en-US" sz="2600" dirty="0" smtClean="0"/>
              <a:t>jaw, </a:t>
            </a:r>
            <a:r>
              <a:rPr lang="en-US" sz="2600" dirty="0"/>
              <a:t>atypical femur fractures, </a:t>
            </a:r>
            <a:r>
              <a:rPr lang="en-US" sz="2600" dirty="0" smtClean="0"/>
              <a:t>and cellulitis</a:t>
            </a:r>
          </a:p>
          <a:p>
            <a:r>
              <a:rPr lang="en-US" sz="2600" dirty="0" smtClean="0"/>
              <a:t>Little data on use in men without hypogonadism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32460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</a:p>
          <a:p>
            <a:r>
              <a:rPr lang="en-US" sz="1200" dirty="0" smtClean="0"/>
              <a:t>Uptodate.com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77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Teriparatide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Abaloparatide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Tymlos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Pros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Builds </a:t>
            </a:r>
            <a:r>
              <a:rPr lang="en-US" dirty="0" smtClean="0"/>
              <a:t>bone and has greater gains in bone density than </a:t>
            </a:r>
            <a:r>
              <a:rPr lang="en-US" dirty="0" err="1" smtClean="0"/>
              <a:t>antiresorptive</a:t>
            </a:r>
            <a:r>
              <a:rPr lang="en-US" dirty="0" smtClean="0"/>
              <a:t> agents</a:t>
            </a:r>
          </a:p>
          <a:p>
            <a:r>
              <a:rPr lang="en-US" dirty="0" err="1" smtClean="0"/>
              <a:t>Teriparatide</a:t>
            </a:r>
            <a:r>
              <a:rPr lang="en-US" dirty="0" smtClean="0"/>
              <a:t> has been available since 2002 and has a long safety and efficacy track record</a:t>
            </a:r>
            <a:endParaRPr lang="en-US" dirty="0" smtClean="0"/>
          </a:p>
          <a:p>
            <a:r>
              <a:rPr lang="en-US" dirty="0" err="1" smtClean="0"/>
              <a:t>Forteo</a:t>
            </a:r>
            <a:r>
              <a:rPr lang="en-US" dirty="0" smtClean="0"/>
              <a:t> patent expired 8/2019, so generic may be available in the </a:t>
            </a:r>
            <a:r>
              <a:rPr lang="en-US" dirty="0" smtClean="0"/>
              <a:t>future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048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Rosen 2019 </a:t>
            </a:r>
            <a:r>
              <a:rPr lang="en-US" sz="1200" dirty="0"/>
              <a:t>Parathyroid hormone/parathyroid hormone-related protein analogs for </a:t>
            </a:r>
            <a:r>
              <a:rPr lang="en-US" sz="1200" dirty="0" smtClean="0"/>
              <a:t>osteoporosis, uptodate.com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63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Teriparatide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Abaloparatide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Tymlos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Cons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400" dirty="0"/>
              <a:t>Monthly cost for a pen $4,111.80 or yearly $49,341.60</a:t>
            </a:r>
          </a:p>
          <a:p>
            <a:r>
              <a:rPr lang="en-US" sz="2400" dirty="0" smtClean="0"/>
              <a:t>Daily injection</a:t>
            </a:r>
          </a:p>
          <a:p>
            <a:r>
              <a:rPr lang="en-US" sz="2400" dirty="0" smtClean="0"/>
              <a:t>Rare risk of osteosarcoma (therapy limited to 2y)</a:t>
            </a:r>
          </a:p>
          <a:p>
            <a:r>
              <a:rPr lang="en-US" sz="2400" dirty="0" smtClean="0"/>
              <a:t>Hypercalcemia or nephrolithiasis are risks in practice</a:t>
            </a:r>
            <a:endParaRPr lang="en-US" sz="2400" dirty="0" smtClean="0"/>
          </a:p>
          <a:p>
            <a:r>
              <a:rPr lang="en-US" sz="2400" dirty="0" err="1" smtClean="0"/>
              <a:t>Teriparatide</a:t>
            </a:r>
            <a:r>
              <a:rPr lang="en-US" sz="2400" dirty="0" smtClean="0"/>
              <a:t> must be refrigerated</a:t>
            </a:r>
          </a:p>
          <a:p>
            <a:r>
              <a:rPr lang="en-US" sz="2400" dirty="0"/>
              <a:t>Contraindications include hyperparathyroidism, hypercalcemia, bone metastases or skeletal malignancies, Paget’s disease </a:t>
            </a:r>
            <a:r>
              <a:rPr lang="en-US" sz="2400" dirty="0" smtClean="0"/>
              <a:t>or unexplained </a:t>
            </a:r>
            <a:r>
              <a:rPr lang="en-US" sz="2400" dirty="0"/>
              <a:t>alkaline phosphatase, prior radiation therapy involving the skeleton, young adult with open </a:t>
            </a:r>
            <a:r>
              <a:rPr lang="en-US" sz="2400" dirty="0" smtClean="0"/>
              <a:t>epiphyses</a:t>
            </a:r>
            <a:endParaRPr lang="en-US" sz="2400" dirty="0"/>
          </a:p>
          <a:p>
            <a:r>
              <a:rPr lang="en-US" sz="2400" dirty="0"/>
              <a:t>Not preferred if history of cancer, nephrolithiasis, or renal </a:t>
            </a:r>
            <a:r>
              <a:rPr lang="en-US" sz="2400" dirty="0" smtClean="0"/>
              <a:t>insufficiency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5048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Rosen 2019 </a:t>
            </a:r>
            <a:r>
              <a:rPr lang="en-US" sz="1200" dirty="0"/>
              <a:t>Parathyroid hormone/parathyroid hormone-related protein analogs for </a:t>
            </a:r>
            <a:r>
              <a:rPr lang="en-US" sz="1200" dirty="0" smtClean="0"/>
              <a:t>osteoporosis, uptodate.com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05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Romosozumab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Pros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onoclonal </a:t>
            </a:r>
            <a:r>
              <a:rPr lang="en-US" dirty="0"/>
              <a:t>anti-</a:t>
            </a:r>
            <a:r>
              <a:rPr lang="en-US" dirty="0" err="1"/>
              <a:t>sclerostin</a:t>
            </a:r>
            <a:r>
              <a:rPr lang="en-US" dirty="0"/>
              <a:t> </a:t>
            </a:r>
            <a:r>
              <a:rPr lang="en-US" dirty="0" smtClean="0"/>
              <a:t>antibody given for 12mo</a:t>
            </a:r>
          </a:p>
          <a:p>
            <a:r>
              <a:rPr lang="en-US" dirty="0" smtClean="0"/>
              <a:t>Strongest bone therapy available</a:t>
            </a:r>
          </a:p>
          <a:p>
            <a:r>
              <a:rPr lang="en-US" dirty="0" smtClean="0"/>
              <a:t>Monthly injection</a:t>
            </a:r>
          </a:p>
          <a:p>
            <a:r>
              <a:rPr lang="en-US" dirty="0" smtClean="0"/>
              <a:t>One of 3 currently available anabolic agents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3246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Rosen 2019 </a:t>
            </a:r>
            <a:r>
              <a:rPr lang="en-US" sz="1200" dirty="0"/>
              <a:t>Overview of the management of osteoporosis in postmenopausal </a:t>
            </a:r>
            <a:r>
              <a:rPr lang="en-US" sz="1200" dirty="0" smtClean="0"/>
              <a:t>women, uptodate.com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60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3886200" cy="4114798"/>
          </a:xfrm>
          <a:ln w="6350" cmpd="sng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Premenopause</a:t>
            </a:r>
            <a:r>
              <a:rPr lang="en-US" dirty="0" smtClean="0"/>
              <a:t> or Men Less than 50y</a:t>
            </a:r>
          </a:p>
          <a:p>
            <a:r>
              <a:rPr lang="en-US" sz="2600" dirty="0"/>
              <a:t>L</a:t>
            </a:r>
            <a:r>
              <a:rPr lang="en-US" sz="2600" dirty="0" smtClean="0"/>
              <a:t>ow </a:t>
            </a:r>
            <a:r>
              <a:rPr lang="en-US" sz="2600" dirty="0"/>
              <a:t>bone density for age (z-score ≤ -2) with fragility fracture </a:t>
            </a:r>
            <a:r>
              <a:rPr lang="en-US" sz="2600" dirty="0" smtClean="0"/>
              <a:t>and/or </a:t>
            </a:r>
            <a:r>
              <a:rPr lang="en-US" sz="2600" dirty="0"/>
              <a:t>risk factors </a:t>
            </a:r>
            <a:r>
              <a:rPr lang="en-US" sz="2600" dirty="0" smtClean="0"/>
              <a:t>(glucocorticoid </a:t>
            </a:r>
            <a:r>
              <a:rPr lang="en-US" sz="2600" dirty="0"/>
              <a:t>therapy, hypogonadism, hyperparathyroidism)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of Osteoporosis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1676400"/>
            <a:ext cx="4114800" cy="411479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err="1" smtClean="0"/>
              <a:t>Postmenopause</a:t>
            </a:r>
            <a:r>
              <a:rPr lang="en-US" dirty="0" smtClean="0"/>
              <a:t> or Men Greater than 50y</a:t>
            </a:r>
          </a:p>
          <a:p>
            <a:r>
              <a:rPr lang="en-US" sz="2600" dirty="0"/>
              <a:t>Fragility fracture, especially of the spine, hip, wrist, </a:t>
            </a:r>
            <a:r>
              <a:rPr lang="en-US" sz="2600" dirty="0" err="1"/>
              <a:t>humerus</a:t>
            </a:r>
            <a:r>
              <a:rPr lang="en-US" sz="2600" dirty="0"/>
              <a:t>, rib and </a:t>
            </a:r>
            <a:r>
              <a:rPr lang="en-US" sz="2600" dirty="0" smtClean="0"/>
              <a:t>pelvis </a:t>
            </a:r>
            <a:r>
              <a:rPr lang="en-US" sz="2600" b="1" dirty="0" smtClean="0"/>
              <a:t>OR</a:t>
            </a:r>
            <a:endParaRPr lang="en-US" sz="2600" b="1" dirty="0"/>
          </a:p>
          <a:p>
            <a:r>
              <a:rPr lang="en-US" sz="2600" dirty="0"/>
              <a:t>T-score ≤ -2.5 after menopause or age 50y in men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056293"/>
            <a:ext cx="89153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Rosen 2019 Clinical manifestations, diagnosis and evaluation of osteoporosis in postmenopausal women, uptodate.com</a:t>
            </a:r>
          </a:p>
          <a:p>
            <a:r>
              <a:rPr lang="en-US" sz="1400" dirty="0" smtClean="0"/>
              <a:t>Finkelstein 2019 </a:t>
            </a:r>
            <a:r>
              <a:rPr lang="en-US" sz="1400" dirty="0"/>
              <a:t>Clinical manifestations, diagnosis, and evaluation of osteoporosis in </a:t>
            </a:r>
            <a:r>
              <a:rPr lang="en-US" sz="1400" dirty="0" smtClean="0"/>
              <a:t>men, uptodate.com</a:t>
            </a:r>
          </a:p>
          <a:p>
            <a:r>
              <a:rPr lang="en-US" sz="1400" dirty="0"/>
              <a:t>Cohen 2017 Premenopausal Osteoporosis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16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Romosozumab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Pros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3246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McClung 2014 </a:t>
            </a:r>
            <a:r>
              <a:rPr lang="en-US" sz="1200" dirty="0" err="1"/>
              <a:t>Romosozumab</a:t>
            </a:r>
            <a:r>
              <a:rPr lang="en-US" sz="1200" dirty="0"/>
              <a:t> in Postmenopausal Women with Low Bone Mineral Density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" y="2160267"/>
            <a:ext cx="8922376" cy="34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Romosozumab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Cons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0.6% </a:t>
            </a:r>
            <a:r>
              <a:rPr lang="en-US" dirty="0"/>
              <a:t>i</a:t>
            </a:r>
            <a:r>
              <a:rPr lang="en-US" dirty="0" smtClean="0"/>
              <a:t>ncrease in severe cardiac adverse events (from 1.9 for placebo to 2.5% with </a:t>
            </a:r>
            <a:r>
              <a:rPr lang="en-US" dirty="0" err="1" smtClean="0"/>
              <a:t>Evenity</a:t>
            </a:r>
            <a:r>
              <a:rPr lang="en-US" dirty="0" smtClean="0"/>
              <a:t>; </a:t>
            </a:r>
            <a:r>
              <a:rPr lang="en-US" dirty="0"/>
              <a:t>(</a:t>
            </a:r>
            <a:r>
              <a:rPr lang="en-US" dirty="0" smtClean="0"/>
              <a:t>odds ratio</a:t>
            </a:r>
            <a:r>
              <a:rPr lang="en-US" dirty="0"/>
              <a:t>, 1.31; 95% CI, 0.85 to </a:t>
            </a:r>
            <a:r>
              <a:rPr lang="en-US" dirty="0" smtClean="0"/>
              <a:t>2.00) </a:t>
            </a:r>
          </a:p>
          <a:p>
            <a:r>
              <a:rPr lang="en-US" dirty="0" smtClean="0"/>
              <a:t>Black box warning: “</a:t>
            </a:r>
            <a:r>
              <a:rPr lang="en-US" dirty="0" err="1" smtClean="0"/>
              <a:t>Evenity</a:t>
            </a:r>
            <a:r>
              <a:rPr lang="en-US" dirty="0" smtClean="0"/>
              <a:t> may increase the risk of myocardial infarction, stroke or cardiovascular death”</a:t>
            </a:r>
          </a:p>
          <a:p>
            <a:r>
              <a:rPr lang="en-US" dirty="0" smtClean="0"/>
              <a:t>Little long term data available</a:t>
            </a:r>
          </a:p>
          <a:p>
            <a:r>
              <a:rPr lang="en-US" dirty="0" smtClean="0"/>
              <a:t>Monthly cost $935.90 or $11,230.80 yearly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172200"/>
            <a:ext cx="8915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Saag</a:t>
            </a:r>
            <a:r>
              <a:rPr lang="en-US" sz="1200" dirty="0" smtClean="0"/>
              <a:t> </a:t>
            </a:r>
            <a:r>
              <a:rPr lang="en-US" sz="1200" dirty="0"/>
              <a:t>2017 </a:t>
            </a:r>
            <a:r>
              <a:rPr lang="en-US" sz="1200" dirty="0" err="1" smtClean="0"/>
              <a:t>Romosozumab</a:t>
            </a:r>
            <a:r>
              <a:rPr lang="en-US" sz="1200" dirty="0" smtClean="0"/>
              <a:t> </a:t>
            </a:r>
            <a:r>
              <a:rPr lang="en-US" sz="1200" dirty="0"/>
              <a:t>or Alendronate for Fracture Prevention in Women with Osteoporosis </a:t>
            </a:r>
            <a:endParaRPr lang="en-US" sz="1200" dirty="0" smtClean="0"/>
          </a:p>
          <a:p>
            <a:r>
              <a:rPr lang="en-US" sz="1200" dirty="0" err="1" smtClean="0"/>
              <a:t>Evenity</a:t>
            </a:r>
            <a:r>
              <a:rPr lang="en-US" sz="1200" dirty="0" smtClean="0"/>
              <a:t> </a:t>
            </a:r>
            <a:r>
              <a:rPr lang="en-US" sz="1200" dirty="0" err="1" smtClean="0"/>
              <a:t>romosozumab</a:t>
            </a:r>
            <a:r>
              <a:rPr lang="en-US" sz="1200" dirty="0" smtClean="0"/>
              <a:t> drug insert</a:t>
            </a:r>
          </a:p>
          <a:p>
            <a:r>
              <a:rPr lang="en-US" sz="1200" dirty="0" smtClean="0"/>
              <a:t>uptodate.com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90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Femoral Fractures and Osteonecrosis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800" dirty="0"/>
              <a:t>Osteonecrosis </a:t>
            </a:r>
            <a:r>
              <a:rPr lang="en-US" sz="2800" dirty="0" smtClean="0"/>
              <a:t>occurs in </a:t>
            </a:r>
            <a:r>
              <a:rPr lang="en-US" sz="2800" dirty="0"/>
              <a:t>less than 3 in 10,000 of people treated with bisphosphonates per </a:t>
            </a:r>
            <a:r>
              <a:rPr lang="en-US" sz="2800" dirty="0" smtClean="0"/>
              <a:t>year</a:t>
            </a:r>
          </a:p>
          <a:p>
            <a:r>
              <a:rPr lang="en-US" sz="2800" dirty="0" smtClean="0"/>
              <a:t>Osteonecrosis generally </a:t>
            </a:r>
            <a:r>
              <a:rPr lang="en-US" sz="2800" dirty="0"/>
              <a:t>been reported with IV </a:t>
            </a:r>
            <a:r>
              <a:rPr lang="en-US" sz="2800" dirty="0" smtClean="0"/>
              <a:t>therapy and/or malignancy</a:t>
            </a:r>
          </a:p>
          <a:p>
            <a:r>
              <a:rPr lang="en-US" sz="2800" dirty="0" smtClean="0"/>
              <a:t>Atypical </a:t>
            </a:r>
            <a:r>
              <a:rPr lang="en-US" sz="2800" dirty="0"/>
              <a:t>femoral fractures </a:t>
            </a:r>
            <a:r>
              <a:rPr lang="en-US" sz="2800" dirty="0" smtClean="0"/>
              <a:t>occur </a:t>
            </a:r>
            <a:r>
              <a:rPr lang="en-US" sz="2800" dirty="0"/>
              <a:t>rarely too (2 in 100,000 of women receiving bisphosphonates for less than 2y and more than 1 in 1,000 women receiving bisphosphonates for 8 years or more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532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Crandall 2014 Comparative Effectiveness of Pharmacologic Treatments to Prevent Fractures Annals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9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Bone Medicines in Older Persons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All of us will have osteoporosis if we live long enough </a:t>
            </a:r>
          </a:p>
          <a:p>
            <a:r>
              <a:rPr lang="en-US" dirty="0" smtClean="0"/>
              <a:t>There is an absence </a:t>
            </a:r>
            <a:r>
              <a:rPr lang="en-US" dirty="0"/>
              <a:t>of </a:t>
            </a:r>
            <a:r>
              <a:rPr lang="en-US" dirty="0" smtClean="0"/>
              <a:t>consistent data </a:t>
            </a:r>
            <a:r>
              <a:rPr lang="en-US" dirty="0"/>
              <a:t>supporting a benefit from bisphosphonate therapy above age 80 years in the absence of high risk factors or </a:t>
            </a:r>
            <a:r>
              <a:rPr lang="en-US" dirty="0" smtClean="0"/>
              <a:t>fractures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172200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Bischoff-Ferrari 2014 Comparative Effectiveness of Pharmacologic Treatments to Prevent Fractures: Is This All We Need to Know?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3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Therapy for osteoporosis should start with reviewing lifestyle and dietary approaches</a:t>
            </a:r>
          </a:p>
          <a:p>
            <a:r>
              <a:rPr lang="en-US" dirty="0" smtClean="0"/>
              <a:t>Alendronate and </a:t>
            </a:r>
            <a:r>
              <a:rPr lang="en-US" dirty="0" err="1" smtClean="0"/>
              <a:t>risedronate</a:t>
            </a:r>
            <a:r>
              <a:rPr lang="en-US" dirty="0" smtClean="0"/>
              <a:t> are first line treatments for osteoporosis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zoledronate</a:t>
            </a:r>
            <a:r>
              <a:rPr lang="en-US" dirty="0" smtClean="0"/>
              <a:t> or </a:t>
            </a:r>
            <a:r>
              <a:rPr lang="en-US" dirty="0" err="1" smtClean="0"/>
              <a:t>denosumab</a:t>
            </a:r>
            <a:r>
              <a:rPr lang="en-US" dirty="0" smtClean="0"/>
              <a:t> as 2</a:t>
            </a:r>
            <a:r>
              <a:rPr lang="en-US" baseline="30000" dirty="0" smtClean="0"/>
              <a:t>nd</a:t>
            </a:r>
            <a:r>
              <a:rPr lang="en-US" dirty="0" smtClean="0"/>
              <a:t> line agents after reviewing pros and cons</a:t>
            </a:r>
          </a:p>
          <a:p>
            <a:r>
              <a:rPr lang="en-US" dirty="0" err="1" smtClean="0"/>
              <a:t>Teriparatide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abaloparatide</a:t>
            </a:r>
            <a:r>
              <a:rPr lang="en-US" dirty="0" smtClean="0"/>
              <a:t> may be used for severe osteoporosis and are costly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52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dirty="0" smtClean="0"/>
              <a:t>A T-score is the difference between the patient’s bone mineral density and a young adult population divided by the standard deviation of the young adult population</a:t>
            </a:r>
          </a:p>
          <a:p>
            <a:r>
              <a:rPr lang="en-US" dirty="0" smtClean="0"/>
              <a:t>-2.4&lt; Low bone mass (Osteopenia) &lt; -1</a:t>
            </a:r>
          </a:p>
          <a:p>
            <a:r>
              <a:rPr lang="en-US" dirty="0" smtClean="0"/>
              <a:t>Osteoporosis </a:t>
            </a:r>
            <a:r>
              <a:rPr lang="en-US" dirty="0"/>
              <a:t>≤ -2.5 </a:t>
            </a:r>
            <a:endParaRPr lang="en-US" dirty="0" smtClean="0"/>
          </a:p>
          <a:p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" y="6476092"/>
            <a:ext cx="8915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Lewiecki</a:t>
            </a:r>
            <a:r>
              <a:rPr lang="en-US" sz="1400" dirty="0"/>
              <a:t> 2019 Overview of dual-energy x-</a:t>
            </a:r>
            <a:r>
              <a:rPr lang="en-US" sz="1400" dirty="0" err="1"/>
              <a:t>ary</a:t>
            </a:r>
            <a:r>
              <a:rPr lang="en-US" sz="1400" dirty="0"/>
              <a:t> absorptiometry, uptodate.com</a:t>
            </a:r>
          </a:p>
        </p:txBody>
      </p:sp>
    </p:spTree>
    <p:extLst>
      <p:ext uri="{BB962C8B-B14F-4D97-AF65-F5344CB8AC3E}">
        <p14:creationId xmlns:p14="http://schemas.microsoft.com/office/powerpoint/2010/main" val="17906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Z-scores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600" dirty="0" smtClean="0"/>
              <a:t>Z-score is the bone density standardized for age and sex</a:t>
            </a:r>
          </a:p>
          <a:p>
            <a:r>
              <a:rPr lang="en-US" sz="2600" dirty="0" smtClean="0"/>
              <a:t>Z-score -2 =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percentile for age</a:t>
            </a:r>
          </a:p>
          <a:p>
            <a:r>
              <a:rPr lang="en-US" sz="2600" dirty="0" smtClean="0"/>
              <a:t>Z-score -2.5 = 6 / 1000</a:t>
            </a:r>
          </a:p>
          <a:p>
            <a:endParaRPr lang="en-US" sz="2600" dirty="0" smtClean="0"/>
          </a:p>
        </p:txBody>
      </p:sp>
      <p:pic>
        <p:nvPicPr>
          <p:cNvPr id="1032" name="Picture 8" descr="normal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89264"/>
            <a:ext cx="5076972" cy="312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" y="6476092"/>
            <a:ext cx="8915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https://mathbitsnotebook.com/Algebra2/Statistics/STzScores.html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40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373562"/>
          </a:xfrm>
        </p:spPr>
        <p:txBody>
          <a:bodyPr/>
          <a:lstStyle/>
          <a:p>
            <a:r>
              <a:rPr lang="en-US" sz="2300" dirty="0" smtClean="0"/>
              <a:t>FRAX may be used to estimate the risk of fracture prior to the use of a bone medicine, </a:t>
            </a:r>
            <a:r>
              <a:rPr lang="en-US" sz="2300" dirty="0" err="1" smtClean="0"/>
              <a:t>ie</a:t>
            </a:r>
            <a:r>
              <a:rPr lang="en-US" sz="2300" dirty="0" smtClean="0"/>
              <a:t> if &gt;3% hip or 20% major fracture over 10y</a:t>
            </a:r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555" b="12963"/>
          <a:stretch/>
        </p:blipFill>
        <p:spPr>
          <a:xfrm>
            <a:off x="7088" y="2670249"/>
            <a:ext cx="9136912" cy="41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24200" y="2438401"/>
            <a:ext cx="5638800" cy="32004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Parathyroid hormone</a:t>
            </a:r>
          </a:p>
          <a:p>
            <a:r>
              <a:rPr lang="en-US" sz="1900" dirty="0" smtClean="0"/>
              <a:t>TSH</a:t>
            </a:r>
          </a:p>
          <a:p>
            <a:r>
              <a:rPr lang="en-US" sz="1900" dirty="0" smtClean="0"/>
              <a:t>SPEP/UPEP</a:t>
            </a:r>
          </a:p>
          <a:p>
            <a:r>
              <a:rPr lang="en-US" sz="1900" dirty="0" smtClean="0"/>
              <a:t>24h urine calcium and creatinine</a:t>
            </a:r>
          </a:p>
          <a:p>
            <a:r>
              <a:rPr lang="en-US" sz="1900" dirty="0" smtClean="0"/>
              <a:t>24h urine free cortisol</a:t>
            </a:r>
          </a:p>
          <a:p>
            <a:r>
              <a:rPr lang="en-US" sz="1900" dirty="0" smtClean="0"/>
              <a:t>FSH, LH, prolactin, estradiol/testosterone</a:t>
            </a:r>
          </a:p>
          <a:p>
            <a:r>
              <a:rPr lang="en-US" sz="1900" dirty="0" smtClean="0"/>
              <a:t>Magnesium</a:t>
            </a:r>
          </a:p>
          <a:p>
            <a:endParaRPr lang="en-US" sz="1900" dirty="0" smtClean="0"/>
          </a:p>
          <a:p>
            <a:r>
              <a:rPr lang="en-US" sz="1900" dirty="0" smtClean="0"/>
              <a:t>1,25 </a:t>
            </a:r>
            <a:r>
              <a:rPr lang="en-US" sz="1900" dirty="0" err="1" smtClean="0"/>
              <a:t>dihydroxyvitamin</a:t>
            </a:r>
            <a:r>
              <a:rPr lang="en-US" sz="1900" dirty="0" smtClean="0"/>
              <a:t> d</a:t>
            </a:r>
          </a:p>
          <a:p>
            <a:r>
              <a:rPr lang="en-US" sz="1900" dirty="0" smtClean="0"/>
              <a:t>Tissue transglutaminase</a:t>
            </a:r>
          </a:p>
          <a:p>
            <a:r>
              <a:rPr lang="en-US" sz="1900" dirty="0" smtClean="0"/>
              <a:t>Bone turnover markers</a:t>
            </a:r>
          </a:p>
          <a:p>
            <a:r>
              <a:rPr lang="en-US" sz="1900" dirty="0" smtClean="0"/>
              <a:t>COL1A genetic testing for </a:t>
            </a:r>
            <a:r>
              <a:rPr lang="en-US" sz="1900" dirty="0" err="1" smtClean="0"/>
              <a:t>osteogenesis</a:t>
            </a:r>
            <a:r>
              <a:rPr lang="en-US" sz="1900" dirty="0" smtClean="0"/>
              <a:t> imperfect</a:t>
            </a:r>
          </a:p>
          <a:p>
            <a:r>
              <a:rPr lang="en-US" sz="1900" dirty="0" smtClean="0"/>
              <a:t>Serum </a:t>
            </a:r>
            <a:r>
              <a:rPr lang="en-US" sz="1900" dirty="0" err="1" smtClean="0"/>
              <a:t>tryptase</a:t>
            </a:r>
            <a:r>
              <a:rPr lang="en-US" sz="1900" dirty="0" smtClean="0"/>
              <a:t> and histamine</a:t>
            </a:r>
          </a:p>
          <a:p>
            <a:r>
              <a:rPr lang="en-US" sz="1900" dirty="0" smtClean="0"/>
              <a:t>Urinary N-</a:t>
            </a:r>
            <a:r>
              <a:rPr lang="en-US" sz="1900" dirty="0" err="1" smtClean="0"/>
              <a:t>telopeptide</a:t>
            </a: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24200" y="1676400"/>
            <a:ext cx="5715000" cy="411479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/>
              <a:t>Additional Tests</a:t>
            </a:r>
          </a:p>
        </p:txBody>
      </p:sp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2438400" cy="4114798"/>
          </a:xfrm>
          <a:ln w="6350" cmpd="sng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Basic tests</a:t>
            </a:r>
          </a:p>
          <a:p>
            <a:pPr marL="0" indent="0" algn="ctr">
              <a:buNone/>
            </a:pPr>
            <a:endParaRPr lang="en-US" sz="1500" dirty="0" smtClean="0"/>
          </a:p>
          <a:p>
            <a:r>
              <a:rPr lang="en-US" sz="1900" dirty="0" smtClean="0"/>
              <a:t>Complete metabolic panel</a:t>
            </a:r>
          </a:p>
          <a:p>
            <a:r>
              <a:rPr lang="en-US" sz="1900" dirty="0" smtClean="0"/>
              <a:t>alkaline phosphatase</a:t>
            </a:r>
          </a:p>
          <a:p>
            <a:r>
              <a:rPr lang="en-US" sz="1900" dirty="0" smtClean="0"/>
              <a:t>Phosphorus</a:t>
            </a:r>
          </a:p>
          <a:p>
            <a:r>
              <a:rPr lang="en-US" sz="1900" dirty="0" smtClean="0"/>
              <a:t>25oh vitamin d </a:t>
            </a:r>
          </a:p>
          <a:p>
            <a:r>
              <a:rPr lang="en-US" sz="1900" dirty="0" smtClean="0"/>
              <a:t>CBC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Labs and Imaging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056293"/>
            <a:ext cx="8915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Rosen 2019 Clinical manifestations, diagnosis and evaluation of osteoporosis in postmenopausal women, uptodate.com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19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Postmenopausal Osteoporosis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Eastell</a:t>
            </a:r>
            <a:r>
              <a:rPr lang="en-US" sz="1200" dirty="0" smtClean="0"/>
              <a:t> 2019 Pharmacological Management of Osteoporosis in Postmenopausal Women: An Endocrine Society  Clinical Practice Guideline</a:t>
            </a:r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5358"/>
            <a:ext cx="7391400" cy="51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Supplements’ Uncertain Benefits in the Women’s Health Initiative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6581001"/>
            <a:ext cx="8915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Jackson 2006 Calcium plus Vitamin D Supplementation and the Risk of </a:t>
            </a:r>
            <a:r>
              <a:rPr lang="en-US" sz="1200" dirty="0" smtClean="0"/>
              <a:t>Fractures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40" t="3976" r="1272" b="65924"/>
          <a:stretch/>
        </p:blipFill>
        <p:spPr>
          <a:xfrm>
            <a:off x="228600" y="2133600"/>
            <a:ext cx="4218007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3943" b="35509"/>
          <a:stretch/>
        </p:blipFill>
        <p:spPr>
          <a:xfrm>
            <a:off x="4570486" y="2133600"/>
            <a:ext cx="4539355" cy="31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7049</TotalTime>
  <Words>1984</Words>
  <Application>Microsoft Office PowerPoint</Application>
  <PresentationFormat>On-screen Show (4:3)</PresentationFormat>
  <Paragraphs>252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Update on the Diagnosis and Treatment of Osteoporosis</vt:lpstr>
      <vt:lpstr>Objectives</vt:lpstr>
      <vt:lpstr>Diagnosis of Osteoporosis</vt:lpstr>
      <vt:lpstr>T-scores</vt:lpstr>
      <vt:lpstr>Z-scores</vt:lpstr>
      <vt:lpstr>FRAX</vt:lpstr>
      <vt:lpstr>Labs and Imaging</vt:lpstr>
      <vt:lpstr>Management of Postmenopausal Osteoporosis</vt:lpstr>
      <vt:lpstr>Calcium Supplements’ Uncertain Benefits in the Women’s Health Initiative</vt:lpstr>
      <vt:lpstr>Calcium Supplements’ Uncertain Benefits in the Women’s Health Initiative</vt:lpstr>
      <vt:lpstr>Calcium Supplement Harms </vt:lpstr>
      <vt:lpstr>Calcium intake</vt:lpstr>
      <vt:lpstr>Lifestyle Changes</vt:lpstr>
      <vt:lpstr>Lifestyle Changes</vt:lpstr>
      <vt:lpstr>Risk Stratify</vt:lpstr>
      <vt:lpstr>Efficacy of Medications</vt:lpstr>
      <vt:lpstr>Efficacy of Medications</vt:lpstr>
      <vt:lpstr>Efficacy of Medications</vt:lpstr>
      <vt:lpstr>An Approach to Osteoporosis</vt:lpstr>
      <vt:lpstr>First Line Treatment Options</vt:lpstr>
      <vt:lpstr>Alendronate - Pros</vt:lpstr>
      <vt:lpstr>Alendronate - Cons</vt:lpstr>
      <vt:lpstr>Zoledronate - Pros</vt:lpstr>
      <vt:lpstr>Zoledronate - Cons</vt:lpstr>
      <vt:lpstr>Denosumab (Prolia) - Pros</vt:lpstr>
      <vt:lpstr>Denosumab (Prolia) - Cons</vt:lpstr>
      <vt:lpstr>Teriparatide (Forteo) or Abaloparatide (Tymlos) - Pros</vt:lpstr>
      <vt:lpstr>Teriparatide (Forteo) or Abaloparatide (Tymlos) - Cons</vt:lpstr>
      <vt:lpstr>Romosozumab (Evenity) - Pros</vt:lpstr>
      <vt:lpstr>Romosozumab (Evenity) - Pros</vt:lpstr>
      <vt:lpstr>Romosozumab (Evenity) - Cons</vt:lpstr>
      <vt:lpstr>Atypical Femoral Fractures and Osteonecrosis</vt:lpstr>
      <vt:lpstr>Use of Bone Medicines in Older Persons</vt:lpstr>
      <vt:lpstr>Summary</vt:lpstr>
    </vt:vector>
  </TitlesOfParts>
  <Company>Valley Medical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Diabetes</dc:title>
  <dc:creator>Spitzer,Matthew</dc:creator>
  <cp:lastModifiedBy>Spitzer, Matthew</cp:lastModifiedBy>
  <cp:revision>269</cp:revision>
  <dcterms:created xsi:type="dcterms:W3CDTF">2013-08-20T12:12:21Z</dcterms:created>
  <dcterms:modified xsi:type="dcterms:W3CDTF">2019-11-10T19:20:03Z</dcterms:modified>
</cp:coreProperties>
</file>