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57" r:id="rId4"/>
  </p:sldMasterIdLst>
  <p:notesMasterIdLst>
    <p:notesMasterId r:id="rId21"/>
  </p:notesMasterIdLst>
  <p:handoutMasterIdLst>
    <p:handoutMasterId r:id="rId22"/>
  </p:handoutMasterIdLst>
  <p:sldIdLst>
    <p:sldId id="2596" r:id="rId5"/>
    <p:sldId id="2540" r:id="rId6"/>
    <p:sldId id="2565" r:id="rId7"/>
    <p:sldId id="2567" r:id="rId8"/>
    <p:sldId id="2571" r:id="rId9"/>
    <p:sldId id="2560" r:id="rId10"/>
    <p:sldId id="2597" r:id="rId11"/>
    <p:sldId id="2604" r:id="rId12"/>
    <p:sldId id="2598" r:id="rId13"/>
    <p:sldId id="2605" r:id="rId14"/>
    <p:sldId id="2599" r:id="rId15"/>
    <p:sldId id="2601" r:id="rId16"/>
    <p:sldId id="2606" r:id="rId17"/>
    <p:sldId id="2602" r:id="rId18"/>
    <p:sldId id="2603" r:id="rId19"/>
    <p:sldId id="25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930" autoAdjust="0"/>
  </p:normalViewPr>
  <p:slideViewPr>
    <p:cSldViewPr snapToGrid="0" snapToObjects="1" showGuides="1">
      <p:cViewPr varScale="1">
        <p:scale>
          <a:sx n="81" d="100"/>
          <a:sy n="81" d="100"/>
        </p:scale>
        <p:origin x="706" y="5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7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cxr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fobt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weight loss as well as screening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B12 and Neuro for memory concerns- given low risk HIV and syphilis not ordered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 for nodule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24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 Asked to have husband join –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agreed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Labs/US and CXR all normal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7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7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 Safety- living alone – is that safe? Driving? Are there any concerns re elder neglect/abuse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Cognitive deficits can affect chronic health problems – are they taking their meds, checking blood sugars, able to manage diet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ID can help reduce anxiety 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 time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family to complete healthcare proxy, advanced care planning, financial planning.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1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 Important to evaluate pts with memory/cognitive changes but also folks with functional change, personality, mood, decline in chronic conditions without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4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 Mini cog meets criteria is terms of brief, validated, performed by staff/provider, free of cultural bias – truly screening tool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MOCA- preferred assessment tool which is more sensitive and evaluates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cognitive domains including visual- spatial and executive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fx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Katz assess ADLS, Lawton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Broday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assess I-ADL instrumental ADLs like shopping, food prep, managing meds/finances/housekeeping.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AD-8 – obtains information from family member/loved one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familiar with PHQ-9/GAD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56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 Once you have identify concerns through your history, ? Mini Cog- you want to devote appropriate time to this- Ask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schedule OV and bring family member with her.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 packet at reception with assessments for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/informant to complete prior to their OV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labs done prior to OV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Schedule MOCA with PCBH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87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 changed practices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 felt previous provider was dismissive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 alone though husband in waiting room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concern of weight loss of about 10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lbs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over six months though unsure of total #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Difficulty with concentration – devout reader who notes difficult getting thru books- affecting her socially d/t book club. Difficult finding words at time 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 feels these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ssxs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started 6 months ago after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24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Social: living in same house of 50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local daughter who is very involved in her life, son eastern mass also close –visits regularly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Family: Unremarkable exam with exception of thyroid nodule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75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Social: living in same house of 50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local daughter who is very involved in her life, son eastern mass also close –visits regularly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 Family: Unremarkable exam with exception of thyroid nodule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6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Notes: Unremarkable exam with exception of thyroid nodule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3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9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1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78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68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11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5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51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57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2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xmlns="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xmlns="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xmlns="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xmlns="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xmlns="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xmlns="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xmlns="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14985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47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xmlns="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1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xmlns="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53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92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xmlns="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xmlns="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560933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xmlns="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xmlns="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xmlns="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xmlns="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xmlns="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xmlns="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xmlns="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15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xmlns="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700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xmlns="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xmlns="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xmlns="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xmlns="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xmlns="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xmlns="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xmlns="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xmlns="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xmlns="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xmlns="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xmlns="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xmlns="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xmlns="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xmlns="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xmlns="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xmlns="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xmlns="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xmlns="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xmlns="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xmlns="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xmlns="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xmlns="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xmlns="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xmlns="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xmlns="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xmlns="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xmlns="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xmlns="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xmlns="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xmlns="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xmlns="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xmlns="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xmlns="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775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xmlns="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xmlns="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xmlns="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xmlns="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xmlns="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xmlns="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xmlns="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xmlns="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xmlns="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xmlns="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xmlns="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xmlns="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xmlns="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xmlns="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80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xmlns="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xmlns="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xmlns="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xmlns="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xmlns="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xmlns="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xmlns="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xmlns="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xmlns="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xmlns="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9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xmlns="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xmlns="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xmlns="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xmlns="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xmlns="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xmlns="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xmlns="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xmlns="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xmlns="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xmlns="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xmlns="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xmlns="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xmlns="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xmlns="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xmlns="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xmlns="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xmlns="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xmlns="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xmlns="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xmlns="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xmlns="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xmlns="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xmlns="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xmlns="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xmlns="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="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="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xmlns="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xmlns="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xmlns="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xmlns="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xmlns="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xmlns="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437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xmlns="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xmlns="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xmlns="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xmlns="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xmlns="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xmlns="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="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xmlns="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xmlns="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xmlns="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xmlns="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xmlns="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xmlns="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xmlns="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xmlns="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xmlns="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xmlns="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83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1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8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23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2" r:id="rId24"/>
    <p:sldLayoutId id="2147483673" r:id="rId25"/>
    <p:sldLayoutId id="2147483736" r:id="rId26"/>
    <p:sldLayoutId id="2147483689" r:id="rId27"/>
    <p:sldLayoutId id="2147483735" r:id="rId28"/>
    <p:sldLayoutId id="2147483684" r:id="rId29"/>
    <p:sldLayoutId id="2147483752" r:id="rId30"/>
    <p:sldLayoutId id="2147483651" r:id="rId31"/>
    <p:sldLayoutId id="2147483738" r:id="rId32"/>
    <p:sldLayoutId id="2147483685" r:id="rId33"/>
    <p:sldLayoutId id="2147483674" r:id="rId34"/>
    <p:sldLayoutId id="2147483694" r:id="rId35"/>
    <p:sldLayoutId id="2147483748" r:id="rId36"/>
    <p:sldLayoutId id="2147483693" r:id="rId37"/>
    <p:sldLayoutId id="2147483686" r:id="rId38"/>
    <p:sldLayoutId id="2147483703" r:id="rId39"/>
    <p:sldLayoutId id="2147483709" r:id="rId40"/>
    <p:sldLayoutId id="2147483711" r:id="rId41"/>
    <p:sldLayoutId id="2147483712" r:id="rId42"/>
    <p:sldLayoutId id="2147483749" r:id="rId43"/>
    <p:sldLayoutId id="2147483751" r:id="rId44"/>
    <p:sldLayoutId id="2147483704" r:id="rId45"/>
    <p:sldLayoutId id="2147483702" r:id="rId46"/>
    <p:sldLayoutId id="2147483714" r:id="rId47"/>
    <p:sldLayoutId id="2147483695" r:id="rId48"/>
    <p:sldLayoutId id="2147483730" r:id="rId49"/>
    <p:sldLayoutId id="2147483698" r:id="rId50"/>
    <p:sldLayoutId id="2147483699" r:id="rId51"/>
    <p:sldLayoutId id="2147483732" r:id="rId52"/>
    <p:sldLayoutId id="2147483739" r:id="rId53"/>
    <p:sldLayoutId id="2147483740" r:id="rId54"/>
    <p:sldLayoutId id="2147483700" r:id="rId55"/>
    <p:sldLayoutId id="2147483741" r:id="rId56"/>
    <p:sldLayoutId id="2147483742" r:id="rId57"/>
    <p:sldLayoutId id="2147483696" r:id="rId58"/>
    <p:sldLayoutId id="2147483743" r:id="rId59"/>
    <p:sldLayoutId id="2147483744" r:id="rId60"/>
    <p:sldLayoutId id="2147483705" r:id="rId61"/>
    <p:sldLayoutId id="2147483746" r:id="rId62"/>
    <p:sldLayoutId id="2147483687" r:id="rId63"/>
    <p:sldLayoutId id="2147483720" r:id="rId64"/>
    <p:sldLayoutId id="2147483718" r:id="rId65"/>
    <p:sldLayoutId id="2147483721" r:id="rId66"/>
    <p:sldLayoutId id="2147483716" r:id="rId67"/>
    <p:sldLayoutId id="2147483722" r:id="rId68"/>
    <p:sldLayoutId id="2147483753" r:id="rId69"/>
    <p:sldLayoutId id="2147483754" r:id="rId70"/>
    <p:sldLayoutId id="2147483755" r:id="rId71"/>
    <p:sldLayoutId id="2147483756" r:id="rId72"/>
    <p:sldLayoutId id="2147483725" r:id="rId73"/>
    <p:sldLayoutId id="2147483726" r:id="rId74"/>
    <p:sldLayoutId id="2147483675" r:id="rId75"/>
    <p:sldLayoutId id="2147483677" r:id="rId76"/>
    <p:sldLayoutId id="2147483729" r:id="rId77"/>
    <p:sldLayoutId id="2147483747" r:id="rId7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Dementia</a:t>
            </a:r>
            <a:r>
              <a:rPr lang="en-US" dirty="0" err="1"/>
              <a:t>TO</a:t>
            </a:r>
            <a:r>
              <a:rPr lang="en-US" dirty="0"/>
              <a:t> ADD TITLE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500" dirty="0">
                <a:solidFill>
                  <a:schemeClr val="tx2">
                    <a:lumMod val="50000"/>
                  </a:schemeClr>
                </a:solidFill>
              </a:rPr>
              <a:t>Before Diagnosis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7555E40E-3256-4272-A29D-F2438D5C136F}"/>
              </a:ext>
            </a:extLst>
          </p:cNvPr>
          <p:cNvSpPr txBox="1">
            <a:spLocks/>
          </p:cNvSpPr>
          <p:nvPr/>
        </p:nvSpPr>
        <p:spPr>
          <a:xfrm>
            <a:off x="1537392" y="5603091"/>
            <a:ext cx="8936643" cy="338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 spc="3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Presented by: Katherine Walton-Vecchio, PA &amp; Trisha Keough, NP</a:t>
            </a:r>
          </a:p>
        </p:txBody>
      </p:sp>
      <p:pic>
        <p:nvPicPr>
          <p:cNvPr id="5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08022F-60E2-4D86-B7A9-B7C9D5C578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DD4B02-4322-48E5-BF0A-DE61B6171E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8F686C78-42F6-4A02-9E55-7935A0A32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1659770"/>
            <a:ext cx="3776673" cy="1325563"/>
          </a:xfrm>
        </p:spPr>
        <p:txBody>
          <a:bodyPr/>
          <a:lstStyle/>
          <a:p>
            <a:r>
              <a:rPr lang="en-US" sz="2800" b="1" dirty="0"/>
              <a:t>MACRO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Memory_Impairment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Evaluation_HPI</a:t>
            </a:r>
            <a:endParaRPr lang="en-US" sz="2800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517AE93D-4196-4BBF-B45C-95DEAE9F8CEF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2"/>
          <a:srcRect l="29426" t="28187" r="41356" b="6828"/>
          <a:stretch/>
        </p:blipFill>
        <p:spPr bwMode="auto">
          <a:xfrm>
            <a:off x="5186855" y="935421"/>
            <a:ext cx="5260428" cy="5696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0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Phasellus auctor efficitur </a:t>
            </a:r>
            <a:br>
              <a:rPr lang="en-US" dirty="0"/>
            </a:br>
            <a:r>
              <a:rPr lang="en-US" dirty="0"/>
              <a:t>duiet facilisis.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3901"/>
            <a:ext cx="4008437" cy="1395208"/>
          </a:xfrm>
        </p:spPr>
        <p:txBody>
          <a:bodyPr/>
          <a:lstStyle/>
          <a:p>
            <a:r>
              <a:rPr lang="en-US" dirty="0"/>
              <a:t>Physical Exam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BMI 24, BP 131 / 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Left thyroid nodule noted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Normal gait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Normal neuro exam</a:t>
            </a:r>
          </a:p>
        </p:txBody>
      </p:sp>
      <p:pic>
        <p:nvPicPr>
          <p:cNvPr id="13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ging and Ageis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87" y="2906844"/>
            <a:ext cx="5147349" cy="343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&amp; 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5943" y="3737092"/>
            <a:ext cx="4273419" cy="26637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Weight loss – labs, </a:t>
            </a:r>
            <a:r>
              <a:rPr lang="en-US" dirty="0" err="1"/>
              <a:t>cxr</a:t>
            </a:r>
            <a:r>
              <a:rPr lang="en-US" dirty="0"/>
              <a:t>, </a:t>
            </a:r>
            <a:r>
              <a:rPr lang="en-US" dirty="0" err="1"/>
              <a:t>colo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Thyroid Nodule – 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Memory – labs, neuro referral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 month f/u</a:t>
            </a:r>
          </a:p>
        </p:txBody>
      </p:sp>
      <p:pic>
        <p:nvPicPr>
          <p:cNvPr id="10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aboratory, medical, medicine, hand, research, lab, test, docto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2381345"/>
            <a:ext cx="6562500" cy="437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3D1EEA3F-82EE-4C10-BA7C-7D28EBAF8F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7422A45-B9FD-4D53-9DEF-9BCFCD4E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50812B-0695-407D-AA65-EAD290A6F3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Memory_Impairment_Evaluation_Labs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233C80-B9C9-4D36-B4FA-A868FADC0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93" t="32950" r="42155" b="25670"/>
          <a:stretch/>
        </p:blipFill>
        <p:spPr>
          <a:xfrm>
            <a:off x="5013433" y="1849822"/>
            <a:ext cx="6121722" cy="480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Phasellus auctor efficitur </a:t>
            </a:r>
            <a:br>
              <a:rPr lang="en-US" dirty="0"/>
            </a:br>
            <a:r>
              <a:rPr lang="en-US" dirty="0"/>
              <a:t>duiet facilisis.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3901"/>
            <a:ext cx="4008437" cy="1395208"/>
          </a:xfrm>
        </p:spPr>
        <p:txBody>
          <a:bodyPr/>
          <a:lstStyle/>
          <a:p>
            <a:r>
              <a:rPr lang="en-US" dirty="0"/>
              <a:t>One Month Follow 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Labs / CXR / US </a:t>
            </a:r>
            <a:r>
              <a:rPr lang="en-US" sz="2000" dirty="0" err="1"/>
              <a:t>wnl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NeuroPsych</a:t>
            </a:r>
            <a:r>
              <a:rPr lang="en-US" sz="2000" dirty="0"/>
              <a:t> not scheduled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PCBH / MOCA</a:t>
            </a:r>
          </a:p>
        </p:txBody>
      </p:sp>
      <p:pic>
        <p:nvPicPr>
          <p:cNvPr id="13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ood Dementia Care Requires Good Communications with Famil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683" y="3160205"/>
            <a:ext cx="4340352" cy="2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Phasellus auctor efficitur </a:t>
            </a:r>
            <a:br>
              <a:rPr lang="en-US" dirty="0"/>
            </a:br>
            <a:r>
              <a:rPr lang="en-US" dirty="0"/>
              <a:t>duiet facilisis.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3901"/>
            <a:ext cx="4008437" cy="1395208"/>
          </a:xfrm>
        </p:spPr>
        <p:txBody>
          <a:bodyPr/>
          <a:lstStyle/>
          <a:p>
            <a:r>
              <a:rPr lang="en-US" dirty="0"/>
              <a:t>Two Month Follow Up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NeuroPsych</a:t>
            </a:r>
            <a:r>
              <a:rPr lang="en-US" sz="2000" dirty="0"/>
              <a:t> discussed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MoCA</a:t>
            </a:r>
            <a:r>
              <a:rPr lang="en-US" sz="2000" dirty="0"/>
              <a:t> 13/30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3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VS Carema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428" y="2719794"/>
            <a:ext cx="3142857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title="Decorativ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Questions &amp;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F8A26-1621-4E73-86DB-631C377CD1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41592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657979" cy="1025525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89569" y="2098287"/>
            <a:ext cx="4294206" cy="75565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Why is early detection important?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89569" y="3597011"/>
            <a:ext cx="4294206" cy="755650"/>
          </a:xfrm>
        </p:spPr>
        <p:txBody>
          <a:bodyPr/>
          <a:lstStyle/>
          <a:p>
            <a:r>
              <a:rPr lang="en-US" dirty="0"/>
              <a:t>Screening protocol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F23411C8-1DB7-46A1-A6DC-41EACD30ED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89569" y="4470653"/>
            <a:ext cx="4294206" cy="755650"/>
          </a:xfrm>
        </p:spPr>
        <p:txBody>
          <a:bodyPr/>
          <a:lstStyle/>
          <a:p>
            <a:r>
              <a:rPr lang="en-US" dirty="0"/>
              <a:t>Tools for screening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47B21F6A-5FD9-417C-9575-4DBC3185FD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89569" y="5221173"/>
            <a:ext cx="4294206" cy="755650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55313" y="2841361"/>
            <a:ext cx="4294206" cy="755650"/>
          </a:xfrm>
        </p:spPr>
        <p:txBody>
          <a:bodyPr/>
          <a:lstStyle/>
          <a:p>
            <a:r>
              <a:rPr lang="en-US" dirty="0"/>
              <a:t>Who should be screened?</a:t>
            </a:r>
          </a:p>
        </p:txBody>
      </p:sp>
      <p:pic>
        <p:nvPicPr>
          <p:cNvPr id="1026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xmlns="" id="{47B21F6A-5FD9-417C-9575-4DBC3185FD87}"/>
              </a:ext>
            </a:extLst>
          </p:cNvPr>
          <p:cNvSpPr txBox="1">
            <a:spLocks/>
          </p:cNvSpPr>
          <p:nvPr/>
        </p:nvSpPr>
        <p:spPr>
          <a:xfrm>
            <a:off x="4155313" y="6020649"/>
            <a:ext cx="4294206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Case Review</a:t>
            </a:r>
          </a:p>
        </p:txBody>
      </p:sp>
      <p:pic>
        <p:nvPicPr>
          <p:cNvPr id="12" name="Picture 11" descr="Iranian finds interruption wipes out short-term memor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3" y="3087703"/>
            <a:ext cx="4123309" cy="33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Why is early detection important for Dementia patients?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Safety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Effect on chronic medical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Ability to plan for the future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Early Detection</a:t>
            </a:r>
          </a:p>
        </p:txBody>
      </p:sp>
      <p:pic>
        <p:nvPicPr>
          <p:cNvPr id="6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or people with dementia, changes in MAiD law offer new hop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7" y="3402141"/>
            <a:ext cx="4576729" cy="23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Should We Screen?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5943" y="3737092"/>
            <a:ext cx="4273419" cy="266370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Cognitive / Memory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Functional decline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Personality 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Mood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Decline in chronic health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Balance issues / falls</a:t>
            </a:r>
          </a:p>
        </p:txBody>
      </p:sp>
      <p:pic>
        <p:nvPicPr>
          <p:cNvPr id="10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ow to Age Better by Optimizing Chronic Conditions: The Healthy Aging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12" y="2792434"/>
            <a:ext cx="5412547" cy="360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Lorem ipsum dolor sit amet, consectetur adipiscing elit. Phasellus auctor efficitur </a:t>
            </a:r>
            <a:br>
              <a:rPr lang="en-US" dirty="0"/>
            </a:br>
            <a:r>
              <a:rPr lang="en-US" dirty="0"/>
              <a:t>duiet facilisis.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3901"/>
            <a:ext cx="4008437" cy="1395208"/>
          </a:xfrm>
        </p:spPr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Mini-Cog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Katz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Lawton Brody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AD-8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PHQ9 / GAD</a:t>
            </a:r>
          </a:p>
        </p:txBody>
      </p:sp>
      <p:pic>
        <p:nvPicPr>
          <p:cNvPr id="13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ementia Australia LIBRARY NEWS: It's not a disgrace...it's dement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96" y="2989109"/>
            <a:ext cx="4043367" cy="323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Next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-Schedule 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-Packet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-Labs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TSH, B12, CBC, FOLATE, CMP, STI (RPR, HIV)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-MOCA</a:t>
            </a:r>
          </a:p>
          <a:p>
            <a:pPr lvl="1"/>
            <a:endParaRPr lang="en-US" dirty="0"/>
          </a:p>
        </p:txBody>
      </p:sp>
      <p:pic>
        <p:nvPicPr>
          <p:cNvPr id="7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yberattack: The lack of serious intent for the NHS is not a role model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6" y="3241375"/>
            <a:ext cx="3856070" cy="24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Meet Laura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5943" y="3737092"/>
            <a:ext cx="4273419" cy="26637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74-yr old new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Complaints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Weight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Difficulty with concentration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Difficulty with word finding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Started 6 </a:t>
            </a:r>
            <a:r>
              <a:rPr lang="en-US" dirty="0" err="1"/>
              <a:t>mos</a:t>
            </a:r>
            <a:r>
              <a:rPr lang="en-US" dirty="0"/>
              <a:t> ago with </a:t>
            </a:r>
            <a:r>
              <a:rPr lang="en-US" dirty="0" err="1"/>
              <a:t>Covid</a:t>
            </a:r>
            <a:endParaRPr lang="en-US" dirty="0"/>
          </a:p>
        </p:txBody>
      </p:sp>
      <p:pic>
        <p:nvPicPr>
          <p:cNvPr id="10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railty screening: Doing good and avoiding harm - Research Outreac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353" y="3258507"/>
            <a:ext cx="4313682" cy="28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505287"/>
            <a:ext cx="3686159" cy="3044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</a:t>
            </a:r>
            <a:r>
              <a:rPr lang="en-US" sz="2800" dirty="0"/>
              <a:t>Medical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371600" lvl="3" indent="0">
              <a:buNone/>
            </a:pPr>
            <a:r>
              <a:rPr lang="en-US" sz="2800" dirty="0"/>
              <a:t>Medications</a:t>
            </a:r>
          </a:p>
          <a:p>
            <a:pPr marL="1371600" lvl="3" indent="0">
              <a:buNone/>
            </a:pPr>
            <a:endParaRPr lang="en-US" sz="3600" dirty="0"/>
          </a:p>
          <a:p>
            <a:pPr lvl="1"/>
            <a:endParaRPr lang="en-US" dirty="0"/>
          </a:p>
        </p:txBody>
      </p:sp>
      <p:pic>
        <p:nvPicPr>
          <p:cNvPr id="7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950208" y="2788920"/>
            <a:ext cx="4389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99792" y="4425696"/>
            <a:ext cx="813816" cy="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732432" y="3640958"/>
            <a:ext cx="3264496" cy="1905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Citalopram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Cardizem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Lisinopril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Simvastatin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06712" y="2371466"/>
            <a:ext cx="3294976" cy="253898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Hypertension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Anxiety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Hyperlipidemia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History of melanoma</a:t>
            </a:r>
          </a:p>
        </p:txBody>
      </p:sp>
    </p:spTree>
    <p:extLst>
      <p:ext uri="{BB962C8B-B14F-4D97-AF65-F5344CB8AC3E}">
        <p14:creationId xmlns:p14="http://schemas.microsoft.com/office/powerpoint/2010/main" val="31480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C752924E-B022-4FF4-B161-31F5531EC8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505287"/>
            <a:ext cx="3686159" cy="3044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 Social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371600" lvl="3" indent="0">
              <a:buNone/>
            </a:pPr>
            <a:r>
              <a:rPr lang="en-US" sz="3600" dirty="0"/>
              <a:t>Family</a:t>
            </a:r>
          </a:p>
          <a:p>
            <a:pPr lvl="1"/>
            <a:endParaRPr lang="en-US" dirty="0"/>
          </a:p>
        </p:txBody>
      </p:sp>
      <p:pic>
        <p:nvPicPr>
          <p:cNvPr id="7" name="Picture 2" descr="https://static.wixstatic.com/media/2f3790_4580fd259b70473aaabea637d67d82da.png/v1/fill/w_140,h_100,al_c,lg_1,q_85,enc_auto/2f3790_4580fd259b70473aaabea637d67d82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35" y="781396"/>
            <a:ext cx="1333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950208" y="2788920"/>
            <a:ext cx="4389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04276" y="2409131"/>
            <a:ext cx="3264496" cy="19050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Retired grade school teacher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Married to husband for 55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kids – very involved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189272" y="3875410"/>
            <a:ext cx="813816" cy="91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623229" y="2865120"/>
            <a:ext cx="3294976" cy="253898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Cerebral Amyloid </a:t>
            </a:r>
            <a:r>
              <a:rPr lang="en-US" dirty="0" err="1"/>
              <a:t>Angiopathy</a:t>
            </a:r>
            <a:r>
              <a:rPr lang="en-US" dirty="0"/>
              <a:t> - Mom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CVA – Mom &amp; Sister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Heart </a:t>
            </a:r>
            <a:r>
              <a:rPr lang="en-US" dirty="0" err="1"/>
              <a:t>dz</a:t>
            </a:r>
            <a:r>
              <a:rPr lang="en-US" dirty="0"/>
              <a:t> – Father &amp; Brother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Oral Cancer – Brother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Lymphoma - Son</a:t>
            </a:r>
          </a:p>
        </p:txBody>
      </p:sp>
    </p:spTree>
    <p:extLst>
      <p:ext uri="{BB962C8B-B14F-4D97-AF65-F5344CB8AC3E}">
        <p14:creationId xmlns:p14="http://schemas.microsoft.com/office/powerpoint/2010/main" val="28212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9fc9171bb41dc08635275f351de8590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9387215989a890c06011de04edfe97d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FE9C68-0C22-4EEC-B457-063807029368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843D30A-FE5A-4A75-9AAA-C9B333E48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8B52BE-6787-403E-A094-B18CEB0166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785</Words>
  <Application>Microsoft Office PowerPoint</Application>
  <PresentationFormat>Widescreen</PresentationFormat>
  <Paragraphs>139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Constantia</vt:lpstr>
      <vt:lpstr>Gill Sans</vt:lpstr>
      <vt:lpstr>Helvetica Light</vt:lpstr>
      <vt:lpstr>Helvetica Neue Medium</vt:lpstr>
      <vt:lpstr>Raleway</vt:lpstr>
      <vt:lpstr>Wingdings 3</vt:lpstr>
      <vt:lpstr>Ion Boardroom</vt:lpstr>
      <vt:lpstr>CK DementiaTO ADD TITLE </vt:lpstr>
      <vt:lpstr>Agenda </vt:lpstr>
      <vt:lpstr>Early Detection</vt:lpstr>
      <vt:lpstr>Who Should We Screen?</vt:lpstr>
      <vt:lpstr>Tools</vt:lpstr>
      <vt:lpstr>What to Do Next</vt:lpstr>
      <vt:lpstr>Meet Laura</vt:lpstr>
      <vt:lpstr>History</vt:lpstr>
      <vt:lpstr>History</vt:lpstr>
      <vt:lpstr>MACRO Memory_Impairment Evaluation_HPI</vt:lpstr>
      <vt:lpstr>Physical Exam</vt:lpstr>
      <vt:lpstr>A &amp; P</vt:lpstr>
      <vt:lpstr>Order Set</vt:lpstr>
      <vt:lpstr>One Month Follow Up</vt:lpstr>
      <vt:lpstr>Two Month Follow Up</vt:lpstr>
      <vt:lpstr>28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2023-03-16T14:11:42Z</dcterms:created>
  <dcterms:modified xsi:type="dcterms:W3CDTF">2023-03-23T10:45:46Z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