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7" r:id="rId3"/>
    <p:sldId id="261" r:id="rId4"/>
    <p:sldId id="267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58" r:id="rId15"/>
    <p:sldId id="269" r:id="rId16"/>
    <p:sldId id="272" r:id="rId17"/>
    <p:sldId id="275" r:id="rId18"/>
    <p:sldId id="273" r:id="rId19"/>
    <p:sldId id="279" r:id="rId20"/>
    <p:sldId id="280" r:id="rId21"/>
    <p:sldId id="277" r:id="rId22"/>
    <p:sldId id="274" r:id="rId23"/>
    <p:sldId id="278" r:id="rId24"/>
    <p:sldId id="281" r:id="rId25"/>
    <p:sldId id="282" r:id="rId26"/>
    <p:sldId id="283" r:id="rId27"/>
    <p:sldId id="285" r:id="rId28"/>
    <p:sldId id="286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133CAB-92F6-4272-8AD6-78E0EC978284}">
          <p14:sldIdLst>
            <p14:sldId id="256"/>
            <p14:sldId id="287"/>
            <p14:sldId id="261"/>
            <p14:sldId id="267"/>
            <p14:sldId id="257"/>
            <p14:sldId id="259"/>
            <p14:sldId id="260"/>
            <p14:sldId id="262"/>
            <p14:sldId id="263"/>
            <p14:sldId id="264"/>
            <p14:sldId id="265"/>
            <p14:sldId id="266"/>
            <p14:sldId id="268"/>
            <p14:sldId id="258"/>
            <p14:sldId id="269"/>
            <p14:sldId id="272"/>
            <p14:sldId id="275"/>
            <p14:sldId id="273"/>
            <p14:sldId id="279"/>
            <p14:sldId id="280"/>
            <p14:sldId id="277"/>
            <p14:sldId id="274"/>
            <p14:sldId id="278"/>
            <p14:sldId id="281"/>
            <p14:sldId id="282"/>
            <p14:sldId id="283"/>
            <p14:sldId id="285"/>
            <p14:sldId id="286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0" autoAdjust="0"/>
  </p:normalViewPr>
  <p:slideViewPr>
    <p:cSldViewPr>
      <p:cViewPr varScale="1">
        <p:scale>
          <a:sx n="81" d="100"/>
          <a:sy n="81" d="100"/>
        </p:scale>
        <p:origin x="100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>
      <p:cViewPr varScale="1">
        <p:scale>
          <a:sx n="65" d="100"/>
          <a:sy n="65" d="100"/>
        </p:scale>
        <p:origin x="3000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E4BBB1-CE3A-4878-ABDB-AFC50FDCC5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D10F11-77D9-4549-882A-86AF1F1489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D05E0-5FF7-460C-9237-95C66177E57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D7939-5A25-4E00-BF96-0212142174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F3E29-6EEE-4C4F-99F8-2ACE705123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54934-4D03-4C25-A3B3-1FE85917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1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0416F-95ED-441A-874A-14D507F149EC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D3407-560E-4686-9A68-A3B0C3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D3407-560E-4686-9A68-A3B0C393D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D3407-560E-4686-9A68-A3B0C393D0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D3407-560E-4686-9A68-A3B0C393D0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D3407-560E-4686-9A68-A3B0C393D0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D3407-560E-4686-9A68-A3B0C393D0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D3407-560E-4686-9A68-A3B0C393D0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5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D3407-560E-4686-9A68-A3B0C393D0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D3407-560E-4686-9A68-A3B0C393D0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7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D3407-560E-4686-9A68-A3B0C393D0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23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D3407-560E-4686-9A68-A3B0C393D0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D3407-560E-4686-9A68-A3B0C393D0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1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9E2B-1A3F-4FFF-B710-E72A44918517}" type="datetimeFigureOut">
              <a:rPr lang="en-US" smtClean="0">
                <a:solidFill>
                  <a:srgbClr val="DFE6D0"/>
                </a:solidFill>
              </a:rPr>
              <a:pPr/>
              <a:t>4/29/2022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9520-FFB4-452E-B5D4-EDEF26209616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9E2B-1A3F-4FFF-B710-E72A44918517}" type="datetimeFigureOut">
              <a:rPr lang="en-US" smtClean="0">
                <a:solidFill>
                  <a:srgbClr val="DFE6D0"/>
                </a:solidFill>
              </a:rPr>
              <a:pPr/>
              <a:t>4/29/2022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9520-FFB4-452E-B5D4-EDEF26209616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9E2B-1A3F-4FFF-B710-E72A44918517}" type="datetimeFigureOut">
              <a:rPr lang="en-US" smtClean="0">
                <a:solidFill>
                  <a:srgbClr val="DFE6D0"/>
                </a:solidFill>
              </a:rPr>
              <a:pPr/>
              <a:t>4/29/2022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9520-FFB4-452E-B5D4-EDEF26209616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9E2B-1A3F-4FFF-B710-E72A44918517}" type="datetimeFigureOut">
              <a:rPr lang="en-US" smtClean="0">
                <a:solidFill>
                  <a:srgbClr val="DFE6D0"/>
                </a:solidFill>
              </a:rPr>
              <a:pPr/>
              <a:t>4/29/2022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9520-FFB4-452E-B5D4-EDEF26209616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9E2B-1A3F-4FFF-B710-E72A44918517}" type="datetimeFigureOut">
              <a:rPr lang="en-US" smtClean="0">
                <a:solidFill>
                  <a:srgbClr val="1D3641"/>
                </a:solidFill>
              </a:rPr>
              <a:pPr/>
              <a:t>4/29/2022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9520-FFB4-452E-B5D4-EDEF26209616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9E2B-1A3F-4FFF-B710-E72A44918517}" type="datetimeFigureOut">
              <a:rPr lang="en-US" smtClean="0">
                <a:solidFill>
                  <a:srgbClr val="DFE6D0"/>
                </a:solidFill>
              </a:rPr>
              <a:pPr/>
              <a:t>4/29/2022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9520-FFB4-452E-B5D4-EDEF26209616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9E2B-1A3F-4FFF-B710-E72A44918517}" type="datetimeFigureOut">
              <a:rPr lang="en-US" smtClean="0">
                <a:solidFill>
                  <a:srgbClr val="DFE6D0"/>
                </a:solidFill>
              </a:rPr>
              <a:pPr/>
              <a:t>4/29/2022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9520-FFB4-452E-B5D4-EDEF26209616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9E2B-1A3F-4FFF-B710-E72A44918517}" type="datetimeFigureOut">
              <a:rPr lang="en-US" smtClean="0">
                <a:solidFill>
                  <a:srgbClr val="DFE6D0"/>
                </a:solidFill>
              </a:rPr>
              <a:pPr/>
              <a:t>4/29/2022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9520-FFB4-452E-B5D4-EDEF26209616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9E2B-1A3F-4FFF-B710-E72A44918517}" type="datetimeFigureOut">
              <a:rPr lang="en-US" smtClean="0">
                <a:solidFill>
                  <a:srgbClr val="DFE6D0"/>
                </a:solidFill>
              </a:rPr>
              <a:pPr/>
              <a:t>4/29/2022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9520-FFB4-452E-B5D4-EDEF26209616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9E2B-1A3F-4FFF-B710-E72A44918517}" type="datetimeFigureOut">
              <a:rPr lang="en-US" smtClean="0">
                <a:solidFill>
                  <a:srgbClr val="DFE6D0"/>
                </a:solidFill>
              </a:rPr>
              <a:pPr/>
              <a:t>4/29/2022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9520-FFB4-452E-B5D4-EDEF26209616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9E2B-1A3F-4FFF-B710-E72A44918517}" type="datetimeFigureOut">
              <a:rPr lang="en-US" smtClean="0">
                <a:solidFill>
                  <a:srgbClr val="DFE6D0"/>
                </a:solidFill>
              </a:rPr>
              <a:pPr/>
              <a:t>4/29/2022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9520-FFB4-452E-B5D4-EDEF26209616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11B9E2B-1A3F-4FFF-B710-E72A44918517}" type="datetimeFigureOut">
              <a:rPr lang="en-US" smtClean="0">
                <a:solidFill>
                  <a:srgbClr val="DFE6D0"/>
                </a:solidFill>
              </a:rPr>
              <a:pPr/>
              <a:t>4/29/2022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F3D9520-FFB4-452E-B5D4-EDEF26209616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grenier@vmgma.com" TargetMode="External"/><Relationship Id="rId2" Type="http://schemas.openxmlformats.org/officeDocument/2006/relationships/hyperlink" Target="mailto:sanderson@vmgma.co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Teaching patients about diabetes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858000" cy="2438400"/>
          </a:xfrm>
        </p:spPr>
        <p:txBody>
          <a:bodyPr>
            <a:normAutofit/>
          </a:bodyPr>
          <a:lstStyle/>
          <a:p>
            <a:r>
              <a:rPr lang="en-US" sz="2000" dirty="0"/>
              <a:t>What Patients Need to Know About Glucometers, Testing Blood Glucose and Common Diabetes Medications</a:t>
            </a:r>
          </a:p>
          <a:p>
            <a:endParaRPr lang="en-US" sz="2000" dirty="0"/>
          </a:p>
          <a:p>
            <a:r>
              <a:rPr lang="en-US" sz="1700" dirty="0"/>
              <a:t>Presented by:</a:t>
            </a:r>
          </a:p>
          <a:p>
            <a:r>
              <a:rPr lang="en-US" sz="1700" dirty="0"/>
              <a:t>Sarah Anderson, RN, BSN, CDCES</a:t>
            </a:r>
          </a:p>
          <a:p>
            <a:r>
              <a:rPr lang="en-US" sz="1700" dirty="0"/>
              <a:t>Bonnie Grenier, RN, BSN, CDCES</a:t>
            </a:r>
          </a:p>
          <a:p>
            <a:r>
              <a:rPr lang="en-US" sz="1700" dirty="0"/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44505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Check Your Glucose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894" y="1676400"/>
            <a:ext cx="3429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Step 3:</a:t>
            </a:r>
          </a:p>
          <a:p>
            <a:endParaRPr lang="en-US" sz="2600" dirty="0"/>
          </a:p>
          <a:p>
            <a:r>
              <a:rPr lang="en-US" sz="2600" dirty="0"/>
              <a:t>Put a new test strip into your glucometer. The glucometer should turn on automatically. You will know it is ready when a picture of a blood drop appears on the screen.</a:t>
            </a:r>
          </a:p>
        </p:txBody>
      </p:sp>
      <p:pic>
        <p:nvPicPr>
          <p:cNvPr id="5122" name="Picture 2" descr="Test Blood Sugar Without Strips | Pro-Factory-Plus 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5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Check Your Glucose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894" y="1678662"/>
            <a:ext cx="3429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Step 4:</a:t>
            </a:r>
          </a:p>
          <a:p>
            <a:endParaRPr lang="en-US" sz="2600" dirty="0"/>
          </a:p>
          <a:p>
            <a:r>
              <a:rPr lang="en-US" sz="2600" dirty="0"/>
              <a:t>Prick your finger with the lancing device. Use a different finger each time to prevent a callus from forming. Gently massage your fingertip until a small drop of blood appears.</a:t>
            </a:r>
          </a:p>
        </p:txBody>
      </p:sp>
      <p:pic>
        <p:nvPicPr>
          <p:cNvPr id="6146" name="Picture 2" descr="Living with diabetes different for men and women | WTNH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2314902"/>
            <a:ext cx="44576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8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Check Your Glucose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303" y="1950928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Step 5:</a:t>
            </a:r>
          </a:p>
          <a:p>
            <a:pPr algn="ctr"/>
            <a:endParaRPr lang="en-US" sz="2800" dirty="0"/>
          </a:p>
          <a:p>
            <a:r>
              <a:rPr lang="en-US" sz="2800" dirty="0"/>
              <a:t>Apply the blood to the test strip and wait for the result to appear. Record the result in your log book.</a:t>
            </a:r>
          </a:p>
        </p:txBody>
      </p:sp>
      <p:pic>
        <p:nvPicPr>
          <p:cNvPr id="4098" name="Picture 2" descr="Photograph of a diabetes testing kit. - Companies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57" y="2133599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9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When to Test and Glucose Targets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0574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most common times recommended to check blood glucose are fasting, before meals, and/or 2 hours after meals.</a:t>
            </a:r>
          </a:p>
          <a:p>
            <a:r>
              <a:rPr lang="en-US" dirty="0"/>
              <a:t>If patients are starting mealtime insulin, providers may also recommend testing at bedtime to reduce the risk for hypoglycemia.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22211"/>
              </p:ext>
            </p:extLst>
          </p:nvPr>
        </p:nvGraphicFramePr>
        <p:xfrm>
          <a:off x="762000" y="3352800"/>
          <a:ext cx="7391400" cy="2129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922">
                <a:tc>
                  <a:txBody>
                    <a:bodyPr/>
                    <a:lstStyle/>
                    <a:p>
                      <a:r>
                        <a:rPr lang="en-US" sz="2400" dirty="0"/>
                        <a:t>Time to Check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Glucose Targets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22">
                <a:tc>
                  <a:txBody>
                    <a:bodyPr/>
                    <a:lstStyle/>
                    <a:p>
                      <a:r>
                        <a:rPr lang="en-US" sz="2400" dirty="0"/>
                        <a:t>Fasting or before a meal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80 – 130 mg/dl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956">
                <a:tc>
                  <a:txBody>
                    <a:bodyPr/>
                    <a:lstStyle/>
                    <a:p>
                      <a:r>
                        <a:rPr lang="en-US" sz="2400" dirty="0"/>
                        <a:t>2 hours after the</a:t>
                      </a:r>
                      <a:r>
                        <a:rPr lang="en-US" sz="2400" baseline="0" dirty="0"/>
                        <a:t> start of a meal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 than 180 mg/dl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57912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These target ranges may vary based on the patient’s individual healthcare needs.</a:t>
            </a:r>
          </a:p>
        </p:txBody>
      </p:sp>
    </p:spTree>
    <p:extLst>
      <p:ext uri="{BB962C8B-B14F-4D97-AF65-F5344CB8AC3E}">
        <p14:creationId xmlns:p14="http://schemas.microsoft.com/office/powerpoint/2010/main" val="334988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Alternate Site Testing</a:t>
            </a:r>
          </a:p>
        </p:txBody>
      </p:sp>
      <p:pic>
        <p:nvPicPr>
          <p:cNvPr id="2050" name="Picture 2" descr="Insulin Injection and Blood Glucose Meter Systems | SpringerLin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62" y="1143000"/>
            <a:ext cx="2518677" cy="4525963"/>
          </a:xfrm>
          <a:prstGeom prst="rect">
            <a:avLst/>
          </a:prstGeom>
          <a:solidFill>
            <a:schemeClr val="tx1"/>
          </a:solidFill>
          <a:extLst/>
        </p:spPr>
      </p:pic>
      <p:cxnSp>
        <p:nvCxnSpPr>
          <p:cNvPr id="5" name="Straight Connector 4"/>
          <p:cNvCxnSpPr/>
          <p:nvPr/>
        </p:nvCxnSpPr>
        <p:spPr>
          <a:xfrm>
            <a:off x="4953000" y="2362200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05400" y="2971800"/>
            <a:ext cx="990600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4400" y="4876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3600" y="214526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Upper arm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0" y="275486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Forearm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465986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05400" y="3276600"/>
            <a:ext cx="6477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724400" y="40386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4600" y="3810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Thigh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133600" y="3505200"/>
            <a:ext cx="11028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" y="3022937"/>
            <a:ext cx="1564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Palm of hand and base of thumb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5791200"/>
            <a:ext cx="8534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/>
              <a:t>Avoid moles, veins, bones, and tendons. Do not use alternate site testing if testing for hypoglycemia, or for dosing insulin.</a:t>
            </a:r>
          </a:p>
        </p:txBody>
      </p:sp>
    </p:spTree>
    <p:extLst>
      <p:ext uri="{BB962C8B-B14F-4D97-AF65-F5344CB8AC3E}">
        <p14:creationId xmlns:p14="http://schemas.microsoft.com/office/powerpoint/2010/main" val="708457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Medications you may be asked to teach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Incretins: Trulicity, </a:t>
            </a:r>
            <a:r>
              <a:rPr lang="en-US" sz="2800" dirty="0" err="1"/>
              <a:t>Ozempic</a:t>
            </a:r>
            <a:r>
              <a:rPr lang="en-US" sz="2800" dirty="0"/>
              <a:t>, Victoza, </a:t>
            </a:r>
            <a:r>
              <a:rPr lang="en-US" sz="2800" dirty="0" err="1"/>
              <a:t>Rybelsus</a:t>
            </a:r>
            <a:endParaRPr lang="en-US" sz="2800" dirty="0"/>
          </a:p>
          <a:p>
            <a:r>
              <a:rPr lang="en-US" sz="2800" dirty="0"/>
              <a:t>Long acting insulin</a:t>
            </a:r>
          </a:p>
          <a:p>
            <a:r>
              <a:rPr lang="en-US" sz="2800" dirty="0"/>
              <a:t>Short acting insulin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7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Incretins (aka GLP-1 receptor agonists)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They are not insulin! They are a replacement of a hormone that people with type 2 diabetes don’t make enough of.</a:t>
            </a:r>
          </a:p>
          <a:p>
            <a:r>
              <a:rPr lang="en-US" dirty="0"/>
              <a:t>Work in 4 different ways to help control blood glucose: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Stimulate the pancreas to release more insulin in response to rising glucose levels (i.e. after eating)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Tell the liver to release less glucose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Slow down digestion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Help people feel full and satisfied on smaller portions</a:t>
            </a:r>
          </a:p>
          <a:p>
            <a:r>
              <a:rPr lang="en-US" dirty="0"/>
              <a:t>Precautions: pancreatitis, gastroparesis, family history of MTC (medullary thyroid cancer)</a:t>
            </a:r>
          </a:p>
        </p:txBody>
      </p:sp>
    </p:spTree>
    <p:extLst>
      <p:ext uri="{BB962C8B-B14F-4D97-AF65-F5344CB8AC3E}">
        <p14:creationId xmlns:p14="http://schemas.microsoft.com/office/powerpoint/2010/main" val="78147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Incretins (aka GLP-1 receptor agonists)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Most common side effects: nausea, vomiting, diarrhea, abdominal pain and indigestion.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/>
            <a:r>
              <a:rPr lang="en-US" dirty="0"/>
              <a:t>Teach patients:</a:t>
            </a:r>
          </a:p>
          <a:p>
            <a:pPr marL="731520" lvl="1" indent="-457200"/>
            <a:r>
              <a:rPr lang="en-US" dirty="0"/>
              <a:t>Eat smaller, more frequent meals instead of large meals.</a:t>
            </a:r>
          </a:p>
          <a:p>
            <a:pPr marL="731520" lvl="1" indent="-457200"/>
            <a:r>
              <a:rPr lang="en-US" dirty="0"/>
              <a:t>Avoid carbonated beverages.</a:t>
            </a:r>
          </a:p>
          <a:p>
            <a:pPr marL="731520" lvl="1" indent="-457200"/>
            <a:r>
              <a:rPr lang="en-US" dirty="0"/>
              <a:t>Avoid greasy and fatty foods.</a:t>
            </a:r>
          </a:p>
          <a:p>
            <a:pPr marL="731520" lvl="1" indent="-457200"/>
            <a:r>
              <a:rPr lang="en-US" dirty="0"/>
              <a:t>Call VMG if GI side effects are severe, disrupting daily life or do not go away.</a:t>
            </a:r>
          </a:p>
          <a:p>
            <a:pPr marL="731520" lvl="1" indent="-457200"/>
            <a:r>
              <a:rPr lang="en-US" dirty="0"/>
              <a:t>Stop immediately if having severe abdominal pain and recommend patient go to the ED in case of pancreatitis.</a:t>
            </a:r>
          </a:p>
        </p:txBody>
      </p:sp>
    </p:spTree>
    <p:extLst>
      <p:ext uri="{BB962C8B-B14F-4D97-AF65-F5344CB8AC3E}">
        <p14:creationId xmlns:p14="http://schemas.microsoft.com/office/powerpoint/2010/main" val="298044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Incretins (aka GLP-1 receptor agonists)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Trulicity</a:t>
            </a:r>
            <a:r>
              <a:rPr lang="en-US" dirty="0"/>
              <a:t> – once weekly injection; starting dose 0.75mg weekly; single use injectors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Ozempic</a:t>
            </a:r>
            <a:r>
              <a:rPr lang="en-US" dirty="0"/>
              <a:t> – once weekly injection; starting dose 0.25mg weekly x4 weeks, then increase to 0.5mg weekly; multi-dose pen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Victoza</a:t>
            </a:r>
            <a:r>
              <a:rPr lang="en-US" dirty="0"/>
              <a:t> – once daily injection; starting dose 0.6mg daily; multi-dose pen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Rybelsus</a:t>
            </a:r>
            <a:r>
              <a:rPr lang="en-US" dirty="0"/>
              <a:t> – once daily pill; starting dose 3mg daily for 30 days, then increase to 7mg daily</a:t>
            </a:r>
          </a:p>
        </p:txBody>
      </p:sp>
    </p:spTree>
    <p:extLst>
      <p:ext uri="{BB962C8B-B14F-4D97-AF65-F5344CB8AC3E}">
        <p14:creationId xmlns:p14="http://schemas.microsoft.com/office/powerpoint/2010/main" val="1920876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Long-acting insulin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once daily injections.</a:t>
            </a:r>
          </a:p>
          <a:p>
            <a:r>
              <a:rPr lang="en-US" dirty="0"/>
              <a:t>Starts working in 2-4 hours, most last about 24 hours.</a:t>
            </a:r>
          </a:p>
          <a:p>
            <a:r>
              <a:rPr lang="en-US" dirty="0"/>
              <a:t>Take at the same time every day.</a:t>
            </a:r>
          </a:p>
          <a:p>
            <a:r>
              <a:rPr lang="en-US" dirty="0"/>
              <a:t>Recommend taking at bedtime, but ok to take at other times per patient preference.</a:t>
            </a:r>
          </a:p>
          <a:p>
            <a:r>
              <a:rPr lang="en-US" dirty="0"/>
              <a:t>Usual titration is to increase by 2 units every 3 days until fasting blood glucose is under 130 mg/dl (or per provider recommendation).</a:t>
            </a:r>
          </a:p>
          <a:p>
            <a:r>
              <a:rPr lang="en-US" dirty="0"/>
              <a:t>Teach identification and treatment of hypoglycemia.</a:t>
            </a:r>
          </a:p>
          <a:p>
            <a:endParaRPr lang="en-US" dirty="0"/>
          </a:p>
          <a:p>
            <a:r>
              <a:rPr lang="en-US" dirty="0"/>
              <a:t>Examples: Lantus, Basaglar, Tresiba, Toujeo, Levemir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F08A-ED7E-4CF2-A3A9-BE963139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the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6A47-4885-466C-B425-E273244C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diagnosis of diabetes can be very overwhelming</a:t>
            </a:r>
          </a:p>
          <a:p>
            <a:r>
              <a:rPr lang="en-US" dirty="0"/>
              <a:t>May have a lot of questions</a:t>
            </a:r>
          </a:p>
          <a:p>
            <a:r>
              <a:rPr lang="en-US" dirty="0"/>
              <a:t>One visit with nursing cannot cover everything; this is just about to get them started, basic survival skills</a:t>
            </a:r>
          </a:p>
          <a:p>
            <a:r>
              <a:rPr lang="en-US" dirty="0"/>
              <a:t>Make sure provider has referred to DM Education and Nutrition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26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Short-acting insulin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start working in 5-15 minutes, peak in 1-2 hours, and last about 4-5 hours total.</a:t>
            </a:r>
          </a:p>
          <a:p>
            <a:r>
              <a:rPr lang="en-US" dirty="0"/>
              <a:t>Recommend testing blood glucose and taking short-acting insulin 5-15 minutes before eating a meal.</a:t>
            </a:r>
          </a:p>
          <a:p>
            <a:r>
              <a:rPr lang="en-US" dirty="0"/>
              <a:t>Dose and titration determined by provider.</a:t>
            </a:r>
          </a:p>
          <a:p>
            <a:r>
              <a:rPr lang="en-US" dirty="0"/>
              <a:t>Teach identification and treatment of hypoglycemia.</a:t>
            </a:r>
          </a:p>
          <a:p>
            <a:endParaRPr lang="en-US" dirty="0"/>
          </a:p>
          <a:p>
            <a:r>
              <a:rPr lang="en-US" dirty="0"/>
              <a:t>Examples: Humalog, Novolog, </a:t>
            </a:r>
            <a:r>
              <a:rPr lang="en-US" dirty="0" err="1"/>
              <a:t>Fiasp</a:t>
            </a:r>
            <a:r>
              <a:rPr lang="en-US" dirty="0"/>
              <a:t>, </a:t>
            </a:r>
            <a:r>
              <a:rPr lang="en-US" dirty="0" err="1"/>
              <a:t>Apidra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ulin Chart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001000" cy="58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25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use an Insulin Pen</a:t>
            </a:r>
          </a:p>
        </p:txBody>
      </p:sp>
      <p:pic>
        <p:nvPicPr>
          <p:cNvPr id="4" name="Content Placeholder 3" descr="insulin pe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914400"/>
            <a:ext cx="8305800" cy="57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13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Subcutaneous Injection Sites</a:t>
            </a:r>
          </a:p>
        </p:txBody>
      </p:sp>
      <p:pic>
        <p:nvPicPr>
          <p:cNvPr id="4" name="Content Placeholder 3" descr="Injection sit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825" y="1676400"/>
            <a:ext cx="73723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08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Symptoms of Low Glucose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Weak, shaky or lightheaded</a:t>
            </a:r>
          </a:p>
          <a:p>
            <a:r>
              <a:rPr lang="en-US" dirty="0"/>
              <a:t>Sweaty or clammy</a:t>
            </a:r>
          </a:p>
          <a:p>
            <a:r>
              <a:rPr lang="en-US" dirty="0"/>
              <a:t>Irritable</a:t>
            </a:r>
          </a:p>
          <a:p>
            <a:r>
              <a:rPr lang="en-US" dirty="0"/>
              <a:t>Confused</a:t>
            </a:r>
          </a:p>
          <a:p>
            <a:r>
              <a:rPr lang="en-US" dirty="0"/>
              <a:t>Hungry</a:t>
            </a:r>
          </a:p>
          <a:p>
            <a:r>
              <a:rPr lang="en-US" dirty="0"/>
              <a:t>Fast Heartbeat</a:t>
            </a:r>
          </a:p>
          <a:p>
            <a:r>
              <a:rPr lang="en-US" dirty="0"/>
              <a:t>Tingling lips</a:t>
            </a:r>
          </a:p>
          <a:p>
            <a:endParaRPr lang="en-US" dirty="0"/>
          </a:p>
        </p:txBody>
      </p:sp>
      <p:pic>
        <p:nvPicPr>
          <p:cNvPr id="3074" name="Picture 2" descr="C:\Users\sanderson\AppData\Local\Microsoft\Windows\INetCache\IE\AZOPSQXD\Hypoglycemia__(Low_Blood_Sugar)_-_Sign_Symptoms_Causes_headach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1148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31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Low Glucose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549149"/>
              </p:ext>
            </p:extLst>
          </p:nvPr>
        </p:nvGraphicFramePr>
        <p:xfrm>
          <a:off x="533400" y="1676400"/>
          <a:ext cx="8229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  <a:r>
                        <a:rPr lang="en-US" baseline="0" dirty="0"/>
                        <a:t> the “</a:t>
                      </a:r>
                      <a:r>
                        <a:rPr lang="en-US" dirty="0"/>
                        <a:t>Rule of 15” to Treat</a:t>
                      </a:r>
                      <a:r>
                        <a:rPr lang="en-US" baseline="0" dirty="0"/>
                        <a:t> Low Glucose Levels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When you feel symptoms of a low, check your glucose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If your glucose level is low, eat or drink 15 grams of carbohydrate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Wait 15 minutes then check your glucose again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If your glucose level</a:t>
                      </a:r>
                      <a:r>
                        <a:rPr lang="en-US" baseline="0" dirty="0"/>
                        <a:t> is still low, eat or drink another 15 grams of carbohydrate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  <a:r>
                        <a:rPr lang="en-US" baseline="0" dirty="0"/>
                        <a:t> Wait 15 minutes and check again. If necessary, eat or drink another 15 grams of carbohydrate.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  <a:r>
                        <a:rPr lang="en-US" baseline="0" dirty="0"/>
                        <a:t> If your glucose level remains low after 3 treatments, call your primary care or 911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486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**Advise patients to contact VMG if they start having episodes of hypoglycemia**</a:t>
            </a:r>
          </a:p>
        </p:txBody>
      </p:sp>
    </p:spTree>
    <p:extLst>
      <p:ext uri="{BB962C8B-B14F-4D97-AF65-F5344CB8AC3E}">
        <p14:creationId xmlns:p14="http://schemas.microsoft.com/office/powerpoint/2010/main" val="2653412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treat lows with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1000" y="1676400"/>
            <a:ext cx="8458200" cy="4876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Each of the following items has 15 grams of carbohydrate: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3-4 glucose tablets or hard candies</a:t>
            </a:r>
          </a:p>
          <a:p>
            <a:r>
              <a:rPr lang="en-US" dirty="0">
                <a:solidFill>
                  <a:schemeClr val="tx1"/>
                </a:solidFill>
              </a:rPr>
              <a:t>½ cup regular (not diet) juice or soda</a:t>
            </a:r>
          </a:p>
          <a:p>
            <a:r>
              <a:rPr lang="en-US" dirty="0">
                <a:solidFill>
                  <a:schemeClr val="tx1"/>
                </a:solidFill>
              </a:rPr>
              <a:t>1 cup of milk</a:t>
            </a:r>
          </a:p>
          <a:p>
            <a:r>
              <a:rPr lang="en-US" dirty="0">
                <a:solidFill>
                  <a:schemeClr val="tx1"/>
                </a:solidFill>
              </a:rPr>
              <a:t>5-6 saltine crackers</a:t>
            </a:r>
          </a:p>
          <a:p>
            <a:r>
              <a:rPr lang="en-US" dirty="0">
                <a:solidFill>
                  <a:schemeClr val="tx1"/>
                </a:solidFill>
              </a:rPr>
              <a:t>1 granola bar</a:t>
            </a:r>
          </a:p>
          <a:p>
            <a:r>
              <a:rPr lang="en-US" dirty="0">
                <a:solidFill>
                  <a:schemeClr val="tx1"/>
                </a:solidFill>
              </a:rPr>
              <a:t>1 popsicle (not sugar-free)</a:t>
            </a:r>
          </a:p>
          <a:p>
            <a:r>
              <a:rPr lang="en-US" dirty="0">
                <a:solidFill>
                  <a:schemeClr val="tx1"/>
                </a:solidFill>
              </a:rPr>
              <a:t>1 tablespoon honey or sugar</a:t>
            </a:r>
          </a:p>
        </p:txBody>
      </p:sp>
    </p:spTree>
    <p:extLst>
      <p:ext uri="{BB962C8B-B14F-4D97-AF65-F5344CB8AC3E}">
        <p14:creationId xmlns:p14="http://schemas.microsoft.com/office/powerpoint/2010/main" val="3467608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Diabetes Ed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offer virtual diabetes education classes on Zoom, taught by both a diabetes educator and a dietician. </a:t>
            </a:r>
          </a:p>
          <a:p>
            <a:r>
              <a:rPr lang="en-US" dirty="0"/>
              <a:t>New classes start every few months. Each series consists of four 2-hour sessions.</a:t>
            </a:r>
          </a:p>
          <a:p>
            <a:r>
              <a:rPr lang="en-US" dirty="0"/>
              <a:t>Appropriate for those newly diagnosed with diabetes, or any patient who has a lot of questions about diabetes.</a:t>
            </a:r>
          </a:p>
          <a:p>
            <a:r>
              <a:rPr lang="en-US" dirty="0"/>
              <a:t>If patients are interested, please send us a patient case and we can check on insurance coverage.</a:t>
            </a:r>
          </a:p>
          <a:p>
            <a:endParaRPr lang="en-US" dirty="0"/>
          </a:p>
          <a:p>
            <a:r>
              <a:rPr lang="en-US" dirty="0"/>
              <a:t>Flyer and more information about our program is on the website! Direct patients to vmgma.com, hover over Services, and click “Diabetes and Nutrition Education” tab.</a:t>
            </a:r>
          </a:p>
        </p:txBody>
      </p:sp>
    </p:spTree>
    <p:extLst>
      <p:ext uri="{BB962C8B-B14F-4D97-AF65-F5344CB8AC3E}">
        <p14:creationId xmlns:p14="http://schemas.microsoft.com/office/powerpoint/2010/main" val="1653230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Sarah Anderson, RN, BSN, CDCES</a:t>
            </a:r>
          </a:p>
          <a:p>
            <a:pPr lvl="1"/>
            <a:r>
              <a:rPr lang="en-US" dirty="0"/>
              <a:t>Amherst and Greenfield</a:t>
            </a:r>
          </a:p>
          <a:p>
            <a:pPr lvl="1"/>
            <a:r>
              <a:rPr lang="en-US" dirty="0">
                <a:hlinkClick r:id="rId2"/>
              </a:rPr>
              <a:t>sanderson@vmgma.com</a:t>
            </a:r>
            <a:endParaRPr lang="en-US" dirty="0"/>
          </a:p>
          <a:p>
            <a:pPr lvl="1"/>
            <a:r>
              <a:rPr lang="en-US" dirty="0"/>
              <a:t>(413) 256-4468</a:t>
            </a:r>
          </a:p>
          <a:p>
            <a:pPr lvl="1"/>
            <a:endParaRPr lang="en-US" dirty="0"/>
          </a:p>
          <a:p>
            <a:r>
              <a:rPr lang="en-US" dirty="0"/>
              <a:t>Bonnie </a:t>
            </a:r>
            <a:r>
              <a:rPr lang="en-US" dirty="0" err="1"/>
              <a:t>Grenier</a:t>
            </a:r>
            <a:r>
              <a:rPr lang="en-US" dirty="0"/>
              <a:t>, RN, BSN, CDCES</a:t>
            </a:r>
          </a:p>
          <a:p>
            <a:pPr lvl="1"/>
            <a:r>
              <a:rPr lang="en-US" dirty="0"/>
              <a:t>Northampton and Easthampton</a:t>
            </a:r>
          </a:p>
          <a:p>
            <a:pPr lvl="1"/>
            <a:r>
              <a:rPr lang="en-US" dirty="0">
                <a:hlinkClick r:id="rId3"/>
              </a:rPr>
              <a:t>bgrenier@vmgma.com</a:t>
            </a:r>
            <a:endParaRPr lang="en-US" dirty="0"/>
          </a:p>
          <a:p>
            <a:pPr lvl="1"/>
            <a:r>
              <a:rPr lang="en-US" dirty="0"/>
              <a:t>(413) 282-3846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are also available by patient case or Athena message.</a:t>
            </a:r>
          </a:p>
        </p:txBody>
      </p:sp>
    </p:spTree>
    <p:extLst>
      <p:ext uri="{BB962C8B-B14F-4D97-AF65-F5344CB8AC3E}">
        <p14:creationId xmlns:p14="http://schemas.microsoft.com/office/powerpoint/2010/main" val="3923098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48006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Questions?</a:t>
            </a: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3600" dirty="0"/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362872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Glucose 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31761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screen on the meter will display the blood glucose number </a:t>
            </a:r>
            <a:r>
              <a:rPr lang="en-US" b="1" i="1" dirty="0"/>
              <a:t>at that moment.</a:t>
            </a:r>
          </a:p>
          <a:p>
            <a:r>
              <a:rPr lang="en-US" dirty="0"/>
              <a:t>If patients ask, this differs from an A1c because the A1c is an average of their blood sugars over 3 months.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038600" cy="4800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Tips for storing test strips: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Store strips at room temperature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Never store strips in a vehicle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Keep strips covered and dry in original packaging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Check the expiration date on the side of the container, and do not use test strips if expired</a:t>
            </a:r>
          </a:p>
        </p:txBody>
      </p:sp>
      <p:pic>
        <p:nvPicPr>
          <p:cNvPr id="12290" name="Picture 2" descr="C:\Users\sanderson\AppData\Local\Microsoft\Windows\INetCache\IE\NKJ6GG3O\Free-Bayer-Contour-EZ-Blood-Glucose-Met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47755"/>
            <a:ext cx="2133600" cy="21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4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3733800" cy="838200"/>
          </a:xfrm>
        </p:spPr>
        <p:txBody>
          <a:bodyPr>
            <a:normAutofit/>
          </a:bodyPr>
          <a:lstStyle/>
          <a:p>
            <a:r>
              <a:rPr lang="en-US" sz="4800" dirty="0"/>
              <a:t>Freestyle Lite</a:t>
            </a:r>
          </a:p>
        </p:txBody>
      </p:sp>
      <p:pic>
        <p:nvPicPr>
          <p:cNvPr id="4" name="Picture 2" descr="Abbott FreeStyle Lite Meter Kit - DiabetesSupplies4Le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3822" y="1775460"/>
            <a:ext cx="6176356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0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set-up the Freestyle Lite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Push and hold the “M” button for 3 seconds until the word “SET” appears on the screen.</a:t>
            </a:r>
          </a:p>
          <a:p>
            <a:r>
              <a:rPr lang="en-US" dirty="0"/>
              <a:t>Press the “M” button to move through the settings. (Tell patients, “M” is to move, “C” is to change.)</a:t>
            </a:r>
          </a:p>
          <a:p>
            <a:r>
              <a:rPr lang="en-US" dirty="0"/>
              <a:t>Setting the Time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With the hour blinking, press the “C” button until the correct hour appears. The default for the meter is the 12-hour time format. The “P” displays for “PM” times.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Press the “M” button to move to the minute setting.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With the minutes blinking, press the “C” button until the correct minute appears.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Patients then have the option to set the clock to 12- or 24-hour time.</a:t>
            </a:r>
            <a:endParaRPr lang="en-US" sz="1200" dirty="0"/>
          </a:p>
          <a:p>
            <a:pPr marL="697230" indent="-514350"/>
            <a:r>
              <a:rPr lang="en-US" dirty="0"/>
              <a:t>Press the “M” button to move to “Setting the Date” if needed. The date is usually correct when meters are turned on for the first time.</a:t>
            </a:r>
          </a:p>
          <a:p>
            <a:pPr marL="514350" indent="-457200"/>
            <a:r>
              <a:rPr lang="en-US" dirty="0"/>
              <a:t>To exit set-up, press and hold “M” until the meter turns off.</a:t>
            </a:r>
          </a:p>
        </p:txBody>
      </p:sp>
    </p:spTree>
    <p:extLst>
      <p:ext uri="{BB962C8B-B14F-4D97-AF65-F5344CB8AC3E}">
        <p14:creationId xmlns:p14="http://schemas.microsoft.com/office/powerpoint/2010/main" val="14049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t="17947" r="14244" b="8186"/>
          <a:stretch/>
        </p:blipFill>
        <p:spPr bwMode="auto">
          <a:xfrm>
            <a:off x="638783" y="1848255"/>
            <a:ext cx="2363821" cy="368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5029200" cy="9144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One Touch Ultra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1814207"/>
            <a:ext cx="5104578" cy="40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30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set-up the One Touch Ultra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With the meter turned off, press and hold </a:t>
            </a:r>
            <a:r>
              <a:rPr lang="en-US" sz="2800" b="1" i="1" dirty="0">
                <a:solidFill>
                  <a:schemeClr val="tx1">
                    <a:lumMod val="95000"/>
                  </a:schemeClr>
                </a:solidFill>
              </a:rPr>
              <a:t>OK</a:t>
            </a:r>
            <a:r>
              <a:rPr lang="en-US" sz="2800" dirty="0"/>
              <a:t> for two seconds to access MAIN MENU.</a:t>
            </a:r>
          </a:p>
          <a:p>
            <a:pPr marL="0" indent="0">
              <a:buNone/>
            </a:pPr>
            <a:r>
              <a:rPr lang="en-US" sz="2800" dirty="0"/>
              <a:t>To set the date: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Navigate to “DATE FORMAT”.</a:t>
            </a:r>
          </a:p>
          <a:p>
            <a:pPr marL="914400" lvl="1" indent="-514350">
              <a:buAutoNum type="arabicPeriod"/>
            </a:pPr>
            <a:r>
              <a:rPr lang="en-US" sz="2400" dirty="0"/>
              <a:t>Use the up or down arrows to set the correct date.</a:t>
            </a:r>
          </a:p>
          <a:p>
            <a:pPr marL="914400" lvl="1" indent="-514350">
              <a:buAutoNum type="arabicPeriod"/>
            </a:pPr>
            <a:r>
              <a:rPr lang="en-US" sz="2400" dirty="0"/>
              <a:t>Use the </a:t>
            </a:r>
            <a:r>
              <a:rPr lang="en-US" sz="2400" b="1" i="1" dirty="0">
                <a:solidFill>
                  <a:schemeClr val="tx1">
                    <a:lumMod val="95000"/>
                  </a:schemeClr>
                </a:solidFill>
              </a:rPr>
              <a:t>OK</a:t>
            </a:r>
            <a:r>
              <a:rPr lang="en-US" sz="2400" dirty="0"/>
              <a:t> button to move through the settings.</a:t>
            </a:r>
          </a:p>
          <a:p>
            <a:pPr marL="0" indent="0">
              <a:buNone/>
            </a:pPr>
            <a:r>
              <a:rPr lang="en-US" sz="2800" dirty="0"/>
              <a:t>To set the time:</a:t>
            </a:r>
          </a:p>
          <a:p>
            <a:pPr marL="914400" lvl="1" indent="-514350">
              <a:buAutoNum type="arabicPeriod"/>
            </a:pPr>
            <a:r>
              <a:rPr lang="en-US" sz="2400" dirty="0"/>
              <a:t>Navigate to “TIME FORMAT”.</a:t>
            </a:r>
          </a:p>
          <a:p>
            <a:pPr marL="914400" lvl="1" indent="-514350">
              <a:buAutoNum type="arabicPeriod"/>
            </a:pPr>
            <a:r>
              <a:rPr lang="en-US" sz="2400" dirty="0"/>
              <a:t>Use the up or down arrows to set the correct time.</a:t>
            </a:r>
          </a:p>
          <a:p>
            <a:pPr marL="914400" lvl="1" indent="-514350">
              <a:buAutoNum type="arabicPeriod"/>
            </a:pPr>
            <a:r>
              <a:rPr lang="en-US" sz="2400" dirty="0"/>
              <a:t>Use the </a:t>
            </a:r>
            <a:r>
              <a:rPr lang="en-US" sz="2400" b="1" i="1" dirty="0">
                <a:solidFill>
                  <a:schemeClr val="tx1">
                    <a:lumMod val="95000"/>
                  </a:schemeClr>
                </a:solidFill>
              </a:rPr>
              <a:t>OK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dirty="0"/>
              <a:t>button to move through the settings.</a:t>
            </a:r>
          </a:p>
        </p:txBody>
      </p:sp>
    </p:spTree>
    <p:extLst>
      <p:ext uri="{BB962C8B-B14F-4D97-AF65-F5344CB8AC3E}">
        <p14:creationId xmlns:p14="http://schemas.microsoft.com/office/powerpoint/2010/main" val="122617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Check Your Glucose</a:t>
            </a:r>
          </a:p>
        </p:txBody>
      </p:sp>
      <p:pic>
        <p:nvPicPr>
          <p:cNvPr id="2052" name="Picture 4" descr="Free Indian Symbols, Signs, Patterns, Graphics - Washing Hand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16" y="1905001"/>
            <a:ext cx="443498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650" y="1676400"/>
            <a:ext cx="403456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Step 1:</a:t>
            </a:r>
          </a:p>
          <a:p>
            <a:endParaRPr lang="en-US" dirty="0"/>
          </a:p>
          <a:p>
            <a:r>
              <a:rPr lang="en-US" sz="2800" dirty="0"/>
              <a:t>Wash your hands with soap and warm water, or use an alcohol wipe. Dry your hands.</a:t>
            </a:r>
          </a:p>
          <a:p>
            <a:endParaRPr lang="en-US" sz="2000" dirty="0"/>
          </a:p>
          <a:p>
            <a:r>
              <a:rPr lang="en-US" sz="2800" dirty="0"/>
              <a:t>Note: Using hand sanitizer is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383511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Check Your Glucose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894" y="2209800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Step 2:</a:t>
            </a:r>
          </a:p>
          <a:p>
            <a:endParaRPr lang="en-US" sz="2800" dirty="0"/>
          </a:p>
          <a:p>
            <a:r>
              <a:rPr lang="en-US" sz="2800" dirty="0"/>
              <a:t>Load the lancing device with a lancet. Use a new lancet each time you check your blood sugar.</a:t>
            </a:r>
          </a:p>
        </p:txBody>
      </p:sp>
      <p:pic>
        <p:nvPicPr>
          <p:cNvPr id="3074" name="Picture 2" descr="Microlet Next Lancing Dev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50" y="1889343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903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893</TotalTime>
  <Words>1588</Words>
  <Application>Microsoft Office PowerPoint</Application>
  <PresentationFormat>On-screen Show (4:3)</PresentationFormat>
  <Paragraphs>188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Clarity</vt:lpstr>
      <vt:lpstr>Teaching patients about diabetes</vt:lpstr>
      <vt:lpstr>Meeting the Patient</vt:lpstr>
      <vt:lpstr>Glucose Meters</vt:lpstr>
      <vt:lpstr>Freestyle Lite</vt:lpstr>
      <vt:lpstr>How to set-up the Freestyle Lite</vt:lpstr>
      <vt:lpstr>One Touch Ultra</vt:lpstr>
      <vt:lpstr>How to set-up the One Touch Ultra</vt:lpstr>
      <vt:lpstr>How to Check Your Glucose</vt:lpstr>
      <vt:lpstr>How to Check Your Glucose</vt:lpstr>
      <vt:lpstr>How to Check Your Glucose</vt:lpstr>
      <vt:lpstr>How to Check Your Glucose</vt:lpstr>
      <vt:lpstr>How to Check Your Glucose</vt:lpstr>
      <vt:lpstr>When to Test and Glucose Targets </vt:lpstr>
      <vt:lpstr>Alternate Site Testing</vt:lpstr>
      <vt:lpstr>Medications you may be asked to teach</vt:lpstr>
      <vt:lpstr>Incretins (aka GLP-1 receptor agonists)</vt:lpstr>
      <vt:lpstr>Incretins (aka GLP-1 receptor agonists)</vt:lpstr>
      <vt:lpstr>Incretins (aka GLP-1 receptor agonists)</vt:lpstr>
      <vt:lpstr>Long-acting insulin</vt:lpstr>
      <vt:lpstr>Short-acting insulin</vt:lpstr>
      <vt:lpstr>PowerPoint Presentation</vt:lpstr>
      <vt:lpstr>How to use an Insulin Pen</vt:lpstr>
      <vt:lpstr>Subcutaneous Injection Sites</vt:lpstr>
      <vt:lpstr>Symptoms of Low Glucose</vt:lpstr>
      <vt:lpstr>Treating Low Glucose</vt:lpstr>
      <vt:lpstr>What to treat lows with</vt:lpstr>
      <vt:lpstr>Virtual Diabetes Ed Classes</vt:lpstr>
      <vt:lpstr>How to Contact Us</vt:lpstr>
      <vt:lpstr>Questions?    Thank you for attending!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Sarah</dc:creator>
  <cp:lastModifiedBy>Pick, Stephanie</cp:lastModifiedBy>
  <cp:revision>64</cp:revision>
  <dcterms:created xsi:type="dcterms:W3CDTF">2021-09-03T17:53:45Z</dcterms:created>
  <dcterms:modified xsi:type="dcterms:W3CDTF">2022-04-29T18:11:35Z</dcterms:modified>
</cp:coreProperties>
</file>