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"/>
  </p:notesMasterIdLst>
  <p:sldIdLst>
    <p:sldId id="273" r:id="rId2"/>
  </p:sldIdLst>
  <p:sldSz cx="12192000" cy="68580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65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D7A2F5B0-2449-416F-B3BC-49FC17C0D13D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36538098-BEC6-4752-B1F6-0D3E6997F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80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Most allow 80 units per dose,</a:t>
            </a:r>
            <a:r>
              <a:rPr lang="en-US" baseline="0" dirty="0" smtClean="0"/>
              <a:t> if more than 80 units will need to do more than one injection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538098-BEC6-4752-B1F6-0D3E6997F4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793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4/11/2024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Long Acting Insulin Comparison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2625725"/>
            <a:ext cx="5421337" cy="3812020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dirty="0" smtClean="0"/>
              <a:t>Lantus (insulin glargine)</a:t>
            </a:r>
          </a:p>
          <a:p>
            <a:pPr lvl="2"/>
            <a:r>
              <a:rPr lang="en-US" dirty="0" smtClean="0"/>
              <a:t>24 hour duration of action</a:t>
            </a:r>
          </a:p>
          <a:p>
            <a:pPr lvl="2"/>
            <a:r>
              <a:rPr lang="en-US" dirty="0" smtClean="0"/>
              <a:t>Minimal peak, steady</a:t>
            </a:r>
          </a:p>
          <a:p>
            <a:pPr lvl="1"/>
            <a:r>
              <a:rPr lang="en-US" dirty="0" err="1"/>
              <a:t>Basaglar</a:t>
            </a:r>
            <a:r>
              <a:rPr lang="en-US" dirty="0"/>
              <a:t> </a:t>
            </a:r>
            <a:r>
              <a:rPr lang="en-US" dirty="0" smtClean="0"/>
              <a:t>(insulin glargine)</a:t>
            </a:r>
            <a:endParaRPr lang="en-US" dirty="0"/>
          </a:p>
          <a:p>
            <a:pPr lvl="2"/>
            <a:r>
              <a:rPr lang="en-US" dirty="0"/>
              <a:t>24 hour duration of action</a:t>
            </a:r>
          </a:p>
          <a:p>
            <a:pPr lvl="2"/>
            <a:r>
              <a:rPr lang="en-US" dirty="0"/>
              <a:t>1:1 conversion to Lantus</a:t>
            </a:r>
          </a:p>
          <a:p>
            <a:pPr lvl="2"/>
            <a:r>
              <a:rPr lang="en-US" dirty="0"/>
              <a:t>Similar pen size to </a:t>
            </a:r>
            <a:r>
              <a:rPr lang="en-US" dirty="0" smtClean="0"/>
              <a:t>Lantus</a:t>
            </a:r>
            <a:endParaRPr lang="en-US" dirty="0"/>
          </a:p>
          <a:p>
            <a:pPr lvl="1"/>
            <a:r>
              <a:rPr lang="en-US" dirty="0" err="1" smtClean="0"/>
              <a:t>Toujeo</a:t>
            </a:r>
            <a:r>
              <a:rPr lang="en-US" dirty="0" smtClean="0"/>
              <a:t> (insulin glargine)</a:t>
            </a:r>
          </a:p>
          <a:p>
            <a:pPr lvl="2"/>
            <a:r>
              <a:rPr lang="en-US" dirty="0" smtClean="0"/>
              <a:t>Slightly higher dose of </a:t>
            </a:r>
            <a:r>
              <a:rPr lang="en-US" dirty="0" err="1" smtClean="0"/>
              <a:t>Toujeo</a:t>
            </a:r>
            <a:r>
              <a:rPr lang="en-US" dirty="0" smtClean="0"/>
              <a:t> is required compared to other long acting insulins, decrease dose by 20% if switching from </a:t>
            </a:r>
            <a:r>
              <a:rPr lang="en-US" dirty="0" err="1" smtClean="0"/>
              <a:t>Toujeo</a:t>
            </a:r>
            <a:r>
              <a:rPr lang="en-US" dirty="0" smtClean="0"/>
              <a:t> to another option</a:t>
            </a:r>
          </a:p>
          <a:p>
            <a:pPr lvl="2"/>
            <a:r>
              <a:rPr lang="en-US" dirty="0" smtClean="0"/>
              <a:t>Higher concentration but dosing is the same (</a:t>
            </a:r>
            <a:r>
              <a:rPr lang="en-US" dirty="0" err="1" smtClean="0"/>
              <a:t>ie</a:t>
            </a:r>
            <a:r>
              <a:rPr lang="en-US" dirty="0" smtClean="0"/>
              <a:t> dose 10 units but the volume delivered is smaller)</a:t>
            </a:r>
            <a:endParaRPr lang="en-US" dirty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2625725"/>
            <a:ext cx="4825159" cy="3571875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dirty="0" err="1" smtClean="0"/>
              <a:t>Tresiba</a:t>
            </a:r>
            <a:r>
              <a:rPr lang="en-US" dirty="0" smtClean="0"/>
              <a:t> (insulin </a:t>
            </a:r>
            <a:r>
              <a:rPr lang="en-US" dirty="0" err="1" smtClean="0"/>
              <a:t>degludec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42 hour duration of action</a:t>
            </a:r>
          </a:p>
          <a:p>
            <a:pPr lvl="2"/>
            <a:r>
              <a:rPr lang="en-US" dirty="0" smtClean="0"/>
              <a:t>Multiple different pen sizes depending on the dose you are giving</a:t>
            </a:r>
          </a:p>
          <a:p>
            <a:pPr lvl="2"/>
            <a:r>
              <a:rPr lang="en-US" dirty="0" smtClean="0"/>
              <a:t>May require lower doses compared to Lantus, could lower by 10%</a:t>
            </a:r>
          </a:p>
          <a:p>
            <a:pPr lvl="1"/>
            <a:r>
              <a:rPr lang="en-US" dirty="0" err="1" smtClean="0"/>
              <a:t>Levemir</a:t>
            </a:r>
            <a:r>
              <a:rPr lang="en-US" dirty="0" smtClean="0"/>
              <a:t> (insulin </a:t>
            </a:r>
            <a:r>
              <a:rPr lang="en-US" dirty="0" err="1" smtClean="0"/>
              <a:t>detemir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Shorter duration of action, less than 24 hours, with a peak of action</a:t>
            </a:r>
          </a:p>
          <a:p>
            <a:pPr lvl="2"/>
            <a:r>
              <a:rPr lang="en-US" dirty="0" err="1"/>
              <a:t>Levemir</a:t>
            </a:r>
            <a:r>
              <a:rPr lang="en-US" dirty="0"/>
              <a:t> is dosed once daily at greater than 0.4units/kg/d and twice daily at lower </a:t>
            </a:r>
            <a:r>
              <a:rPr lang="en-US" dirty="0" smtClean="0"/>
              <a:t>doses</a:t>
            </a:r>
          </a:p>
          <a:p>
            <a:pPr lvl="2"/>
            <a:r>
              <a:rPr lang="en-US" dirty="0" smtClean="0"/>
              <a:t>Dose should be lowered when switching to any other long acting insulin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88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5520</TotalTime>
  <Words>189</Words>
  <Application>Microsoft Office PowerPoint</Application>
  <PresentationFormat>Widescreen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 3</vt:lpstr>
      <vt:lpstr>Ion Boardroom</vt:lpstr>
      <vt:lpstr>Long Acting Insulin Comparison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Diabetes Snapshot</dc:title>
  <dc:creator>Rogers,Trisha</dc:creator>
  <cp:lastModifiedBy>RogersFamily</cp:lastModifiedBy>
  <cp:revision>39</cp:revision>
  <cp:lastPrinted>2019-04-01T11:52:15Z</cp:lastPrinted>
  <dcterms:created xsi:type="dcterms:W3CDTF">2018-04-25T16:56:35Z</dcterms:created>
  <dcterms:modified xsi:type="dcterms:W3CDTF">2024-04-11T13:19:36Z</dcterms:modified>
</cp:coreProperties>
</file>