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91" r:id="rId1"/>
  </p:sldMasterIdLst>
  <p:sldIdLst>
    <p:sldId id="256" r:id="rId2"/>
    <p:sldId id="277" r:id="rId3"/>
    <p:sldId id="259" r:id="rId4"/>
    <p:sldId id="257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8" r:id="rId13"/>
    <p:sldId id="267" r:id="rId14"/>
    <p:sldId id="273" r:id="rId15"/>
    <p:sldId id="266" r:id="rId16"/>
    <p:sldId id="270" r:id="rId17"/>
    <p:sldId id="271" r:id="rId18"/>
    <p:sldId id="272" r:id="rId19"/>
    <p:sldId id="274" r:id="rId20"/>
    <p:sldId id="276" r:id="rId21"/>
    <p:sldId id="27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1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48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62545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5086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232048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93577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92426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26723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8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5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06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31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961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93063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06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384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209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8855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3037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  <p:sldLayoutId id="2147484003" r:id="rId12"/>
    <p:sldLayoutId id="2147484004" r:id="rId13"/>
    <p:sldLayoutId id="2147484005" r:id="rId14"/>
    <p:sldLayoutId id="2147484006" r:id="rId15"/>
    <p:sldLayoutId id="2147484007" r:id="rId16"/>
    <p:sldLayoutId id="214748400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sanderson@vmgma.com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8EB45-FE0C-46BB-A3F0-3A21FA5394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666721"/>
            <a:ext cx="10572000" cy="2971051"/>
          </a:xfrm>
        </p:spPr>
        <p:txBody>
          <a:bodyPr anchor="ctr"/>
          <a:lstStyle/>
          <a:p>
            <a:pPr algn="ctr"/>
            <a:r>
              <a:rPr lang="en-US" dirty="0"/>
              <a:t>Continuous Glucose Monitoring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FEB71B-67DB-430B-915B-C8D9F4EBD5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Education for Family Practice Employees</a:t>
            </a:r>
          </a:p>
          <a:p>
            <a:r>
              <a:rPr lang="en-US" dirty="0"/>
              <a:t>Fall 2023</a:t>
            </a:r>
          </a:p>
          <a:p>
            <a:r>
              <a:rPr lang="en-US" dirty="0"/>
              <a:t>Sarah Anderson, RN, BSN, CDCES</a:t>
            </a:r>
          </a:p>
        </p:txBody>
      </p:sp>
    </p:spTree>
    <p:extLst>
      <p:ext uri="{BB962C8B-B14F-4D97-AF65-F5344CB8AC3E}">
        <p14:creationId xmlns:p14="http://schemas.microsoft.com/office/powerpoint/2010/main" val="275089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19F92-DB35-4890-BC96-D56BC15DB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55C75-D520-4822-AE81-D9E242B24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709" y="1432874"/>
            <a:ext cx="8946541" cy="4911365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Sensor</a:t>
            </a:r>
            <a:r>
              <a:rPr lang="en-US" dirty="0"/>
              <a:t> - the device that is applied to the body; a small metal filament under the skin senses the glucose levels in the interstitial fluid. This is NOT a needle.</a:t>
            </a:r>
          </a:p>
          <a:p>
            <a:pPr lvl="1"/>
            <a:r>
              <a:rPr lang="en-US" dirty="0"/>
              <a:t> Libre sensors last 14 days.</a:t>
            </a:r>
          </a:p>
          <a:p>
            <a:pPr lvl="1"/>
            <a:r>
              <a:rPr lang="en-US" dirty="0"/>
              <a:t> Dexcom sensors last 10 days.</a:t>
            </a:r>
          </a:p>
          <a:p>
            <a:r>
              <a:rPr lang="en-US" b="1" dirty="0"/>
              <a:t>Transmitter</a:t>
            </a:r>
            <a:r>
              <a:rPr lang="en-US" dirty="0"/>
              <a:t> - (Dexcom G6 only) – sends, or transmits, the glucose information from the sensor to the receiver.</a:t>
            </a:r>
          </a:p>
          <a:p>
            <a:pPr lvl="1"/>
            <a:r>
              <a:rPr lang="en-US" dirty="0"/>
              <a:t>The Dexcom G6 transmitter lasts for 90 days.</a:t>
            </a:r>
          </a:p>
          <a:p>
            <a:pPr lvl="1"/>
            <a:r>
              <a:rPr lang="en-US" dirty="0"/>
              <a:t>There is no separate transmitter in the other models. The sensor and transmitter are combined in the Dexcom G7, Libre 2 and Libre 3.</a:t>
            </a:r>
          </a:p>
          <a:p>
            <a:r>
              <a:rPr lang="en-US" b="1" dirty="0"/>
              <a:t>Receiver</a:t>
            </a:r>
            <a:r>
              <a:rPr lang="en-US" dirty="0"/>
              <a:t> - device that receives the glucose readings from the sensor.</a:t>
            </a:r>
          </a:p>
          <a:p>
            <a:pPr lvl="1"/>
            <a:r>
              <a:rPr lang="en-US" dirty="0"/>
              <a:t>Available for all models, however Libre 3 receiver is only available to people with Medicare.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4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E293B-CB2B-4743-ADBB-4A9BAE45C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742227" cy="1017863"/>
          </a:xfrm>
        </p:spPr>
        <p:txBody>
          <a:bodyPr/>
          <a:lstStyle/>
          <a:p>
            <a:r>
              <a:rPr lang="en-US" sz="3700" dirty="0"/>
              <a:t>What to Teach Patients – All CGM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F3CEF-1128-4226-8614-EDEFE8A55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7650" y="1480008"/>
            <a:ext cx="8946541" cy="4769963"/>
          </a:xfrm>
        </p:spPr>
        <p:txBody>
          <a:bodyPr>
            <a:normAutofit/>
          </a:bodyPr>
          <a:lstStyle/>
          <a:p>
            <a:r>
              <a:rPr lang="en-US" dirty="0"/>
              <a:t>Always test with a glucometer with any low glucose readings, hypoglycemia symptoms, or if the reading on the sensor is higher or lower than expected.</a:t>
            </a:r>
          </a:p>
          <a:p>
            <a:pPr lvl="1"/>
            <a:r>
              <a:rPr lang="en-US" dirty="0"/>
              <a:t>Make sure that patients have glucometer supplies as a back up.</a:t>
            </a:r>
          </a:p>
          <a:p>
            <a:pPr lvl="1"/>
            <a:r>
              <a:rPr lang="en-US" dirty="0"/>
              <a:t>If a sensor fails, the reading on the receiver/app could drop to 40 mg/dl, no matter the actual glucose level.</a:t>
            </a:r>
          </a:p>
          <a:p>
            <a:r>
              <a:rPr lang="en-US" dirty="0"/>
              <a:t>Sensor information lags behind glucometer information by 10-15 minutes.</a:t>
            </a:r>
          </a:p>
          <a:p>
            <a:pPr lvl="1"/>
            <a:r>
              <a:rPr lang="en-US" dirty="0"/>
              <a:t>Sensor readings do not usually match glucometer readings exactly, and readings will be further apart if BG is checked when glucose level is rising or falling quickly.</a:t>
            </a:r>
          </a:p>
          <a:p>
            <a:pPr lvl="1"/>
            <a:r>
              <a:rPr lang="en-US" dirty="0"/>
              <a:t>Picture the glucometer reading as the “engine” of a train, and sensor reading as the “caboose”.</a:t>
            </a:r>
          </a:p>
        </p:txBody>
      </p:sp>
    </p:spTree>
    <p:extLst>
      <p:ext uri="{BB962C8B-B14F-4D97-AF65-F5344CB8AC3E}">
        <p14:creationId xmlns:p14="http://schemas.microsoft.com/office/powerpoint/2010/main" val="2007554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E293B-CB2B-4743-ADBB-4A9BAE45C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685666" cy="876461"/>
          </a:xfrm>
        </p:spPr>
        <p:txBody>
          <a:bodyPr/>
          <a:lstStyle/>
          <a:p>
            <a:r>
              <a:rPr lang="en-US" sz="3700" dirty="0"/>
              <a:t>What to Teach Patients – All CGM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F3CEF-1128-4226-8614-EDEFE8A55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977" y="1480007"/>
            <a:ext cx="8946541" cy="5052767"/>
          </a:xfrm>
        </p:spPr>
        <p:txBody>
          <a:bodyPr>
            <a:normAutofit/>
          </a:bodyPr>
          <a:lstStyle/>
          <a:p>
            <a:r>
              <a:rPr lang="en-US" dirty="0"/>
              <a:t>All available models have customizable high and low alarms.</a:t>
            </a:r>
          </a:p>
          <a:p>
            <a:pPr lvl="1"/>
            <a:r>
              <a:rPr lang="en-US" dirty="0"/>
              <a:t>Most important during initial teaching is the low alarm, which is pre-set to 70 mg/dl.</a:t>
            </a:r>
          </a:p>
          <a:p>
            <a:pPr lvl="1"/>
            <a:r>
              <a:rPr lang="en-US" dirty="0"/>
              <a:t>Can adjust per patient preference, however we generally don’t recommend setting the low alarm below 70 mg/dl.</a:t>
            </a:r>
          </a:p>
          <a:p>
            <a:pPr lvl="1"/>
            <a:r>
              <a:rPr lang="en-US" dirty="0"/>
              <a:t>There is an urgent low setting on all devices which is set to 55 mg/dl. This cannot be changed or turned off.</a:t>
            </a:r>
          </a:p>
          <a:p>
            <a:pPr lvl="1"/>
            <a:r>
              <a:rPr lang="en-US" dirty="0"/>
              <a:t>High alarm is pre-set to 240 mg/dl or 250 mg/dl, depending on the model. Can change per patient preference.</a:t>
            </a:r>
          </a:p>
          <a:p>
            <a:r>
              <a:rPr lang="en-US" dirty="0"/>
              <a:t>If a sensor falls off early or stops working, do not throw it away! Contact Dexcom or Freestyle customer service. They will usually send a replacement free-of-charge.</a:t>
            </a:r>
          </a:p>
          <a:p>
            <a:pPr lvl="1"/>
            <a:r>
              <a:rPr lang="en-US" dirty="0"/>
              <a:t>Do not contact VMG or the pharmacy – not able to replace.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26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E293B-CB2B-4743-ADBB-4A9BAE45C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751654" cy="1036717"/>
          </a:xfrm>
        </p:spPr>
        <p:txBody>
          <a:bodyPr/>
          <a:lstStyle/>
          <a:p>
            <a:r>
              <a:rPr lang="en-US" sz="3700" dirty="0"/>
              <a:t>What to Teach Patients – All CGM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F3CEF-1128-4226-8614-EDEFE8A55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715678"/>
            <a:ext cx="8946541" cy="4532721"/>
          </a:xfrm>
        </p:spPr>
        <p:txBody>
          <a:bodyPr>
            <a:normAutofit/>
          </a:bodyPr>
          <a:lstStyle/>
          <a:p>
            <a:r>
              <a:rPr lang="en-US" dirty="0"/>
              <a:t>All models allow for calibration if glucometer and sensor readings are different. This is not required, but helps with accuracy.</a:t>
            </a:r>
          </a:p>
          <a:p>
            <a:r>
              <a:rPr lang="en-US" dirty="0"/>
              <a:t>Sensors are waterproof – can be worn in the shower, bath, and while swimming.</a:t>
            </a:r>
          </a:p>
          <a:p>
            <a:r>
              <a:rPr lang="en-US" dirty="0"/>
              <a:t>Over-patches are available OTC if patients have trouble with sensors not staying on for the full 10 or 14 days.</a:t>
            </a:r>
          </a:p>
          <a:p>
            <a:r>
              <a:rPr lang="en-US" dirty="0"/>
              <a:t>Sensor insertion device contains a needle and needs to be disposed of in a sharps container.</a:t>
            </a:r>
          </a:p>
        </p:txBody>
      </p:sp>
    </p:spTree>
    <p:extLst>
      <p:ext uri="{BB962C8B-B14F-4D97-AF65-F5344CB8AC3E}">
        <p14:creationId xmlns:p14="http://schemas.microsoft.com/office/powerpoint/2010/main" val="3619311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DC1C4A3-A2AC-4A3A-AF7C-E6374D4F9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Part 3</a:t>
            </a:r>
            <a:br>
              <a:rPr lang="en-US" dirty="0"/>
            </a:br>
            <a:r>
              <a:rPr lang="en-US" dirty="0"/>
              <a:t>Getting Patients Started on CGM – The 4 Most Common Models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7649AA-B6F4-4D51-87E0-5880F6D0AF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3981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B3559-318E-41BD-94FC-957E00440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Dexcom G6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EA3CC-2A4D-4F5C-857B-5A3CABA27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80008"/>
            <a:ext cx="8946541" cy="523187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Requires sensors, transmitter, and receiver or cell phone app. Make sure Bluetooth is enabled if using phone app.</a:t>
            </a:r>
          </a:p>
          <a:p>
            <a:r>
              <a:rPr lang="en-US" dirty="0"/>
              <a:t>Sensors are changed every 10 days.</a:t>
            </a:r>
          </a:p>
          <a:p>
            <a:r>
              <a:rPr lang="en-US" dirty="0"/>
              <a:t>Transmitter is changed every 90 days.</a:t>
            </a:r>
          </a:p>
          <a:p>
            <a:r>
              <a:rPr lang="en-US" dirty="0"/>
              <a:t>Follow the prompts on the receiver and the instruction sheet provided with each sensor to do the following:</a:t>
            </a:r>
          </a:p>
          <a:p>
            <a:pPr lvl="1"/>
            <a:r>
              <a:rPr lang="en-US" dirty="0"/>
              <a:t>Basic set-up in the receiver or app. App will require patients to create an account with a valid email address. </a:t>
            </a:r>
          </a:p>
          <a:p>
            <a:pPr lvl="1"/>
            <a:r>
              <a:rPr lang="en-US" dirty="0"/>
              <a:t>Choose insertion site (abdomen or back of upper arm), and clean with alcohol wipe.</a:t>
            </a:r>
          </a:p>
          <a:p>
            <a:pPr lvl="1"/>
            <a:r>
              <a:rPr lang="en-US" dirty="0"/>
              <a:t>Enter transmitter serial number into the receiver/app.</a:t>
            </a:r>
          </a:p>
          <a:p>
            <a:pPr lvl="1"/>
            <a:r>
              <a:rPr lang="en-US" dirty="0"/>
              <a:t>Enter sensor serial number into the receiver/app.</a:t>
            </a:r>
          </a:p>
          <a:p>
            <a:pPr lvl="1"/>
            <a:r>
              <a:rPr lang="en-US" dirty="0"/>
              <a:t>Insert sensor into the abdomen or back of  upper arm.</a:t>
            </a:r>
          </a:p>
          <a:p>
            <a:pPr lvl="1"/>
            <a:r>
              <a:rPr lang="en-US" dirty="0"/>
              <a:t>Attach transmitter. Listen for 2 clicks to ensure it is fully engaged.</a:t>
            </a:r>
          </a:p>
          <a:p>
            <a:pPr lvl="1"/>
            <a:r>
              <a:rPr lang="en-US" dirty="0"/>
              <a:t>Go back to receiver/app and tap start sensor.</a:t>
            </a:r>
          </a:p>
          <a:p>
            <a:pPr lvl="1"/>
            <a:r>
              <a:rPr lang="en-US" dirty="0"/>
              <a:t>Transmitter pairing and 2 hour sensor warm-up period will begin.</a:t>
            </a:r>
          </a:p>
        </p:txBody>
      </p:sp>
    </p:spTree>
    <p:extLst>
      <p:ext uri="{BB962C8B-B14F-4D97-AF65-F5344CB8AC3E}">
        <p14:creationId xmlns:p14="http://schemas.microsoft.com/office/powerpoint/2010/main" val="3537805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BEC21-E64B-4F44-81CD-ED5904E1D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Dexcom G7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74C04-BEFC-4672-B91B-A8041628B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55424"/>
            <a:ext cx="8946541" cy="467569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Requires sensors and receiver or cell phone app. Make sure Bluetooth is enabled if using phone app.</a:t>
            </a:r>
          </a:p>
          <a:p>
            <a:r>
              <a:rPr lang="en-US" dirty="0"/>
              <a:t>Sensors are changed every 10 days, with a 12 hours “grace period”.</a:t>
            </a:r>
          </a:p>
          <a:p>
            <a:r>
              <a:rPr lang="en-US" dirty="0"/>
              <a:t>Follow the prompts on the receiver and the instruction sheet provided with each sensor to do the following:</a:t>
            </a:r>
          </a:p>
          <a:p>
            <a:pPr lvl="1"/>
            <a:r>
              <a:rPr lang="en-US" dirty="0"/>
              <a:t>Basic set-up in the receiver or app. App will require patients to create an account with a valid email address.</a:t>
            </a:r>
          </a:p>
          <a:p>
            <a:pPr lvl="1"/>
            <a:r>
              <a:rPr lang="en-US" dirty="0"/>
              <a:t>Choose insertion site (abdomen or back of upper arm), and clean with alcohol wipe.</a:t>
            </a:r>
          </a:p>
          <a:p>
            <a:pPr lvl="1"/>
            <a:r>
              <a:rPr lang="en-US" dirty="0"/>
              <a:t>Insert sensor into the abdomen or back of  upper arm.</a:t>
            </a:r>
          </a:p>
          <a:p>
            <a:pPr lvl="1"/>
            <a:r>
              <a:rPr lang="en-US" dirty="0"/>
              <a:t>Enter the 4-digit sensor serial number.</a:t>
            </a:r>
          </a:p>
          <a:p>
            <a:pPr lvl="1"/>
            <a:r>
              <a:rPr lang="en-US" dirty="0"/>
              <a:t>Go back to receiver/app and tap start sensor.</a:t>
            </a:r>
          </a:p>
          <a:p>
            <a:pPr lvl="1"/>
            <a:r>
              <a:rPr lang="en-US" dirty="0"/>
              <a:t>30-minute warm-up period will begin.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788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20FDB-4377-49EC-B185-FF3FFC350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Freestyle Libre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9117B-843E-4E58-ADE0-F1B5DF932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36569"/>
            <a:ext cx="8946541" cy="514703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Requires sensors and receiver or cell phone app. Make sure Bluetooth is enabled if using phone app.</a:t>
            </a:r>
          </a:p>
          <a:p>
            <a:r>
              <a:rPr lang="en-US" dirty="0"/>
              <a:t>Sensors are changed every 14 days.</a:t>
            </a:r>
          </a:p>
          <a:p>
            <a:r>
              <a:rPr lang="en-US" dirty="0"/>
              <a:t>Follow the prompts on the receiver and the instruction sheet provided with each sensor to do the following:</a:t>
            </a:r>
          </a:p>
          <a:p>
            <a:pPr lvl="1"/>
            <a:r>
              <a:rPr lang="en-US" dirty="0"/>
              <a:t>Basic set-up in the receiver or app. App will require patients to create an account with a valid email address. </a:t>
            </a:r>
          </a:p>
          <a:p>
            <a:pPr lvl="1"/>
            <a:r>
              <a:rPr lang="en-US" dirty="0"/>
              <a:t>Choose insertion site (back of R or L upper arm), and clean with alcohol wipe.</a:t>
            </a:r>
          </a:p>
          <a:p>
            <a:pPr lvl="1"/>
            <a:r>
              <a:rPr lang="en-US" dirty="0"/>
              <a:t>Insert sensor.</a:t>
            </a:r>
          </a:p>
          <a:p>
            <a:pPr lvl="1"/>
            <a:r>
              <a:rPr lang="en-US" dirty="0"/>
              <a:t>Tap “Start New Sensor” on app or receiver and scan the sensor.</a:t>
            </a:r>
          </a:p>
          <a:p>
            <a:pPr lvl="1"/>
            <a:r>
              <a:rPr lang="en-US" dirty="0"/>
              <a:t>60-miunute warm-up period will begin.</a:t>
            </a:r>
          </a:p>
          <a:p>
            <a:r>
              <a:rPr lang="en-US" dirty="0"/>
              <a:t>IMPORTANT: teach patients to scan the sensor each time they want to know their glucose level, it will not auto-populate. To avoid losing data, do not go longer than 8 hours without scanning the sensor.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541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20FDB-4377-49EC-B185-FF3FFC350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Freestyle Libre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9117B-843E-4E58-ADE0-F1B5DF932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702" y="1485603"/>
            <a:ext cx="8946541" cy="47078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Requires sensors and receiver or cell phone app. Make sure Bluetooth is enabled if using phone app.</a:t>
            </a:r>
          </a:p>
          <a:p>
            <a:r>
              <a:rPr lang="en-US" dirty="0"/>
              <a:t>Sensors are changed every 14 days.</a:t>
            </a:r>
          </a:p>
          <a:p>
            <a:r>
              <a:rPr lang="en-US" dirty="0"/>
              <a:t>Follow the prompts on the receiver and the instruction sheet provided with each sensor to do the following:</a:t>
            </a:r>
          </a:p>
          <a:p>
            <a:pPr lvl="1"/>
            <a:r>
              <a:rPr lang="en-US" dirty="0"/>
              <a:t>Basic set-up in the receiver or app. App will require patients to create an account with a valid email address.</a:t>
            </a:r>
          </a:p>
          <a:p>
            <a:pPr lvl="1"/>
            <a:r>
              <a:rPr lang="en-US" dirty="0"/>
              <a:t>Choose insertion site (back of R or L upper arm), and clean with alcohol wipe.</a:t>
            </a:r>
          </a:p>
          <a:p>
            <a:pPr lvl="1"/>
            <a:r>
              <a:rPr lang="en-US" dirty="0"/>
              <a:t>Insert sensor.</a:t>
            </a:r>
          </a:p>
          <a:p>
            <a:pPr lvl="1"/>
            <a:r>
              <a:rPr lang="en-US" dirty="0"/>
              <a:t>Tap “Start New Sensor” on app or receiver and scan the sensor.</a:t>
            </a:r>
          </a:p>
          <a:p>
            <a:pPr lvl="1"/>
            <a:r>
              <a:rPr lang="en-US" dirty="0"/>
              <a:t>60-miunute warm-up period will begin.</a:t>
            </a:r>
          </a:p>
          <a:p>
            <a:r>
              <a:rPr lang="en-US" dirty="0"/>
              <a:t>Does not require scanning, patients can simply look at the receiver or app when they want to know their glucose levels.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30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96808-6239-48E9-BCFB-A334F1E79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the Sensor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BA3EC-EF0E-4307-8639-ED802D9C2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/>
          <a:lstStyle/>
          <a:p>
            <a:r>
              <a:rPr lang="en-US" dirty="0"/>
              <a:t>The receiver or app will notify the patient when the sensor needs to be changed.</a:t>
            </a:r>
          </a:p>
          <a:p>
            <a:r>
              <a:rPr lang="en-US" dirty="0"/>
              <a:t>After the 10 or 14 days, the sensors can be taken off like a band-aid and thrown in the trash. They are not sharps, because the metal filament is not a needle.</a:t>
            </a:r>
          </a:p>
          <a:p>
            <a:pPr lvl="1"/>
            <a:r>
              <a:rPr lang="en-US" dirty="0"/>
              <a:t>IMPORTANT: If patients are using the Dexcom G6, they need to separate the transmitter from the sensor before throwing the sensor away. The transmitter is reusable for 90 days, or through 9 sensors.</a:t>
            </a:r>
          </a:p>
          <a:p>
            <a:r>
              <a:rPr lang="en-US" dirty="0"/>
              <a:t>Follow the prompts on the receiver or app to stop the old sensor, enter a new sensor serial number and apply the new sensor.</a:t>
            </a:r>
          </a:p>
          <a:p>
            <a:pPr lvl="1"/>
            <a:r>
              <a:rPr lang="en-US" dirty="0"/>
              <a:t>If using Dexcom G6, patients do not have to enter the transmitter SN every time.</a:t>
            </a:r>
          </a:p>
        </p:txBody>
      </p:sp>
    </p:spTree>
    <p:extLst>
      <p:ext uri="{BB962C8B-B14F-4D97-AF65-F5344CB8AC3E}">
        <p14:creationId xmlns:p14="http://schemas.microsoft.com/office/powerpoint/2010/main" val="1472439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04153-2DD2-4684-A0F9-ECEF657B4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6BC06-E9E0-42CF-B1C4-73CCF9D75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 completion of this program, participants should be able to:</a:t>
            </a:r>
          </a:p>
          <a:p>
            <a:r>
              <a:rPr lang="en-US" dirty="0"/>
              <a:t>Describe how continuous glucose monitoring (CGM) technology works, the benefits of CGM, and how it is different than blood glucose monitoring.</a:t>
            </a:r>
          </a:p>
          <a:p>
            <a:r>
              <a:rPr lang="en-US" dirty="0"/>
              <a:t>Identify important teaching points that should be shared with patients prior to starting CGM.</a:t>
            </a:r>
          </a:p>
          <a:p>
            <a:r>
              <a:rPr lang="en-US" dirty="0"/>
              <a:t>Teach patients how to start and independently use the four most commonly prescribed CGM models.</a:t>
            </a:r>
          </a:p>
        </p:txBody>
      </p:sp>
    </p:spTree>
    <p:extLst>
      <p:ext uri="{BB962C8B-B14F-4D97-AF65-F5344CB8AC3E}">
        <p14:creationId xmlns:p14="http://schemas.microsoft.com/office/powerpoint/2010/main" val="14797343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8DFEB-0E39-460F-B07E-CA7962406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89583"/>
          </a:xfrm>
        </p:spPr>
        <p:txBody>
          <a:bodyPr/>
          <a:lstStyle/>
          <a:p>
            <a:r>
              <a:rPr lang="en-US" dirty="0"/>
              <a:t>Follow-up/When to Contact VMG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44693-B930-4CD0-9D90-D38A6BBCE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656761"/>
            <a:ext cx="8946541" cy="2819399"/>
          </a:xfrm>
        </p:spPr>
        <p:txBody>
          <a:bodyPr>
            <a:normAutofit/>
          </a:bodyPr>
          <a:lstStyle/>
          <a:p>
            <a:r>
              <a:rPr lang="en-US" dirty="0"/>
              <a:t>Patients should follow-up with their providers as recommended.</a:t>
            </a:r>
          </a:p>
          <a:p>
            <a:r>
              <a:rPr lang="en-US" dirty="0"/>
              <a:t>Follow-up with Diabetes Education as needed or recommended by PCP.</a:t>
            </a:r>
          </a:p>
          <a:p>
            <a:pPr lvl="1"/>
            <a:r>
              <a:rPr lang="en-US" dirty="0"/>
              <a:t>Not all patients will need to be seen by Diabetes Education. Would be recommended if patients could benefit from a review of their CGM report for insulin titration or medication changes.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7E2F6E-420C-4F9B-B8F8-27BCA1FAF1CE}"/>
              </a:ext>
            </a:extLst>
          </p:cNvPr>
          <p:cNvSpPr txBox="1"/>
          <p:nvPr/>
        </p:nvSpPr>
        <p:spPr>
          <a:xfrm>
            <a:off x="903734" y="4476160"/>
            <a:ext cx="10058400" cy="1200329"/>
          </a:xfrm>
          <a:prstGeom prst="rect">
            <a:avLst/>
          </a:prstGeom>
          <a:noFill/>
          <a:ln w="76200">
            <a:solidFill>
              <a:schemeClr val="accent6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r>
              <a:rPr lang="en-US" sz="2400" b="1" i="1" dirty="0"/>
              <a:t>Remind patients not to contact VMG or their pharmacy if sensor stops working or falls off early. They should contact Dexcom or Freestyle customer service for a replacement.</a:t>
            </a:r>
          </a:p>
        </p:txBody>
      </p:sp>
    </p:spTree>
    <p:extLst>
      <p:ext uri="{BB962C8B-B14F-4D97-AF65-F5344CB8AC3E}">
        <p14:creationId xmlns:p14="http://schemas.microsoft.com/office/powerpoint/2010/main" val="705207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3EB66-049F-4E95-9362-5E4A15063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1217" y="1061299"/>
            <a:ext cx="9789566" cy="1981200"/>
          </a:xfrm>
        </p:spPr>
        <p:txBody>
          <a:bodyPr/>
          <a:lstStyle/>
          <a:p>
            <a:pPr algn="ctr"/>
            <a:r>
              <a:rPr lang="en-US" sz="6600" b="1" dirty="0"/>
              <a:t>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B2E0B-9930-410D-8AFD-06FFAC0558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01217" y="5241303"/>
            <a:ext cx="9789566" cy="1282044"/>
          </a:xfrm>
        </p:spPr>
        <p:txBody>
          <a:bodyPr anchor="b">
            <a:normAutofit fontScale="70000" lnSpcReduction="20000"/>
          </a:bodyPr>
          <a:lstStyle/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r>
              <a:rPr lang="en-US" sz="4000" dirty="0"/>
              <a:t>Thank you for attending!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FF31B0-EEF0-4797-A911-86531BEE62CC}"/>
              </a:ext>
            </a:extLst>
          </p:cNvPr>
          <p:cNvSpPr txBox="1"/>
          <p:nvPr/>
        </p:nvSpPr>
        <p:spPr>
          <a:xfrm>
            <a:off x="1154954" y="3912127"/>
            <a:ext cx="88940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to contact Diabetes Education:</a:t>
            </a:r>
          </a:p>
          <a:p>
            <a:r>
              <a:rPr lang="en-US" dirty="0"/>
              <a:t>Sarah Anderson</a:t>
            </a:r>
          </a:p>
          <a:p>
            <a:r>
              <a:rPr lang="en-US" dirty="0">
                <a:hlinkClick r:id="rId2"/>
              </a:rPr>
              <a:t>sanderson@vmgma.com</a:t>
            </a:r>
            <a:endParaRPr lang="en-US" dirty="0"/>
          </a:p>
          <a:p>
            <a:r>
              <a:rPr lang="en-US" dirty="0"/>
              <a:t>Athena text/Patient case</a:t>
            </a:r>
          </a:p>
          <a:p>
            <a:r>
              <a:rPr lang="en-US" dirty="0"/>
              <a:t>(413) 256-4468</a:t>
            </a:r>
          </a:p>
        </p:txBody>
      </p:sp>
    </p:spTree>
    <p:extLst>
      <p:ext uri="{BB962C8B-B14F-4D97-AF65-F5344CB8AC3E}">
        <p14:creationId xmlns:p14="http://schemas.microsoft.com/office/powerpoint/2010/main" val="373558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F19B8-C05B-4A6D-94A6-24819A025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Part 1</a:t>
            </a:r>
            <a:br>
              <a:rPr lang="en-US" dirty="0"/>
            </a:br>
            <a:r>
              <a:rPr lang="en-US" dirty="0"/>
              <a:t>All about Continuous Glucose Monitoring (CGM)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096FD9-DDB5-47A0-8553-DE2AA0597A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50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C4E5C-4DEB-4BBC-A805-3BA751900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Continuous Glucose Monitoring?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C90F7-C9C3-417D-938C-D530C8DD7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A small metal filament inserted under the skin monitors the amount of glucose in the interstitial fluid (fluid between the fat cells).</a:t>
            </a:r>
          </a:p>
          <a:p>
            <a:r>
              <a:rPr lang="en-US" dirty="0"/>
              <a:t>A new reading is taken every one or five minutes, depending on the model.</a:t>
            </a:r>
          </a:p>
          <a:p>
            <a:r>
              <a:rPr lang="en-US" dirty="0"/>
              <a:t>This data is viewed either on an accompanying receiver or cell phone app.</a:t>
            </a:r>
          </a:p>
          <a:p>
            <a:r>
              <a:rPr lang="en-US" dirty="0"/>
              <a:t>FDA approved to replace fingersticks for monitoring glucose levels and making treatment decisions (such as how much insulin to take).</a:t>
            </a:r>
          </a:p>
        </p:txBody>
      </p:sp>
    </p:spTree>
    <p:extLst>
      <p:ext uri="{BB962C8B-B14F-4D97-AF65-F5344CB8AC3E}">
        <p14:creationId xmlns:p14="http://schemas.microsoft.com/office/powerpoint/2010/main" val="480216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1F1C3-5A2F-4448-965B-5DF6E13FB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CGM vs. Glucometer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1B2F0D-D74E-4878-9CB8-3F4AC95E09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CGM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C804E1C-E681-45B2-B4AD-586E29A168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Measures the amount of glucose in the interstitial fluid</a:t>
            </a:r>
          </a:p>
          <a:p>
            <a:r>
              <a:rPr lang="en-US" dirty="0"/>
              <a:t>Provides a new glucose reading every 1 or 5 minutes</a:t>
            </a:r>
          </a:p>
          <a:p>
            <a:r>
              <a:rPr lang="en-US" dirty="0"/>
              <a:t>Sensor stays on the body for 10 or 14 days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B95FDD-75E4-4C9A-9344-6D6C397BBA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GLUCOMETER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3D4C191-84FA-40F9-9025-B3AE8994B34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Measures the amount of glucose in the blood</a:t>
            </a:r>
          </a:p>
          <a:p>
            <a:r>
              <a:rPr lang="en-US" dirty="0"/>
              <a:t>Provides a reading for one moment in time</a:t>
            </a:r>
          </a:p>
          <a:p>
            <a:r>
              <a:rPr lang="en-US" dirty="0"/>
              <a:t>Requires a drop of blood from the finger or alternate site for each reading</a:t>
            </a:r>
          </a:p>
        </p:txBody>
      </p:sp>
    </p:spTree>
    <p:extLst>
      <p:ext uri="{BB962C8B-B14F-4D97-AF65-F5344CB8AC3E}">
        <p14:creationId xmlns:p14="http://schemas.microsoft.com/office/powerpoint/2010/main" val="2482279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C4B3D-8B98-4B68-83E0-0A4CEEDB2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CGM – “Pros”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14AB-0460-406D-88E0-F61D28A6A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45996"/>
            <a:ext cx="8946541" cy="498677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Reduced need for fingersticks – usually biggest draw for patients.</a:t>
            </a:r>
          </a:p>
          <a:p>
            <a:r>
              <a:rPr lang="en-US" dirty="0"/>
              <a:t>Ability to see glucose levels at all times of the day and night.</a:t>
            </a:r>
          </a:p>
          <a:p>
            <a:r>
              <a:rPr lang="en-US" dirty="0"/>
              <a:t>Monitors fluctuations in glucose levels caused by: </a:t>
            </a:r>
          </a:p>
          <a:p>
            <a:pPr lvl="1"/>
            <a:r>
              <a:rPr lang="en-US" dirty="0"/>
              <a:t>Food choices/amounts</a:t>
            </a:r>
          </a:p>
          <a:p>
            <a:pPr lvl="1"/>
            <a:r>
              <a:rPr lang="en-US" dirty="0"/>
              <a:t>Medication</a:t>
            </a:r>
          </a:p>
          <a:p>
            <a:pPr lvl="1"/>
            <a:r>
              <a:rPr lang="en-US" dirty="0"/>
              <a:t>Physical activity</a:t>
            </a:r>
          </a:p>
          <a:p>
            <a:pPr lvl="1"/>
            <a:r>
              <a:rPr lang="en-US" dirty="0"/>
              <a:t>Health	</a:t>
            </a:r>
          </a:p>
          <a:p>
            <a:pPr lvl="1"/>
            <a:r>
              <a:rPr lang="en-US" dirty="0"/>
              <a:t>Stress</a:t>
            </a:r>
          </a:p>
          <a:p>
            <a:r>
              <a:rPr lang="en-US" dirty="0"/>
              <a:t>High and low alarms.</a:t>
            </a:r>
          </a:p>
          <a:p>
            <a:pPr lvl="1"/>
            <a:r>
              <a:rPr lang="en-US" dirty="0"/>
              <a:t>Low alarm is a safety feature.</a:t>
            </a:r>
          </a:p>
          <a:p>
            <a:pPr lvl="1"/>
            <a:r>
              <a:rPr lang="en-US" dirty="0"/>
              <a:t>High alarm can alert patients if they have forgotten an insulin dose or if they have had a food/drink that spikes their glucose level.</a:t>
            </a:r>
          </a:p>
          <a:p>
            <a:r>
              <a:rPr lang="en-US" dirty="0"/>
              <a:t>Downloadable reports can be viewed by patients and providers (right now mostly Endo and Diabetes Ed).</a:t>
            </a:r>
          </a:p>
        </p:txBody>
      </p:sp>
    </p:spTree>
    <p:extLst>
      <p:ext uri="{BB962C8B-B14F-4D97-AF65-F5344CB8AC3E}">
        <p14:creationId xmlns:p14="http://schemas.microsoft.com/office/powerpoint/2010/main" val="2004697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C4B3D-8B98-4B68-83E0-0A4CEEDB2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CGM – “Pros”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14AB-0460-406D-88E0-F61D28A6A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promote lifestyle changes. According to one study:</a:t>
            </a:r>
          </a:p>
          <a:p>
            <a:pPr lvl="1"/>
            <a:r>
              <a:rPr lang="en-US" dirty="0"/>
              <a:t>Ninety percent of continuous glucose monitoring (CGM) users felt that its use contributed to a healthier lifestyle.</a:t>
            </a:r>
          </a:p>
          <a:p>
            <a:pPr lvl="1"/>
            <a:r>
              <a:rPr lang="en-US" dirty="0"/>
              <a:t>Forty-seven percent of CGM users reported being more likely to go for a walk or do physical activity if they saw a rise in their blood glucose.</a:t>
            </a:r>
          </a:p>
          <a:p>
            <a:pPr lvl="1"/>
            <a:r>
              <a:rPr lang="en-US" dirty="0"/>
              <a:t>Eighty-seven percent of CGM users felt that they modified their food choices based on CGM use.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1100" dirty="0"/>
              <a:t>Source: Ehrhardt N, Al </a:t>
            </a:r>
            <a:r>
              <a:rPr lang="en-US" sz="1100" dirty="0" err="1"/>
              <a:t>Zaghal</a:t>
            </a:r>
            <a:r>
              <a:rPr lang="en-US" sz="1100" dirty="0"/>
              <a:t> E. Continuous Glucose Monitoring as a Behavior Modification Tool. </a:t>
            </a:r>
            <a:r>
              <a:rPr lang="en-US" sz="1100" i="1" dirty="0"/>
              <a:t>American Diabetes Association Clin Diabetes</a:t>
            </a:r>
            <a:r>
              <a:rPr lang="en-US" sz="1100" dirty="0"/>
              <a:t> 2020 Apr; 38(2): 126-131</a:t>
            </a:r>
          </a:p>
        </p:txBody>
      </p:sp>
    </p:spTree>
    <p:extLst>
      <p:ext uri="{BB962C8B-B14F-4D97-AF65-F5344CB8AC3E}">
        <p14:creationId xmlns:p14="http://schemas.microsoft.com/office/powerpoint/2010/main" val="519248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3A09D-BC1C-4BA9-BB53-15968F655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Drawbacks of CGM – “Cons”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CAAE5-2680-4582-9129-5B772C4D1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can be overwhelming or overstimulating – “always on”.</a:t>
            </a:r>
          </a:p>
          <a:p>
            <a:r>
              <a:rPr lang="en-US" dirty="0"/>
              <a:t>Sensors do sometimes fail or fall off early.</a:t>
            </a:r>
          </a:p>
          <a:p>
            <a:pPr lvl="1"/>
            <a:r>
              <a:rPr lang="en-US" dirty="0"/>
              <a:t>Customer service will replace free-of-charge, however this can be cumbersome and time consuming for patients if happens frequently.</a:t>
            </a:r>
          </a:p>
          <a:p>
            <a:r>
              <a:rPr lang="en-US" dirty="0"/>
              <a:t>Information can be misleading if sensor fails.</a:t>
            </a:r>
          </a:p>
          <a:p>
            <a:pPr lvl="1"/>
            <a:r>
              <a:rPr lang="en-US" dirty="0"/>
              <a:t>Safety issue if not caught by the patient.</a:t>
            </a:r>
          </a:p>
          <a:p>
            <a:pPr lvl="2"/>
            <a:r>
              <a:rPr lang="en-US" dirty="0"/>
              <a:t>A failed sensor could cause the reading on the receiver to drop to and stay at 40 mg/dl, which could cause the patient to treat a false low.</a:t>
            </a:r>
          </a:p>
        </p:txBody>
      </p:sp>
    </p:spTree>
    <p:extLst>
      <p:ext uri="{BB962C8B-B14F-4D97-AF65-F5344CB8AC3E}">
        <p14:creationId xmlns:p14="http://schemas.microsoft.com/office/powerpoint/2010/main" val="976716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6B458-E368-43B4-82AD-E0A4FB746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Part 2</a:t>
            </a:r>
            <a:br>
              <a:rPr lang="en-US" dirty="0"/>
            </a:br>
            <a:r>
              <a:rPr lang="en-US" dirty="0"/>
              <a:t>Teaching Patients about CGM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2AF25-1F1D-402F-875C-A414A6291D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1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1265</TotalTime>
  <Words>1927</Words>
  <Application>Microsoft Office PowerPoint</Application>
  <PresentationFormat>Widescreen</PresentationFormat>
  <Paragraphs>148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Ion</vt:lpstr>
      <vt:lpstr>Continuous Glucose Monitoring</vt:lpstr>
      <vt:lpstr>Objectives</vt:lpstr>
      <vt:lpstr>Part 1 All about Continuous Glucose Monitoring (CGM)</vt:lpstr>
      <vt:lpstr>What is Continuous Glucose Monitoring?</vt:lpstr>
      <vt:lpstr>CGM vs. Glucometer</vt:lpstr>
      <vt:lpstr>Benefits of CGM – “Pros”</vt:lpstr>
      <vt:lpstr>Benefits of CGM – “Pros”</vt:lpstr>
      <vt:lpstr>Potential Drawbacks of CGM – “Cons”</vt:lpstr>
      <vt:lpstr>Part 2 Teaching Patients about CGM</vt:lpstr>
      <vt:lpstr>Terms</vt:lpstr>
      <vt:lpstr>What to Teach Patients – All CGM Models</vt:lpstr>
      <vt:lpstr>What to Teach Patients – All CGM Models</vt:lpstr>
      <vt:lpstr>What to Teach Patients – All CGM Models</vt:lpstr>
      <vt:lpstr>Part 3 Getting Patients Started on CGM – The 4 Most Common Models</vt:lpstr>
      <vt:lpstr>Dexcom G6</vt:lpstr>
      <vt:lpstr>Dexcom G7</vt:lpstr>
      <vt:lpstr>Freestyle Libre 2</vt:lpstr>
      <vt:lpstr>Freestyle Libre 3</vt:lpstr>
      <vt:lpstr>Changing the Sensor</vt:lpstr>
      <vt:lpstr>Follow-up/When to Contact VMG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 Glucose Monitoring</dc:title>
  <dc:creator>Anderson, Sarah</dc:creator>
  <cp:lastModifiedBy>Anderson, Sarah</cp:lastModifiedBy>
  <cp:revision>56</cp:revision>
  <dcterms:created xsi:type="dcterms:W3CDTF">2023-09-05T17:59:03Z</dcterms:created>
  <dcterms:modified xsi:type="dcterms:W3CDTF">2023-10-06T14:12:01Z</dcterms:modified>
</cp:coreProperties>
</file>