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80" r:id="rId2"/>
    <p:sldId id="283" r:id="rId3"/>
    <p:sldId id="285" r:id="rId4"/>
    <p:sldId id="286" r:id="rId5"/>
    <p:sldId id="284" r:id="rId6"/>
    <p:sldId id="288" r:id="rId7"/>
    <p:sldId id="287" r:id="rId8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7A2F5B0-2449-416F-B3BC-49FC17C0D13D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6538098-BEC6-4752-B1F6-0D3E6997F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0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 at the HCC to see if worth billing the other codes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38098-BEC6-4752-B1F6-0D3E6997F4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54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Case # 1 – you wouldn’t code</a:t>
            </a:r>
            <a:r>
              <a:rPr lang="en-US" baseline="0" dirty="0" smtClean="0"/>
              <a:t> Diabetes with vascular complications because the RAF is lower. Two complications – CKD, peripheral vascular disease. ANY toes count for amputation status.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38098-BEC6-4752-B1F6-0D3E6997F4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35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HCC</a:t>
            </a:r>
            <a:r>
              <a:rPr lang="en-US" baseline="0" dirty="0" smtClean="0"/>
              <a:t> 19 for both DM II with no complications and chronic insulin 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38098-BEC6-4752-B1F6-0D3E6997F4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93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Limb claudication and PVD have the same RAF score. Angina and limb claudication/PVD</a:t>
            </a:r>
            <a:r>
              <a:rPr lang="en-US" baseline="0" dirty="0" smtClean="0"/>
              <a:t> are both vascular complications.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38098-BEC6-4752-B1F6-0D3E6997F4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07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 RAF Scoring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473791"/>
              </p:ext>
            </p:extLst>
          </p:nvPr>
        </p:nvGraphicFramePr>
        <p:xfrm>
          <a:off x="1155700" y="2512291"/>
          <a:ext cx="10001828" cy="41211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0060">
                  <a:extLst>
                    <a:ext uri="{9D8B030D-6E8A-4147-A177-3AD203B41FA5}">
                      <a16:colId xmlns:a16="http://schemas.microsoft.com/office/drawing/2014/main" val="3651335600"/>
                    </a:ext>
                  </a:extLst>
                </a:gridCol>
                <a:gridCol w="3116778">
                  <a:extLst>
                    <a:ext uri="{9D8B030D-6E8A-4147-A177-3AD203B41FA5}">
                      <a16:colId xmlns:a16="http://schemas.microsoft.com/office/drawing/2014/main" val="3587526396"/>
                    </a:ext>
                  </a:extLst>
                </a:gridCol>
                <a:gridCol w="760486">
                  <a:extLst>
                    <a:ext uri="{9D8B030D-6E8A-4147-A177-3AD203B41FA5}">
                      <a16:colId xmlns:a16="http://schemas.microsoft.com/office/drawing/2014/main" val="4253983148"/>
                    </a:ext>
                  </a:extLst>
                </a:gridCol>
                <a:gridCol w="667448">
                  <a:extLst>
                    <a:ext uri="{9D8B030D-6E8A-4147-A177-3AD203B41FA5}">
                      <a16:colId xmlns:a16="http://schemas.microsoft.com/office/drawing/2014/main" val="561943184"/>
                    </a:ext>
                  </a:extLst>
                </a:gridCol>
                <a:gridCol w="4197056">
                  <a:extLst>
                    <a:ext uri="{9D8B030D-6E8A-4147-A177-3AD203B41FA5}">
                      <a16:colId xmlns:a16="http://schemas.microsoft.com/office/drawing/2014/main" val="1649094862"/>
                    </a:ext>
                  </a:extLst>
                </a:gridCol>
              </a:tblGrid>
              <a:tr h="343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ICD-10     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Diagnosis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HCC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RAF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extLst>
                  <a:ext uri="{0D108BD9-81ED-4DB2-BD59-A6C34878D82A}">
                    <a16:rowId xmlns:a16="http://schemas.microsoft.com/office/drawing/2014/main" val="446955340"/>
                  </a:ext>
                </a:extLst>
              </a:tr>
              <a:tr h="2518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Diabetes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extLst>
                  <a:ext uri="{0D108BD9-81ED-4DB2-BD59-A6C34878D82A}">
                    <a16:rowId xmlns:a16="http://schemas.microsoft.com/office/drawing/2014/main" val="1590973116"/>
                  </a:ext>
                </a:extLst>
              </a:tr>
              <a:tr h="251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E11.9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DMII no complications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0.105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Think about CVD, CHF, RF as interacting diseases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extLst>
                  <a:ext uri="{0D108BD9-81ED-4DB2-BD59-A6C34878D82A}">
                    <a16:rowId xmlns:a16="http://schemas.microsoft.com/office/drawing/2014/main" val="3711254258"/>
                  </a:ext>
                </a:extLst>
              </a:tr>
              <a:tr h="251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E11.21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DMII renal complications &lt;CKD4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0.378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Includes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baseline="0" dirty="0" err="1" smtClean="0">
                          <a:effectLst/>
                        </a:rPr>
                        <a:t>hx</a:t>
                      </a:r>
                      <a:r>
                        <a:rPr lang="en-US" sz="1100" baseline="0" dirty="0" smtClean="0">
                          <a:effectLst/>
                        </a:rPr>
                        <a:t> microalbuminuria with normal GFR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extLst>
                  <a:ext uri="{0D108BD9-81ED-4DB2-BD59-A6C34878D82A}">
                    <a16:rowId xmlns:a16="http://schemas.microsoft.com/office/drawing/2014/main" val="952361622"/>
                  </a:ext>
                </a:extLst>
              </a:tr>
              <a:tr h="251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E11.22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DMII with CKD4+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0.378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 NOT forget to bill the CKD 4 separately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extLst>
                  <a:ext uri="{0D108BD9-81ED-4DB2-BD59-A6C34878D82A}">
                    <a16:rowId xmlns:a16="http://schemas.microsoft.com/office/drawing/2014/main" val="316304306"/>
                  </a:ext>
                </a:extLst>
              </a:tr>
              <a:tr h="251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E11.51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DMII Vascular complications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0.288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Can bill PVD, angina, </a:t>
                      </a:r>
                      <a:r>
                        <a:rPr lang="en-US" sz="1100" dirty="0" err="1">
                          <a:effectLst/>
                        </a:rPr>
                        <a:t>etc</a:t>
                      </a:r>
                      <a:r>
                        <a:rPr lang="en-US" sz="1100" dirty="0">
                          <a:effectLst/>
                        </a:rPr>
                        <a:t> separately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extLst>
                  <a:ext uri="{0D108BD9-81ED-4DB2-BD59-A6C34878D82A}">
                    <a16:rowId xmlns:a16="http://schemas.microsoft.com/office/drawing/2014/main" val="1321276044"/>
                  </a:ext>
                </a:extLst>
              </a:tr>
              <a:tr h="5037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E11.4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DMII Neuro complications (any)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0.302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 code for peripheral neuropathy any more  - no RAF score for diabetic neuropathy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extLst>
                  <a:ext uri="{0D108BD9-81ED-4DB2-BD59-A6C34878D82A}">
                    <a16:rowId xmlns:a16="http://schemas.microsoft.com/office/drawing/2014/main" val="3703024887"/>
                  </a:ext>
                </a:extLst>
              </a:tr>
              <a:tr h="5037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E11.359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DMII retinopathy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0.302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 code for retinopathy any more – no RAF score unless exudative macular edema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extLst>
                  <a:ext uri="{0D108BD9-81ED-4DB2-BD59-A6C34878D82A}">
                    <a16:rowId xmlns:a16="http://schemas.microsoft.com/office/drawing/2014/main" val="2083741331"/>
                  </a:ext>
                </a:extLst>
              </a:tr>
              <a:tr h="5037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E11.8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DMII multiple complications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0.302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Bill complications which count – angina, CHF, CKD </a:t>
                      </a:r>
                      <a:r>
                        <a:rPr lang="en-US" sz="1100" dirty="0" smtClean="0">
                          <a:effectLst/>
                        </a:rPr>
                        <a:t>4/5</a:t>
                      </a:r>
                      <a:r>
                        <a:rPr lang="en-US" sz="1100" dirty="0">
                          <a:effectLst/>
                        </a:rPr>
                        <a:t>, ESRD, aortic atherosclerosis, </a:t>
                      </a:r>
                      <a:r>
                        <a:rPr lang="en-US" sz="1100" dirty="0" smtClean="0">
                          <a:effectLst/>
                        </a:rPr>
                        <a:t>PVD, BMI &gt;35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extLst>
                  <a:ext uri="{0D108BD9-81ED-4DB2-BD59-A6C34878D82A}">
                    <a16:rowId xmlns:a16="http://schemas.microsoft.com/office/drawing/2014/main" val="1827594663"/>
                  </a:ext>
                </a:extLst>
              </a:tr>
              <a:tr h="251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E10.9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ALL DMI codes are the same except start with 10…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252135"/>
                  </a:ext>
                </a:extLst>
              </a:tr>
              <a:tr h="7556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Z79.4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Chronic insulin use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0.105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Code this in a diabetic with complications for the extra value; does not need to be coded in a diabetic with no complications.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56" marR="56656" marT="0" marB="0"/>
                </a:tc>
                <a:extLst>
                  <a:ext uri="{0D108BD9-81ED-4DB2-BD59-A6C34878D82A}">
                    <a16:rowId xmlns:a16="http://schemas.microsoft.com/office/drawing/2014/main" val="204923421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 RAF Scoring: Case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623882" cy="3778827"/>
          </a:xfrm>
        </p:spPr>
        <p:txBody>
          <a:bodyPr>
            <a:normAutofit/>
          </a:bodyPr>
          <a:lstStyle/>
          <a:p>
            <a:r>
              <a:rPr lang="en-US" dirty="0"/>
              <a:t>64 </a:t>
            </a:r>
            <a:r>
              <a:rPr lang="en-US" dirty="0" err="1"/>
              <a:t>yo</a:t>
            </a:r>
            <a:r>
              <a:rPr lang="en-US" dirty="0"/>
              <a:t> woman T2DM, CKD 3, </a:t>
            </a:r>
            <a:r>
              <a:rPr lang="en-US" dirty="0" smtClean="0"/>
              <a:t>three </a:t>
            </a:r>
            <a:r>
              <a:rPr lang="en-US" dirty="0"/>
              <a:t>toes amputated for DM issues and s/p vascular graft in that </a:t>
            </a:r>
            <a:r>
              <a:rPr lang="en-US" dirty="0" smtClean="0"/>
              <a:t>leg, on oral agents</a:t>
            </a:r>
          </a:p>
          <a:p>
            <a:pPr lvl="1"/>
            <a:r>
              <a:rPr lang="en-US" dirty="0" smtClean="0"/>
              <a:t>Diabetes with multiple complications (E11.8)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ower </a:t>
            </a:r>
            <a:r>
              <a:rPr lang="en-US" dirty="0"/>
              <a:t>limb bypass </a:t>
            </a:r>
            <a:r>
              <a:rPr lang="en-US" dirty="0" smtClean="0"/>
              <a:t>status (i7030)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ower </a:t>
            </a:r>
            <a:r>
              <a:rPr lang="en-US" dirty="0"/>
              <a:t>limb amputation </a:t>
            </a:r>
            <a:r>
              <a:rPr lang="en-US" dirty="0" smtClean="0"/>
              <a:t>status (Z894)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Chronic Kidney Disease Stage 3 (N183)</a:t>
            </a:r>
          </a:p>
          <a:p>
            <a:pPr lvl="1"/>
            <a:r>
              <a:rPr lang="en-US" dirty="0" smtClean="0"/>
              <a:t>Peripheral Vascular Disease (I739)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5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Diabetes RAF Scoring: Case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45 </a:t>
            </a:r>
            <a:r>
              <a:rPr lang="en-US" dirty="0" err="1"/>
              <a:t>yo</a:t>
            </a:r>
            <a:r>
              <a:rPr lang="en-US" dirty="0"/>
              <a:t> man on insulin, with T2DM, positive </a:t>
            </a:r>
            <a:r>
              <a:rPr lang="en-US" dirty="0" err="1"/>
              <a:t>microalbumin</a:t>
            </a:r>
            <a:r>
              <a:rPr lang="en-US" dirty="0"/>
              <a:t> and </a:t>
            </a:r>
            <a:r>
              <a:rPr lang="en-US" dirty="0" smtClean="0"/>
              <a:t>mild non-proliferative </a:t>
            </a:r>
            <a:r>
              <a:rPr lang="en-US" dirty="0"/>
              <a:t>diabetic retinopathy </a:t>
            </a:r>
          </a:p>
          <a:p>
            <a:pPr lvl="1"/>
            <a:r>
              <a:rPr lang="en-US" dirty="0"/>
              <a:t>Diabetes with multiple complications (E11.8)</a:t>
            </a:r>
          </a:p>
          <a:p>
            <a:pPr lvl="1"/>
            <a:r>
              <a:rPr lang="en-US" dirty="0"/>
              <a:t>Diabetic on insulin (Z79.4)</a:t>
            </a:r>
          </a:p>
          <a:p>
            <a:pPr lvl="1"/>
            <a:r>
              <a:rPr lang="en-US" dirty="0"/>
              <a:t>Microalbuminuria and </a:t>
            </a:r>
            <a:r>
              <a:rPr lang="en-US" dirty="0" smtClean="0"/>
              <a:t>non-proliferative retinopathy </a:t>
            </a:r>
            <a:r>
              <a:rPr lang="en-US" dirty="0"/>
              <a:t>in your assessment with separate codes, or just in </a:t>
            </a:r>
            <a:r>
              <a:rPr lang="en-US" dirty="0" smtClean="0"/>
              <a:t>assessment</a:t>
            </a:r>
          </a:p>
          <a:p>
            <a:pPr lvl="2"/>
            <a:r>
              <a:rPr lang="en-US" dirty="0" smtClean="0"/>
              <a:t>There is no additional RAF for these two diagnoses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10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Diabetes RAF Scoring: Case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56 </a:t>
            </a:r>
            <a:r>
              <a:rPr lang="en-US" dirty="0" err="1"/>
              <a:t>yo</a:t>
            </a:r>
            <a:r>
              <a:rPr lang="en-US" dirty="0"/>
              <a:t> woman </a:t>
            </a:r>
            <a:r>
              <a:rPr lang="en-US" dirty="0" smtClean="0"/>
              <a:t>T2DM, </a:t>
            </a:r>
            <a:r>
              <a:rPr lang="en-US" dirty="0"/>
              <a:t>CKD 4 </a:t>
            </a:r>
            <a:r>
              <a:rPr lang="en-US" dirty="0" smtClean="0"/>
              <a:t>and non-proliferative retinopathy, </a:t>
            </a:r>
            <a:r>
              <a:rPr lang="en-US" dirty="0"/>
              <a:t>NOT on insulin</a:t>
            </a:r>
          </a:p>
          <a:p>
            <a:pPr lvl="1"/>
            <a:r>
              <a:rPr lang="en-US" dirty="0"/>
              <a:t>Diabetes with multiple complications (E11.8) </a:t>
            </a:r>
            <a:r>
              <a:rPr lang="en-US" dirty="0">
                <a:solidFill>
                  <a:srgbClr val="FF0000"/>
                </a:solidFill>
              </a:rPr>
              <a:t>OR Diabetes with CKD4 (E11.22)</a:t>
            </a:r>
          </a:p>
          <a:p>
            <a:pPr lvl="1"/>
            <a:r>
              <a:rPr lang="en-US" dirty="0"/>
              <a:t>CKD4 (N184) </a:t>
            </a:r>
            <a:endParaRPr lang="en-US" dirty="0" smtClean="0"/>
          </a:p>
          <a:p>
            <a:pPr lvl="1"/>
            <a:r>
              <a:rPr lang="en-US" dirty="0" smtClean="0"/>
              <a:t>Diabetic non-proliferative retinopathy </a:t>
            </a:r>
            <a:r>
              <a:rPr lang="en-US" dirty="0"/>
              <a:t>(no additional RAF for this, so could also document in assessment of diabetes)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689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 RAF Scoring: Case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73745"/>
            <a:ext cx="8825659" cy="41656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28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smtClean="0"/>
              <a:t>woman with </a:t>
            </a:r>
            <a:r>
              <a:rPr lang="en-US" dirty="0" smtClean="0"/>
              <a:t>T2DM, no complications, </a:t>
            </a:r>
            <a:r>
              <a:rPr lang="en-US" dirty="0"/>
              <a:t>on </a:t>
            </a:r>
            <a:r>
              <a:rPr lang="en-US" dirty="0" smtClean="0"/>
              <a:t>insulin</a:t>
            </a:r>
          </a:p>
          <a:p>
            <a:pPr lvl="1"/>
            <a:r>
              <a:rPr lang="en-US" dirty="0" smtClean="0"/>
              <a:t>Diabetes without complications (E11.9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Do not need to bill insulin use (Z79.4) </a:t>
            </a:r>
            <a:r>
              <a:rPr lang="en-US" dirty="0"/>
              <a:t>as it is the same </a:t>
            </a:r>
            <a:r>
              <a:rPr lang="en-US" dirty="0" smtClean="0"/>
              <a:t>HCC</a:t>
            </a:r>
            <a:r>
              <a:rPr lang="en-US" dirty="0"/>
              <a:t> </a:t>
            </a:r>
            <a:r>
              <a:rPr lang="en-US" dirty="0" smtClean="0"/>
              <a:t>since no complications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89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Diabetes RAF Scoring: Case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74 </a:t>
            </a:r>
            <a:r>
              <a:rPr lang="en-US" dirty="0" err="1"/>
              <a:t>yo</a:t>
            </a:r>
            <a:r>
              <a:rPr lang="en-US" dirty="0"/>
              <a:t> T2DM with claudication, angina, on insulin </a:t>
            </a:r>
          </a:p>
          <a:p>
            <a:pPr lvl="1"/>
            <a:r>
              <a:rPr lang="en-US" dirty="0"/>
              <a:t>DM II with vascular complications (E11.51)</a:t>
            </a:r>
          </a:p>
          <a:p>
            <a:pPr lvl="1"/>
            <a:r>
              <a:rPr lang="en-US" dirty="0"/>
              <a:t>Insulin use (Z79.4)</a:t>
            </a:r>
          </a:p>
          <a:p>
            <a:pPr lvl="1"/>
            <a:r>
              <a:rPr lang="en-US" dirty="0"/>
              <a:t>Angina (i20.9)</a:t>
            </a:r>
          </a:p>
          <a:p>
            <a:pPr lvl="1"/>
            <a:r>
              <a:rPr lang="en-US" dirty="0"/>
              <a:t>Limb claudication (i702) or PVD ( i739)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156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Diabetes RAF Scoring: Case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78 </a:t>
            </a:r>
            <a:r>
              <a:rPr lang="en-US" dirty="0" err="1"/>
              <a:t>yo</a:t>
            </a:r>
            <a:r>
              <a:rPr lang="en-US" dirty="0"/>
              <a:t> man with T2DM, CHF, CKD 3, peripheral </a:t>
            </a:r>
            <a:r>
              <a:rPr lang="en-US" dirty="0" smtClean="0"/>
              <a:t>neuropathy, </a:t>
            </a:r>
            <a:r>
              <a:rPr lang="en-US" dirty="0"/>
              <a:t>not on </a:t>
            </a:r>
            <a:r>
              <a:rPr lang="en-US" dirty="0" smtClean="0"/>
              <a:t>insulin, with an active foot ulcer</a:t>
            </a:r>
          </a:p>
          <a:p>
            <a:pPr lvl="1"/>
            <a:r>
              <a:rPr lang="en-US" dirty="0" smtClean="0"/>
              <a:t>Diabetes </a:t>
            </a:r>
            <a:r>
              <a:rPr lang="en-US" dirty="0"/>
              <a:t>with multiple complications (E11.8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Chronic Kidney Disease Stage 3 (N183)</a:t>
            </a:r>
            <a:endParaRPr lang="en-US" dirty="0"/>
          </a:p>
          <a:p>
            <a:pPr lvl="1"/>
            <a:r>
              <a:rPr lang="en-US" dirty="0" smtClean="0"/>
              <a:t>Diabetic peripheral Neuropathy</a:t>
            </a:r>
          </a:p>
          <a:p>
            <a:pPr lvl="2"/>
            <a:r>
              <a:rPr lang="en-US" dirty="0" smtClean="0"/>
              <a:t>Document neuropathy in assessment of diabetes, or separate diagnosis code, but no additional RAF for neuropathy</a:t>
            </a:r>
            <a:endParaRPr lang="en-US" dirty="0"/>
          </a:p>
          <a:p>
            <a:pPr lvl="1"/>
            <a:r>
              <a:rPr lang="en-US" dirty="0"/>
              <a:t>CHF (i502) </a:t>
            </a:r>
          </a:p>
          <a:p>
            <a:pPr lvl="2"/>
            <a:r>
              <a:rPr lang="en-US" dirty="0" smtClean="0"/>
              <a:t>there </a:t>
            </a:r>
            <a:r>
              <a:rPr lang="en-US" dirty="0"/>
              <a:t>is an interactive code for diabetes and </a:t>
            </a:r>
            <a:r>
              <a:rPr lang="en-US" dirty="0" smtClean="0"/>
              <a:t>CHF</a:t>
            </a:r>
          </a:p>
          <a:p>
            <a:pPr lvl="1"/>
            <a:r>
              <a:rPr lang="en-US" dirty="0" smtClean="0"/>
              <a:t>Diabetes with ulcer (E11.621)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86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5892</TotalTime>
  <Words>625</Words>
  <Application>Microsoft Office PowerPoint</Application>
  <PresentationFormat>Widescreen</PresentationFormat>
  <Paragraphs>96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Ion Boardroom</vt:lpstr>
      <vt:lpstr>Diabetes RAF Scoring</vt:lpstr>
      <vt:lpstr>Diabetes RAF Scoring: Case Examples</vt:lpstr>
      <vt:lpstr>Diabetes RAF Scoring: Case Examples</vt:lpstr>
      <vt:lpstr>Diabetes RAF Scoring: Case Examples</vt:lpstr>
      <vt:lpstr>Diabetes RAF Scoring: Case Examples</vt:lpstr>
      <vt:lpstr>Diabetes RAF Scoring: Case Examples</vt:lpstr>
      <vt:lpstr>Diabetes RAF Scoring: Case Examples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Snapshot</dc:title>
  <dc:creator>Rogers,Trisha</dc:creator>
  <cp:lastModifiedBy>Rogers, Trisha</cp:lastModifiedBy>
  <cp:revision>42</cp:revision>
  <cp:lastPrinted>2019-04-01T11:53:06Z</cp:lastPrinted>
  <dcterms:created xsi:type="dcterms:W3CDTF">2018-04-25T16:56:35Z</dcterms:created>
  <dcterms:modified xsi:type="dcterms:W3CDTF">2020-12-29T21:27:56Z</dcterms:modified>
</cp:coreProperties>
</file>