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85" r:id="rId4"/>
    <p:sldId id="277" r:id="rId5"/>
    <p:sldId id="266" r:id="rId6"/>
    <p:sldId id="268" r:id="rId7"/>
    <p:sldId id="270" r:id="rId8"/>
    <p:sldId id="271" r:id="rId9"/>
    <p:sldId id="272" r:id="rId10"/>
    <p:sldId id="274" r:id="rId11"/>
    <p:sldId id="273" r:id="rId12"/>
    <p:sldId id="275" r:id="rId13"/>
    <p:sldId id="276" r:id="rId14"/>
    <p:sldId id="281" r:id="rId15"/>
    <p:sldId id="282" r:id="rId16"/>
    <p:sldId id="278" r:id="rId17"/>
    <p:sldId id="279" r:id="rId18"/>
    <p:sldId id="280" r:id="rId19"/>
    <p:sldId id="283" r:id="rId20"/>
    <p:sldId id="284" r:id="rId21"/>
    <p:sldId id="269" r:id="rId22"/>
    <p:sldId id="264" r:id="rId23"/>
    <p:sldId id="28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6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5BF19-B2E5-4BBB-99CD-62AED794F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394A4-E116-4347-BECD-7EEB426EA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A585-7BEF-4298-9D8D-79D00DBF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C233F-EFF1-44C9-AC68-EE3FCFA79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4D164-66E4-43E3-A18C-29069AB1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095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FBB1-B764-4146-A289-9609B9F8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36B0A-3B02-4CB2-99F6-CCA651956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97A0C-B26C-428D-B0B0-083BF41AF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83833-B0CE-4194-A64C-50EA68B6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65FDF-950B-4040-92F4-566CAA64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6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FFE64-27B8-4882-9588-4E2DA15033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CB4881-B4D9-4513-B232-2DA115DEF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30456-97C4-42FA-BB8B-0BE1AEA5A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C847E-E1BA-412E-B7EE-F03E1CC63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9B85A-1180-44E8-9C88-ABF22D6BC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1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4788-3EE2-4859-A804-523A4501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CE93-6353-455D-AB47-7AB5FC540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AEB21-61FB-49B9-82C7-A9E946CF5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87E90-FF8C-4996-82A1-BDE8CF6D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906F6-699D-41FC-81ED-B3D9F1A7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9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E25D-6AF6-495A-BDD7-8AADE3C6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B428E-0DF6-4C95-9AC1-78DB4050E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E5A45-6316-4497-B300-B102A5F5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0CB6F-490A-407E-BE2D-3129BA4C4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266AC-E4D5-4A8D-AEDB-2B68AC93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FA994-01FD-4B44-AB61-4B8AB659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A78E5-D865-4C4B-8F26-2B31BD485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4534C-6E7D-4D7C-8987-2B6E23466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AF1DB-5CBA-4CB6-9B23-3F702D04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1ADB9-B306-419E-BEC7-BB09BF962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1628B-37DB-4B4E-B877-FC985ACF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4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73790-52FD-4A04-ACCE-A761B8479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92336-C594-47FA-A378-C49DE3FE0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78CBC-EFED-4D47-981E-23DD65A85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1820B2-2C91-4EEF-969D-C5EE3AB86B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B524C-FF66-4D3B-97FA-CB1F85A2C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82D01-8FB0-4C47-BC81-C52A5AD5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1C2DEC-BE6D-4E04-B037-63B980F5F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6545F8-0DA0-45A0-A638-A1F20198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4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FD58E-7FE0-4EA9-92C7-272CCE30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D8B5D7-19AD-46BC-A115-E63079853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37B059-E861-4537-ABFC-FBC062E0C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91863B-0938-43FA-8EF7-00D84527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6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C24049-D8A9-4FA5-A68D-E268595ED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A7E42D-CC1A-4B88-8E0F-3BACB4221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BD5FE-85ED-4521-BDDE-0A51808AA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8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D362-4E0D-4033-B9B9-B78855B54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2ED96-DAB7-461B-8ACE-F5F825551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659E1-35FC-4662-B56A-882876CE2A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AD5C0-0F9F-4CB9-B1E7-53596D33A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92A71-B1A8-4A40-816B-005455F7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8722A-DC10-48C9-970A-4058DA07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AF01E-E689-407B-9F6B-A969410DA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CA3942-36EA-4902-81F4-99B315FC6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95EC3-8896-4A02-864E-B569F0D27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BEE66-8147-46ED-96A4-A254D4903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FB11A-C521-4317-A752-734331E9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DEEB1-9FFE-42AF-A583-7EA10D14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7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3A40CC-9B27-433F-9C8B-3A0A33C75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20A39-8404-4295-A4B7-D6CB7BF2D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18CD1-B478-4BCB-A45C-2460AC9EE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BEA3-488F-4CC7-9988-5B9EC5FB37F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144F-5D11-4987-8FDC-21052221A6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12A34-5589-417D-A507-6A914CFF6F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7D08-50D3-4F09-8B4F-FD9AB6101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2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C9EE7-7219-4982-AE78-3B3802BDF1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568181"/>
            <a:ext cx="12192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Difficult Interactions with Patients: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/>
              <a:t>Taking a Closer Look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61F3D-6F3E-43E8-BFE2-2DB0B9735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45921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i="1" dirty="0"/>
              <a:t>Scott R. Meyers, PsyD</a:t>
            </a:r>
          </a:p>
          <a:p>
            <a:r>
              <a:rPr lang="en-US" sz="2000" i="1" dirty="0"/>
              <a:t>Primary Care Behavioral Health</a:t>
            </a:r>
          </a:p>
          <a:p>
            <a:r>
              <a:rPr lang="en-US" sz="2000" i="1" dirty="0"/>
              <a:t>Valley Medical Group</a:t>
            </a:r>
          </a:p>
          <a:p>
            <a:r>
              <a:rPr lang="en-US" sz="2000" i="1" dirty="0"/>
              <a:t>Florence, MA</a:t>
            </a:r>
          </a:p>
        </p:txBody>
      </p:sp>
    </p:spTree>
    <p:extLst>
      <p:ext uri="{BB962C8B-B14F-4D97-AF65-F5344CB8AC3E}">
        <p14:creationId xmlns:p14="http://schemas.microsoft.com/office/powerpoint/2010/main" val="374881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3B3A37-CCB0-4063-8871-3DBFFC189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1486766"/>
            <a:ext cx="8128000" cy="4978400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1E9C94F-CB58-4EDE-89D3-25801A4E1950}"/>
              </a:ext>
            </a:extLst>
          </p:cNvPr>
          <p:cNvSpPr/>
          <p:nvPr/>
        </p:nvSpPr>
        <p:spPr>
          <a:xfrm>
            <a:off x="5521325" y="3721608"/>
            <a:ext cx="850392" cy="969264"/>
          </a:xfrm>
          <a:prstGeom prst="ellipse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292068-986B-4110-97E5-D82DFECDC8D8}"/>
              </a:ext>
            </a:extLst>
          </p:cNvPr>
          <p:cNvSpPr txBox="1"/>
          <p:nvPr/>
        </p:nvSpPr>
        <p:spPr>
          <a:xfrm flipH="1">
            <a:off x="8069899" y="2746777"/>
            <a:ext cx="405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Where most difficult interactions occur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65E955F-56BE-488C-8ECE-10AFF83AE62D}"/>
              </a:ext>
            </a:extLst>
          </p:cNvPr>
          <p:cNvCxnSpPr>
            <a:cxnSpLocks/>
          </p:cNvCxnSpPr>
          <p:nvPr/>
        </p:nvCxnSpPr>
        <p:spPr>
          <a:xfrm flipH="1">
            <a:off x="6371717" y="3136392"/>
            <a:ext cx="2671700" cy="83957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55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Potential Implications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81125" y="1718397"/>
            <a:ext cx="9086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Patient</a:t>
            </a:r>
          </a:p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Heightened Anxiety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Heightened Concern / Fear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Increased Frustration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Dissatisfaction with quality of care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Increased feelings of vulnerability / not feeling safe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Eroded trust in patient-provider relationship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96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Potential Implications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81125" y="1718397"/>
            <a:ext cx="908685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Provider</a:t>
            </a:r>
          </a:p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Increased stress, anxiety, anger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Feeling unable to help / Ineffective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Palpable dislike of the patient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Desire to move patient to another provider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Job dissatisfaction “I’m quitting” 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1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Potential Implications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81125" y="1718397"/>
            <a:ext cx="9086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System</a:t>
            </a:r>
          </a:p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Misuse of resources (i.e., doctor shopping)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Appointment with another provider for a second opinion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Increased ED visits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Looking for solutions for non-acute issues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More strain on the system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7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Managing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1715796"/>
            <a:ext cx="908685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/>
          </a:p>
          <a:p>
            <a:r>
              <a:rPr lang="en-US" sz="3200" dirty="0"/>
              <a:t>Solution-focused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Demonstrates “working as a team” with patient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Searching for options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Searching for solutions acceptable to both patient and provider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5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Solution-focused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1391552"/>
            <a:ext cx="908685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/>
          </a:p>
          <a:p>
            <a:r>
              <a:rPr lang="en-US" sz="3200" dirty="0"/>
              <a:t>Top Tips: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Stay calm and professional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Try to see it from the patient’s perspective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Work together to find a solution in their best interest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Debrief with colleagues after a difficult interaction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Get feedback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3200" dirty="0"/>
              <a:t>What went well / what didn’t go well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3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Simple listening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899109"/>
            <a:ext cx="90868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/>
          </a:p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“Tell me more”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“I understand”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“Please continue”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“Tell me why this is important to you”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Acknowledging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6392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1124037"/>
            <a:ext cx="908685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“This is what I’ve heard you say so far”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“What I’m hearing is”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“I appreciate you sharing this with me”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“That’s upsetting to hear”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5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Ending/Transition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1197189"/>
            <a:ext cx="908685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“I’m very sorry to interrupt, but I want to make sure I understand everything before it’s time to go”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“I feel like we’ve talked this out as much as it is productive to do so.  So let’s wrap up.”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i="1" dirty="0"/>
              <a:t>“I don’t think we can resolve this today and you’ve certainly given me a lot to think about.  Can we follow-up?”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538"/>
            <a:ext cx="9982200" cy="1325563"/>
          </a:xfrm>
        </p:spPr>
        <p:txBody>
          <a:bodyPr/>
          <a:lstStyle/>
          <a:p>
            <a:r>
              <a:rPr lang="en-US" dirty="0"/>
              <a:t>Why difficult interactions are bad for everyone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2AB36-E10E-4547-8FD6-B36B6E866B99}"/>
              </a:ext>
            </a:extLst>
          </p:cNvPr>
          <p:cNvSpPr txBox="1"/>
          <p:nvPr/>
        </p:nvSpPr>
        <p:spPr>
          <a:xfrm>
            <a:off x="1180730" y="2361460"/>
            <a:ext cx="912624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Drain on provider time, resources, emotional 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Can increase provider stress, anxiety, 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Higher burn-out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Dislike of the patient / avoidance strategies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Compromising good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663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179" y="2455071"/>
            <a:ext cx="10515600" cy="148883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200" i="1" dirty="0"/>
              <a:t>As many as 15% of patient- provider interactions are rated as “difficult” by the provider.</a:t>
            </a:r>
            <a:r>
              <a:rPr lang="en-US" sz="3200" i="1" baseline="30000" dirty="0"/>
              <a:t>1</a:t>
            </a:r>
            <a:r>
              <a:rPr lang="en-US" sz="2800" i="1" dirty="0"/>
              <a:t>					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6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538"/>
            <a:ext cx="9982200" cy="1325563"/>
          </a:xfrm>
        </p:spPr>
        <p:txBody>
          <a:bodyPr/>
          <a:lstStyle/>
          <a:p>
            <a:r>
              <a:rPr lang="en-US" dirty="0"/>
              <a:t>Why difficult interactions are bad for everyone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2AB36-E10E-4547-8FD6-B36B6E866B99}"/>
              </a:ext>
            </a:extLst>
          </p:cNvPr>
          <p:cNvSpPr txBox="1"/>
          <p:nvPr/>
        </p:nvSpPr>
        <p:spPr>
          <a:xfrm>
            <a:off x="1180730" y="2361460"/>
            <a:ext cx="912624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Decreased trust in patient-provider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Patient more likely to ask to see another provider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Write a scathing review / patient complaint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Leave the practice / bad word of mouth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9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0557F-D1DB-40EF-91E3-DB177C3E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r>
              <a:rPr lang="en-US" dirty="0"/>
              <a:t>Primary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67E44-3F00-4D5F-83F2-9DED5D765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7047"/>
            <a:ext cx="10515600" cy="4351338"/>
          </a:xfrm>
        </p:spPr>
        <p:txBody>
          <a:bodyPr/>
          <a:lstStyle/>
          <a:p>
            <a:r>
              <a:rPr lang="en-US" dirty="0" err="1"/>
              <a:t>Hardavella</a:t>
            </a:r>
            <a:r>
              <a:rPr lang="en-US" dirty="0"/>
              <a:t> G, </a:t>
            </a:r>
            <a:r>
              <a:rPr lang="en-US" dirty="0" err="1"/>
              <a:t>Aamli-Gaagnat</a:t>
            </a:r>
            <a:r>
              <a:rPr lang="en-US" dirty="0"/>
              <a:t> A, </a:t>
            </a:r>
            <a:r>
              <a:rPr lang="en-US" dirty="0" err="1"/>
              <a:t>Frille</a:t>
            </a:r>
            <a:r>
              <a:rPr lang="en-US" dirty="0"/>
              <a:t> A, </a:t>
            </a:r>
            <a:r>
              <a:rPr lang="en-US" i="1" dirty="0"/>
              <a:t>et al</a:t>
            </a:r>
            <a:r>
              <a:rPr lang="en-US" dirty="0"/>
              <a:t>. Top tips to deal with challenging situations: doctor-patient interactions. </a:t>
            </a:r>
            <a:r>
              <a:rPr lang="en-US" i="1" dirty="0"/>
              <a:t>Breathe </a:t>
            </a:r>
            <a:r>
              <a:rPr lang="en-US" dirty="0"/>
              <a:t>2017; 13: 129-135</a:t>
            </a:r>
          </a:p>
          <a:p>
            <a:r>
              <a:rPr lang="en-US" dirty="0"/>
              <a:t>Managing challenging interactions with patients. BMJ 2013; 347:f4673</a:t>
            </a:r>
          </a:p>
          <a:p>
            <a:r>
              <a:rPr lang="en-US" sz="1800" dirty="0"/>
              <a:t>1</a:t>
            </a:r>
            <a:r>
              <a:rPr lang="en-US" dirty="0"/>
              <a:t> Jackson JL, Kroenke K. Difficult patient encounters in the ambulatory clinic: clinical predictors and outcomes. </a:t>
            </a:r>
            <a:r>
              <a:rPr lang="en-US" i="1" dirty="0"/>
              <a:t>Arch Intern Med</a:t>
            </a:r>
            <a:r>
              <a:rPr lang="en-US" dirty="0"/>
              <a:t>. 1999; 159: 1069-1075</a:t>
            </a:r>
          </a:p>
        </p:txBody>
      </p:sp>
    </p:spTree>
    <p:extLst>
      <p:ext uri="{BB962C8B-B14F-4D97-AF65-F5344CB8AC3E}">
        <p14:creationId xmlns:p14="http://schemas.microsoft.com/office/powerpoint/2010/main" val="181861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u="sng" dirty="0"/>
              <a:t>PCBH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7973" y="756825"/>
            <a:ext cx="4848687" cy="5708341"/>
          </a:xfrm>
        </p:spPr>
        <p:txBody>
          <a:bodyPr>
            <a:normAutofit fontScale="92500" lnSpcReduction="20000"/>
          </a:bodyPr>
          <a:lstStyle/>
          <a:p>
            <a:endParaRPr lang="en-US" sz="3600" dirty="0">
              <a:solidFill>
                <a:schemeClr val="bg1"/>
              </a:solidFill>
            </a:endParaRPr>
          </a:p>
          <a:p>
            <a:r>
              <a:rPr lang="en-US" sz="3000" i="1" dirty="0"/>
              <a:t>Northampton</a:t>
            </a:r>
          </a:p>
          <a:p>
            <a:pPr lvl="1"/>
            <a:r>
              <a:rPr lang="en-US" sz="2800" dirty="0"/>
              <a:t>Scott R. Meyers, PsyD</a:t>
            </a:r>
          </a:p>
          <a:p>
            <a:pPr lvl="1"/>
            <a:endParaRPr lang="en-US" sz="2800" dirty="0"/>
          </a:p>
          <a:p>
            <a:r>
              <a:rPr lang="en-US" sz="3000" i="1" dirty="0"/>
              <a:t>Easthampton</a:t>
            </a:r>
          </a:p>
          <a:p>
            <a:pPr lvl="1"/>
            <a:r>
              <a:rPr lang="en-US" sz="2800" dirty="0"/>
              <a:t>Pamela Brigham, LICSW</a:t>
            </a:r>
          </a:p>
          <a:p>
            <a:pPr lvl="1"/>
            <a:r>
              <a:rPr lang="en-US" sz="2800" dirty="0"/>
              <a:t>Audra Winn, LICSW</a:t>
            </a:r>
          </a:p>
          <a:p>
            <a:pPr lvl="1"/>
            <a:endParaRPr lang="en-US" sz="2800" dirty="0"/>
          </a:p>
          <a:p>
            <a:r>
              <a:rPr lang="en-US" sz="3000" i="1" dirty="0"/>
              <a:t>Amherst</a:t>
            </a:r>
          </a:p>
          <a:p>
            <a:pPr lvl="1"/>
            <a:r>
              <a:rPr lang="en-US" sz="2800" dirty="0"/>
              <a:t>Marta M. Rodriguez, PsyD</a:t>
            </a:r>
          </a:p>
          <a:p>
            <a:pPr lvl="1"/>
            <a:r>
              <a:rPr lang="en-US" sz="2800" dirty="0"/>
              <a:t>Alexandra Reed, PhD</a:t>
            </a:r>
          </a:p>
          <a:p>
            <a:pPr lvl="1"/>
            <a:endParaRPr lang="en-US" sz="2800" dirty="0"/>
          </a:p>
          <a:p>
            <a:r>
              <a:rPr lang="en-US" sz="3000" i="1" dirty="0"/>
              <a:t>Greenfield</a:t>
            </a:r>
          </a:p>
          <a:p>
            <a:pPr lvl="1"/>
            <a:r>
              <a:rPr lang="en-US" sz="2800" dirty="0"/>
              <a:t>Rebecca Craven, LICSW</a:t>
            </a:r>
          </a:p>
          <a:p>
            <a:pPr lvl="1"/>
            <a:r>
              <a:rPr lang="en-US" sz="2800" dirty="0"/>
              <a:t>Whitney Robinson, LICSW</a:t>
            </a:r>
          </a:p>
        </p:txBody>
      </p:sp>
    </p:spTree>
    <p:extLst>
      <p:ext uri="{BB962C8B-B14F-4D97-AF65-F5344CB8AC3E}">
        <p14:creationId xmlns:p14="http://schemas.microsoft.com/office/powerpoint/2010/main" val="413022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538"/>
            <a:ext cx="9982200" cy="1325563"/>
          </a:xfrm>
        </p:spPr>
        <p:txBody>
          <a:bodyPr/>
          <a:lstStyle/>
          <a:p>
            <a:r>
              <a:rPr lang="en-US" dirty="0"/>
              <a:t>Let’s discuss…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E2AB36-E10E-4547-8FD6-B36B6E866B99}"/>
              </a:ext>
            </a:extLst>
          </p:cNvPr>
          <p:cNvSpPr txBox="1"/>
          <p:nvPr/>
        </p:nvSpPr>
        <p:spPr>
          <a:xfrm>
            <a:off x="1180730" y="2361460"/>
            <a:ext cx="912624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Think about a difficult interaction you’ve had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What made it difficult?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Can you identify just when it became difficult for you?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3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What is a “difficult patient”?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166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Changing the language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i="1" dirty="0"/>
              <a:t>There are no “difficult patients,” only difficult interactions. 								</a:t>
            </a:r>
          </a:p>
          <a:p>
            <a:pPr lvl="1"/>
            <a:r>
              <a:rPr lang="en-US" sz="3200" dirty="0"/>
              <a:t>Creates opportunities to influence our perception of that difficulty</a:t>
            </a:r>
          </a:p>
          <a:p>
            <a:pPr lvl="1"/>
            <a:endParaRPr lang="en-US" sz="3200" i="1" dirty="0"/>
          </a:p>
          <a:p>
            <a:pPr lvl="1"/>
            <a:r>
              <a:rPr lang="en-US" sz="3200" dirty="0"/>
              <a:t>Will make us more effective in the moment </a:t>
            </a:r>
            <a:r>
              <a:rPr lang="en-US" sz="2800" i="1" dirty="0"/>
              <a:t>					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9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What makes an interaction difficult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6396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The more factors that come into play, the harder it is to manage the patient interaction effectively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Being aware of these factors and taking steps to reduce them could keep difficult interactions from escalating	</a:t>
            </a:r>
            <a:r>
              <a:rPr lang="en-US" sz="2800" dirty="0"/>
              <a:t>				</a:t>
            </a: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3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lvl="1"/>
            <a:r>
              <a:rPr lang="en-US" sz="3200" dirty="0"/>
              <a:t>Patient Factors</a:t>
            </a:r>
          </a:p>
          <a:p>
            <a:endParaRPr lang="en-US" sz="3200" dirty="0"/>
          </a:p>
          <a:p>
            <a:pPr lvl="1"/>
            <a:r>
              <a:rPr lang="en-US" sz="3200" dirty="0"/>
              <a:t>Provider Factors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System Factors</a:t>
            </a: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3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3B3A37-CCB0-4063-8871-3DBFFC189A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325" y="1486766"/>
            <a:ext cx="81280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0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81125" y="1718397"/>
            <a:ext cx="9086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Past medical/psychosocial history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Expectations of care / provider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Personality traits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Impaired quality of life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or untreatable diagnosis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Language barrier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Other things they carry into the room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2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71600" y="1434933"/>
            <a:ext cx="908685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Providers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Personality traits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communication skills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Inappropriate word choices/phrases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Assumption about pts’ health literacy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listening to patients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Excluding patient from decision-making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job satisfaction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Schedule overload / Long working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Other things they carry into the room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9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80748-CE29-4498-9F9F-70C3F3DAD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2834"/>
            <a:ext cx="9982200" cy="1325563"/>
          </a:xfrm>
        </p:spPr>
        <p:txBody>
          <a:bodyPr/>
          <a:lstStyle/>
          <a:p>
            <a:r>
              <a:rPr lang="en-US" dirty="0"/>
              <a:t>Components of Difficult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0C8D-A7B7-4FF1-9315-72EA56CF9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1528"/>
            <a:ext cx="10515600" cy="4351338"/>
          </a:xfrm>
        </p:spPr>
        <p:txBody>
          <a:bodyPr>
            <a:normAutofit/>
          </a:bodyPr>
          <a:lstStyle/>
          <a:p>
            <a:pPr lvl="1"/>
            <a:endParaRPr lang="en-US" sz="32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86B95F2-8383-47D1-99F2-50D2E621E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46946"/>
            <a:ext cx="127825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178C94-BBE2-42B3-B517-02C6509464D8}"/>
              </a:ext>
            </a:extLst>
          </p:cNvPr>
          <p:cNvSpPr txBox="1"/>
          <p:nvPr/>
        </p:nvSpPr>
        <p:spPr>
          <a:xfrm>
            <a:off x="1381125" y="1718397"/>
            <a:ext cx="90868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/>
              <a:t>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Dysfunctional healthcare systems can only add to provider-patient tensions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Lack of resources </a:t>
            </a:r>
            <a:r>
              <a:rPr lang="en-US" sz="2800" dirty="0"/>
              <a:t>(i.e., staffing, availability)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Long wait times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Cancellations / rescheduling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Anything that has gone wrong in the patient pathway to treatment / finding support / answers</a:t>
            </a:r>
          </a:p>
          <a:p>
            <a:r>
              <a:rPr lang="en-US" sz="32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04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832</Words>
  <Application>Microsoft Office PowerPoint</Application>
  <PresentationFormat>Widescreen</PresentationFormat>
  <Paragraphs>182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Difficult Interactions with Patients:  Taking a Closer Look</vt:lpstr>
      <vt:lpstr>PowerPoint Presentation</vt:lpstr>
      <vt:lpstr>What is a “difficult patient”?</vt:lpstr>
      <vt:lpstr>What makes an interaction difficult</vt:lpstr>
      <vt:lpstr>Components of Difficult Interactions</vt:lpstr>
      <vt:lpstr>Components of Difficult Interactions</vt:lpstr>
      <vt:lpstr>Components of Difficult Interactions</vt:lpstr>
      <vt:lpstr>Components of Difficult Interactions</vt:lpstr>
      <vt:lpstr>Components of Difficult Interactions</vt:lpstr>
      <vt:lpstr>Components of Difficult Interactions</vt:lpstr>
      <vt:lpstr>Potential Implications of Difficult Interactions</vt:lpstr>
      <vt:lpstr>Potential Implications of Difficult Interactions</vt:lpstr>
      <vt:lpstr>Potential Implications of Difficult Interactions</vt:lpstr>
      <vt:lpstr>Managing Difficult Interactions</vt:lpstr>
      <vt:lpstr>Solution-focused Process</vt:lpstr>
      <vt:lpstr>Simple listening phrases</vt:lpstr>
      <vt:lpstr>Acknowledging phrases</vt:lpstr>
      <vt:lpstr>Ending/Transition phrases</vt:lpstr>
      <vt:lpstr>Why difficult interactions are bad for everyone</vt:lpstr>
      <vt:lpstr>Why difficult interactions are bad for everyone</vt:lpstr>
      <vt:lpstr>Primary references</vt:lpstr>
      <vt:lpstr>PCBH Team</vt:lpstr>
      <vt:lpstr>Let’s discuss…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Montreal Cognitive Assessment</dc:title>
  <dc:creator>Meyers, Scott</dc:creator>
  <cp:lastModifiedBy>Meyers, Scott</cp:lastModifiedBy>
  <cp:revision>110</cp:revision>
  <dcterms:created xsi:type="dcterms:W3CDTF">2023-03-20T13:18:45Z</dcterms:created>
  <dcterms:modified xsi:type="dcterms:W3CDTF">2023-10-05T16:12:47Z</dcterms:modified>
</cp:coreProperties>
</file>