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3" r:id="rId4"/>
    <p:sldId id="276" r:id="rId5"/>
    <p:sldId id="268" r:id="rId6"/>
    <p:sldId id="270" r:id="rId7"/>
    <p:sldId id="262" r:id="rId8"/>
    <p:sldId id="263" r:id="rId9"/>
    <p:sldId id="265" r:id="rId10"/>
    <p:sldId id="261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8211" autoAdjust="0"/>
  </p:normalViewPr>
  <p:slideViewPr>
    <p:cSldViewPr>
      <p:cViewPr>
        <p:scale>
          <a:sx n="76" d="100"/>
          <a:sy n="76" d="100"/>
        </p:scale>
        <p:origin x="-206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3279-937B-476A-8CBB-AD89F70FEB0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A36D-745E-4283-9437-17E769686F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hange-pain.com/cmsdata/change-pain-portal/en_EN/img/580/development_perception_pain_580B.jpg?height=600&amp;width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228600"/>
            <a:ext cx="7372350" cy="803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hange-pain.com/cmsdata/change-pain-portal/en_EN/img/580/pain_perception_580B.jpg?height=600&amp;width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467600" cy="814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overcomingthefeartomove-131211220347-phpapp01/95/chronic-pain-and-the-fear-to-move-6-638.jpg?cb=1386821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423996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ah.sa.gov.au/psychology/grafix/chron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667125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hange-pain.com/cmsdata/change-pain-portal/en_EN/img/580/inhibition_perception_pain_580B.jpg?height=600&amp;width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372350" cy="803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retcontreras.com/wp-content/uploads/Pain-Percep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4800600" cy="588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4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4040188" cy="609600"/>
          </a:xfrm>
        </p:spPr>
        <p:txBody>
          <a:bodyPr/>
          <a:lstStyle/>
          <a:p>
            <a:pPr algn="ctr"/>
            <a:r>
              <a:rPr lang="en-US" dirty="0" smtClean="0"/>
              <a:t>ACUTE pain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4040188" cy="5059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Related to an injury</a:t>
            </a:r>
          </a:p>
          <a:p>
            <a:pPr lvl="1"/>
            <a:r>
              <a:rPr lang="en-US" sz="1600" dirty="0" smtClean="0"/>
              <a:t>Trauma (accident/surgery)</a:t>
            </a:r>
          </a:p>
          <a:p>
            <a:pPr lvl="1"/>
            <a:r>
              <a:rPr lang="en-US" sz="1600" dirty="0" smtClean="0"/>
              <a:t>Infection (bacterial/viral)</a:t>
            </a:r>
          </a:p>
          <a:p>
            <a:pPr lvl="1"/>
            <a:r>
              <a:rPr lang="en-US" sz="1600" dirty="0" smtClean="0"/>
              <a:t>Non-trauma internal injury (heart attack, artery rupture)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 smtClean="0"/>
              <a:t>Intensity correlates with amount of tissue damage</a:t>
            </a:r>
          </a:p>
          <a:p>
            <a:endParaRPr lang="en-US" sz="2000" dirty="0" smtClean="0"/>
          </a:p>
          <a:p>
            <a:r>
              <a:rPr lang="en-US" sz="2000" dirty="0" smtClean="0"/>
              <a:t>Has a distinct warning and protective function</a:t>
            </a:r>
          </a:p>
          <a:p>
            <a:endParaRPr lang="en-US" sz="2000" dirty="0"/>
          </a:p>
          <a:p>
            <a:r>
              <a:rPr lang="en-US" sz="2000" dirty="0" smtClean="0"/>
              <a:t>Soft tissue and bone heal in 3 months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81001"/>
            <a:ext cx="4041775" cy="609600"/>
          </a:xfrm>
        </p:spPr>
        <p:txBody>
          <a:bodyPr/>
          <a:lstStyle/>
          <a:p>
            <a:pPr algn="ctr"/>
            <a:r>
              <a:rPr lang="en-US" dirty="0" smtClean="0"/>
              <a:t>CHRONIC pain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041775" cy="5059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longer related to the acute injury</a:t>
            </a:r>
          </a:p>
          <a:p>
            <a:r>
              <a:rPr lang="en-US" sz="2000" dirty="0" smtClean="0"/>
              <a:t>May be due to ongoing injury</a:t>
            </a:r>
          </a:p>
          <a:p>
            <a:r>
              <a:rPr lang="en-US" sz="2000" dirty="0" smtClean="0"/>
              <a:t>May not be due to any injury</a:t>
            </a:r>
          </a:p>
          <a:p>
            <a:pPr lvl="1"/>
            <a:r>
              <a:rPr lang="en-US" sz="1600" dirty="0" smtClean="0"/>
              <a:t>Central Pain Processing Disorders</a:t>
            </a:r>
          </a:p>
          <a:p>
            <a:pPr lvl="1"/>
            <a:r>
              <a:rPr lang="en-US" sz="1600" dirty="0" smtClean="0"/>
              <a:t>Aging-related changes</a:t>
            </a:r>
            <a:endParaRPr lang="en-US" sz="2000" dirty="0"/>
          </a:p>
          <a:p>
            <a:r>
              <a:rPr lang="en-US" sz="2000" dirty="0" smtClean="0"/>
              <a:t>Intensity no longer correlates with tissue damage</a:t>
            </a:r>
          </a:p>
          <a:p>
            <a:r>
              <a:rPr lang="en-US" sz="2000" dirty="0" smtClean="0"/>
              <a:t>Has lost the warning and protective function</a:t>
            </a:r>
          </a:p>
          <a:p>
            <a:r>
              <a:rPr lang="en-US" sz="2000" dirty="0" smtClean="0"/>
              <a:t>More complex biochemistry and brain areas involved</a:t>
            </a:r>
            <a:endParaRPr lang="en-US" sz="2000" dirty="0"/>
          </a:p>
          <a:p>
            <a:r>
              <a:rPr lang="en-US" sz="2000" dirty="0" smtClean="0"/>
              <a:t>Becomes a diagnosis/condition in its own right (vicious cycle)</a:t>
            </a:r>
          </a:p>
          <a:p>
            <a:endParaRPr lang="en-US" sz="2000" dirty="0"/>
          </a:p>
        </p:txBody>
      </p:sp>
      <p:sp>
        <p:nvSpPr>
          <p:cNvPr id="9" name="Flowchart: Process 8"/>
          <p:cNvSpPr/>
          <p:nvPr/>
        </p:nvSpPr>
        <p:spPr>
          <a:xfrm>
            <a:off x="533400" y="457200"/>
            <a:ext cx="3886200" cy="457200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ACUTE pain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724400" y="457200"/>
            <a:ext cx="3886200" cy="457200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CHRONIC pain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485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ai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86808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i.wsj.net/public/resources/images/PJ-BD747_HEALTH_G_20111114184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792443" cy="6858000"/>
          </a:xfrm>
          <a:prstGeom prst="rect">
            <a:avLst/>
          </a:prstGeom>
          <a:noFill/>
        </p:spPr>
      </p:pic>
      <p:sp>
        <p:nvSpPr>
          <p:cNvPr id="2" name="Flowchart: Process 1"/>
          <p:cNvSpPr/>
          <p:nvPr/>
        </p:nvSpPr>
        <p:spPr>
          <a:xfrm>
            <a:off x="4724400" y="4800600"/>
            <a:ext cx="3429000" cy="2057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hange-pain.com/cmsdata/change-pain-portal/en_EN/img/580/Chronic%20pain%20cycle.jpg?height=600&amp;width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372" y="228600"/>
            <a:ext cx="7106373" cy="774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6223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7122</TotalTime>
  <Words>88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Martin</dc:creator>
  <cp:lastModifiedBy>Platzner, Anne</cp:lastModifiedBy>
  <cp:revision>21</cp:revision>
  <dcterms:created xsi:type="dcterms:W3CDTF">2015-04-08T10:15:47Z</dcterms:created>
  <dcterms:modified xsi:type="dcterms:W3CDTF">2018-12-11T22:01:59Z</dcterms:modified>
</cp:coreProperties>
</file>