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handoutMasterIdLst>
    <p:handoutMasterId r:id="rId20"/>
  </p:handoutMasterIdLst>
  <p:sldIdLst>
    <p:sldId id="256" r:id="rId2"/>
    <p:sldId id="260" r:id="rId3"/>
    <p:sldId id="265" r:id="rId4"/>
    <p:sldId id="257" r:id="rId5"/>
    <p:sldId id="258" r:id="rId6"/>
    <p:sldId id="259" r:id="rId7"/>
    <p:sldId id="262" r:id="rId8"/>
    <p:sldId id="263" r:id="rId9"/>
    <p:sldId id="269" r:id="rId10"/>
    <p:sldId id="270" r:id="rId11"/>
    <p:sldId id="267" r:id="rId12"/>
    <p:sldId id="268" r:id="rId13"/>
    <p:sldId id="266" r:id="rId14"/>
    <p:sldId id="274" r:id="rId15"/>
    <p:sldId id="272" r:id="rId16"/>
    <p:sldId id="271" r:id="rId17"/>
    <p:sldId id="264" r:id="rId1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87709" autoAdjust="0"/>
  </p:normalViewPr>
  <p:slideViewPr>
    <p:cSldViewPr>
      <p:cViewPr>
        <p:scale>
          <a:sx n="75" d="100"/>
          <a:sy n="75" d="100"/>
        </p:scale>
        <p:origin x="-1098" y="-138"/>
      </p:cViewPr>
      <p:guideLst>
        <p:guide orient="horz" pos="2160"/>
        <p:guide pos="2880"/>
      </p:guideLst>
    </p:cSldViewPr>
  </p:slideViewPr>
  <p:outlineViewPr>
    <p:cViewPr>
      <p:scale>
        <a:sx n="33" d="100"/>
        <a:sy n="33" d="100"/>
      </p:scale>
      <p:origin x="12" y="1410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2" d="100"/>
          <a:sy n="62" d="100"/>
        </p:scale>
        <p:origin x="-3138" y="-9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1440" tIns="45720" rIns="91440" bIns="45720" rtlCol="0"/>
          <a:lstStyle>
            <a:lvl1pPr algn="r">
              <a:defRPr sz="1200"/>
            </a:lvl1pPr>
          </a:lstStyle>
          <a:p>
            <a:fld id="{FBD36509-24AE-4006-8FE9-47D944E4199F}" type="datetimeFigureOut">
              <a:rPr lang="en-US" smtClean="0"/>
              <a:t>3/4/2020</a:t>
            </a:fld>
            <a:endParaRPr lang="en-US"/>
          </a:p>
        </p:txBody>
      </p:sp>
      <p:sp>
        <p:nvSpPr>
          <p:cNvPr id="4" name="Footer Placeholder 3"/>
          <p:cNvSpPr>
            <a:spLocks noGrp="1"/>
          </p:cNvSpPr>
          <p:nvPr>
            <p:ph type="ftr" sz="quarter" idx="2"/>
          </p:nvPr>
        </p:nvSpPr>
        <p:spPr>
          <a:xfrm>
            <a:off x="0" y="8772669"/>
            <a:ext cx="3011699"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1440" tIns="45720" rIns="91440" bIns="45720" rtlCol="0" anchor="b"/>
          <a:lstStyle>
            <a:lvl1pPr algn="r">
              <a:defRPr sz="1200"/>
            </a:lvl1pPr>
          </a:lstStyle>
          <a:p>
            <a:fld id="{B8AFAF35-6E6E-4993-9733-F78BC2A1A17C}" type="slidenum">
              <a:rPr lang="en-US" smtClean="0"/>
              <a:t>‹#›</a:t>
            </a:fld>
            <a:endParaRPr lang="en-US"/>
          </a:p>
        </p:txBody>
      </p:sp>
    </p:spTree>
    <p:extLst>
      <p:ext uri="{BB962C8B-B14F-4D97-AF65-F5344CB8AC3E}">
        <p14:creationId xmlns:p14="http://schemas.microsoft.com/office/powerpoint/2010/main" val="194925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1440" tIns="45720" rIns="91440" bIns="45720" rtlCol="0"/>
          <a:lstStyle>
            <a:lvl1pPr algn="r">
              <a:defRPr sz="1200"/>
            </a:lvl1pPr>
          </a:lstStyle>
          <a:p>
            <a:fld id="{48375A98-F420-46B2-8334-9BC5ACEF2B90}" type="datetimeFigureOut">
              <a:rPr lang="en-US" smtClean="0"/>
              <a:t>3/4/2020</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1440" tIns="45720" rIns="91440" bIns="45720" rtlCol="0" anchor="b"/>
          <a:lstStyle>
            <a:lvl1pPr algn="r">
              <a:defRPr sz="1200"/>
            </a:lvl1pPr>
          </a:lstStyle>
          <a:p>
            <a:fld id="{7C3208D3-77F9-4B09-B8EE-759C2562424E}" type="slidenum">
              <a:rPr lang="en-US" smtClean="0"/>
              <a:t>‹#›</a:t>
            </a:fld>
            <a:endParaRPr lang="en-US"/>
          </a:p>
        </p:txBody>
      </p:sp>
    </p:spTree>
    <p:extLst>
      <p:ext uri="{BB962C8B-B14F-4D97-AF65-F5344CB8AC3E}">
        <p14:creationId xmlns:p14="http://schemas.microsoft.com/office/powerpoint/2010/main" val="9309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208D3-77F9-4B09-B8EE-759C2562424E}" type="slidenum">
              <a:rPr lang="en-US" smtClean="0"/>
              <a:t>1</a:t>
            </a:fld>
            <a:endParaRPr lang="en-US"/>
          </a:p>
        </p:txBody>
      </p:sp>
    </p:spTree>
    <p:extLst>
      <p:ext uri="{BB962C8B-B14F-4D97-AF65-F5344CB8AC3E}">
        <p14:creationId xmlns:p14="http://schemas.microsoft.com/office/powerpoint/2010/main" val="4214015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“more than 15 minutes” is documented, must also check off billing box</a:t>
            </a:r>
          </a:p>
          <a:p>
            <a:endParaRPr lang="en-US" baseline="0" dirty="0" smtClean="0"/>
          </a:p>
        </p:txBody>
      </p:sp>
      <p:sp>
        <p:nvSpPr>
          <p:cNvPr id="4" name="Slide Number Placeholder 3"/>
          <p:cNvSpPr>
            <a:spLocks noGrp="1"/>
          </p:cNvSpPr>
          <p:nvPr>
            <p:ph type="sldNum" sz="quarter" idx="10"/>
          </p:nvPr>
        </p:nvSpPr>
        <p:spPr/>
        <p:txBody>
          <a:bodyPr/>
          <a:lstStyle/>
          <a:p>
            <a:fld id="{7C3208D3-77F9-4B09-B8EE-759C2562424E}" type="slidenum">
              <a:rPr lang="en-US" smtClean="0"/>
              <a:t>10</a:t>
            </a:fld>
            <a:endParaRPr lang="en-US"/>
          </a:p>
        </p:txBody>
      </p:sp>
    </p:spTree>
    <p:extLst>
      <p:ext uri="{BB962C8B-B14F-4D97-AF65-F5344CB8AC3E}">
        <p14:creationId xmlns:p14="http://schemas.microsoft.com/office/powerpoint/2010/main" val="3389375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t>
            </a:r>
            <a:r>
              <a:rPr lang="en-US" baseline="0" dirty="0" smtClean="0"/>
              <a:t>3/21/19 </a:t>
            </a:r>
            <a:r>
              <a:rPr lang="en-US" baseline="0" dirty="0" smtClean="0"/>
              <a:t>data. </a:t>
            </a:r>
            <a:endParaRPr lang="en-US" dirty="0"/>
          </a:p>
        </p:txBody>
      </p:sp>
      <p:sp>
        <p:nvSpPr>
          <p:cNvPr id="4" name="Slide Number Placeholder 3"/>
          <p:cNvSpPr>
            <a:spLocks noGrp="1"/>
          </p:cNvSpPr>
          <p:nvPr>
            <p:ph type="sldNum" sz="quarter" idx="10"/>
          </p:nvPr>
        </p:nvSpPr>
        <p:spPr/>
        <p:txBody>
          <a:bodyPr/>
          <a:lstStyle/>
          <a:p>
            <a:fld id="{7C3208D3-77F9-4B09-B8EE-759C2562424E}" type="slidenum">
              <a:rPr lang="en-US" smtClean="0"/>
              <a:t>11</a:t>
            </a:fld>
            <a:endParaRPr lang="en-US"/>
          </a:p>
        </p:txBody>
      </p:sp>
    </p:spTree>
    <p:extLst>
      <p:ext uri="{BB962C8B-B14F-4D97-AF65-F5344CB8AC3E}">
        <p14:creationId xmlns:p14="http://schemas.microsoft.com/office/powerpoint/2010/main" val="1769263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data also from </a:t>
            </a:r>
            <a:r>
              <a:rPr lang="en-US" dirty="0" smtClean="0"/>
              <a:t>3/21/19</a:t>
            </a:r>
            <a:endParaRPr lang="en-US" dirty="0" smtClean="0"/>
          </a:p>
          <a:p>
            <a:endParaRPr lang="en-US" dirty="0" smtClean="0"/>
          </a:p>
          <a:p>
            <a:r>
              <a:rPr lang="en-US" dirty="0" smtClean="0"/>
              <a:t>Age 80 chosen at random as age</a:t>
            </a:r>
            <a:r>
              <a:rPr lang="en-US" baseline="0" dirty="0" smtClean="0"/>
              <a:t> to reasonably think a non-critically ill patient might have a MOLST form </a:t>
            </a:r>
            <a:r>
              <a:rPr lang="en-US" baseline="0" dirty="0" smtClean="0"/>
              <a:t>completed</a:t>
            </a:r>
            <a:endParaRPr lang="en-US" dirty="0" smtClean="0"/>
          </a:p>
        </p:txBody>
      </p:sp>
      <p:sp>
        <p:nvSpPr>
          <p:cNvPr id="4" name="Slide Number Placeholder 3"/>
          <p:cNvSpPr>
            <a:spLocks noGrp="1"/>
          </p:cNvSpPr>
          <p:nvPr>
            <p:ph type="sldNum" sz="quarter" idx="10"/>
          </p:nvPr>
        </p:nvSpPr>
        <p:spPr/>
        <p:txBody>
          <a:bodyPr/>
          <a:lstStyle/>
          <a:p>
            <a:fld id="{7C3208D3-77F9-4B09-B8EE-759C2562424E}" type="slidenum">
              <a:rPr lang="en-US" smtClean="0"/>
              <a:t>12</a:t>
            </a:fld>
            <a:endParaRPr lang="en-US"/>
          </a:p>
        </p:txBody>
      </p:sp>
    </p:spTree>
    <p:extLst>
      <p:ext uri="{BB962C8B-B14F-4D97-AF65-F5344CB8AC3E}">
        <p14:creationId xmlns:p14="http://schemas.microsoft.com/office/powerpoint/2010/main" val="1373885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Encourage using the template, even if not billable, to document discussion</a:t>
            </a:r>
          </a:p>
        </p:txBody>
      </p:sp>
      <p:sp>
        <p:nvSpPr>
          <p:cNvPr id="4" name="Slide Number Placeholder 3"/>
          <p:cNvSpPr>
            <a:spLocks noGrp="1"/>
          </p:cNvSpPr>
          <p:nvPr>
            <p:ph type="sldNum" sz="quarter" idx="10"/>
          </p:nvPr>
        </p:nvSpPr>
        <p:spPr/>
        <p:txBody>
          <a:bodyPr/>
          <a:lstStyle/>
          <a:p>
            <a:fld id="{7C3208D3-77F9-4B09-B8EE-759C2562424E}" type="slidenum">
              <a:rPr lang="en-US" smtClean="0"/>
              <a:t>13</a:t>
            </a:fld>
            <a:endParaRPr lang="en-US"/>
          </a:p>
        </p:txBody>
      </p:sp>
    </p:spTree>
    <p:extLst>
      <p:ext uri="{BB962C8B-B14F-4D97-AF65-F5344CB8AC3E}">
        <p14:creationId xmlns:p14="http://schemas.microsoft.com/office/powerpoint/2010/main" val="1398037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3208D3-77F9-4B09-B8EE-759C2562424E}" type="slidenum">
              <a:rPr lang="en-US" smtClean="0"/>
              <a:t>14</a:t>
            </a:fld>
            <a:endParaRPr lang="en-US"/>
          </a:p>
        </p:txBody>
      </p:sp>
    </p:spTree>
    <p:extLst>
      <p:ext uri="{BB962C8B-B14F-4D97-AF65-F5344CB8AC3E}">
        <p14:creationId xmlns:p14="http://schemas.microsoft.com/office/powerpoint/2010/main" val="2106037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208D3-77F9-4B09-B8EE-759C2562424E}" type="slidenum">
              <a:rPr lang="en-US" smtClean="0"/>
              <a:t>15</a:t>
            </a:fld>
            <a:endParaRPr lang="en-US"/>
          </a:p>
        </p:txBody>
      </p:sp>
    </p:spTree>
    <p:extLst>
      <p:ext uri="{BB962C8B-B14F-4D97-AF65-F5344CB8AC3E}">
        <p14:creationId xmlns:p14="http://schemas.microsoft.com/office/powerpoint/2010/main" val="2467308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Encourage providers to forward</a:t>
            </a:r>
            <a:r>
              <a:rPr lang="en-US" baseline="0" dirty="0" smtClean="0"/>
              <a:t> any questions, ideas, resources wanted</a:t>
            </a:r>
            <a:endParaRPr lang="en-US" dirty="0"/>
          </a:p>
        </p:txBody>
      </p:sp>
      <p:sp>
        <p:nvSpPr>
          <p:cNvPr id="4" name="Slide Number Placeholder 3"/>
          <p:cNvSpPr>
            <a:spLocks noGrp="1"/>
          </p:cNvSpPr>
          <p:nvPr>
            <p:ph type="sldNum" sz="quarter" idx="10"/>
          </p:nvPr>
        </p:nvSpPr>
        <p:spPr/>
        <p:txBody>
          <a:bodyPr/>
          <a:lstStyle/>
          <a:p>
            <a:fld id="{7C3208D3-77F9-4B09-B8EE-759C2562424E}" type="slidenum">
              <a:rPr lang="en-US" smtClean="0"/>
              <a:t>16</a:t>
            </a:fld>
            <a:endParaRPr lang="en-US"/>
          </a:p>
        </p:txBody>
      </p:sp>
    </p:spTree>
    <p:extLst>
      <p:ext uri="{BB962C8B-B14F-4D97-AF65-F5344CB8AC3E}">
        <p14:creationId xmlns:p14="http://schemas.microsoft.com/office/powerpoint/2010/main" val="4143598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208D3-77F9-4B09-B8EE-759C2562424E}" type="slidenum">
              <a:rPr lang="en-US" smtClean="0"/>
              <a:t>17</a:t>
            </a:fld>
            <a:endParaRPr lang="en-US"/>
          </a:p>
        </p:txBody>
      </p:sp>
    </p:spTree>
    <p:extLst>
      <p:ext uri="{BB962C8B-B14F-4D97-AF65-F5344CB8AC3E}">
        <p14:creationId xmlns:p14="http://schemas.microsoft.com/office/powerpoint/2010/main" val="282017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with patient story demonstrating impact of ACP discussion on health care. </a:t>
            </a:r>
          </a:p>
        </p:txBody>
      </p:sp>
      <p:sp>
        <p:nvSpPr>
          <p:cNvPr id="4" name="Slide Number Placeholder 3"/>
          <p:cNvSpPr>
            <a:spLocks noGrp="1"/>
          </p:cNvSpPr>
          <p:nvPr>
            <p:ph type="sldNum" sz="quarter" idx="10"/>
          </p:nvPr>
        </p:nvSpPr>
        <p:spPr/>
        <p:txBody>
          <a:bodyPr/>
          <a:lstStyle/>
          <a:p>
            <a:fld id="{7C3208D3-77F9-4B09-B8EE-759C2562424E}" type="slidenum">
              <a:rPr lang="en-US" smtClean="0"/>
              <a:t>2</a:t>
            </a:fld>
            <a:endParaRPr lang="en-US"/>
          </a:p>
        </p:txBody>
      </p:sp>
    </p:spTree>
    <p:extLst>
      <p:ext uri="{BB962C8B-B14F-4D97-AF65-F5344CB8AC3E}">
        <p14:creationId xmlns:p14="http://schemas.microsoft.com/office/powerpoint/2010/main" val="553936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208D3-77F9-4B09-B8EE-759C2562424E}" type="slidenum">
              <a:rPr lang="en-US" smtClean="0"/>
              <a:t>3</a:t>
            </a:fld>
            <a:endParaRPr lang="en-US"/>
          </a:p>
        </p:txBody>
      </p:sp>
    </p:spTree>
    <p:extLst>
      <p:ext uri="{BB962C8B-B14F-4D97-AF65-F5344CB8AC3E}">
        <p14:creationId xmlns:p14="http://schemas.microsoft.com/office/powerpoint/2010/main" val="1939029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 4 year study by Ariadne Labs demonstrated that for patients with advanced cancer, earlier conversations (by oncologists) reduced the proportion of patients with moderate to severe anxiety and depression by half, and the anxiety improvements were sustained for at least 24 weeks.</a:t>
            </a:r>
            <a:endParaRPr lang="en-US" dirty="0"/>
          </a:p>
        </p:txBody>
      </p:sp>
      <p:sp>
        <p:nvSpPr>
          <p:cNvPr id="4" name="Slide Number Placeholder 3"/>
          <p:cNvSpPr>
            <a:spLocks noGrp="1"/>
          </p:cNvSpPr>
          <p:nvPr>
            <p:ph type="sldNum" sz="quarter" idx="10"/>
          </p:nvPr>
        </p:nvSpPr>
        <p:spPr/>
        <p:txBody>
          <a:bodyPr/>
          <a:lstStyle/>
          <a:p>
            <a:fld id="{7C3208D3-77F9-4B09-B8EE-759C2562424E}" type="slidenum">
              <a:rPr lang="en-US" smtClean="0"/>
              <a:t>4</a:t>
            </a:fld>
            <a:endParaRPr lang="en-US"/>
          </a:p>
        </p:txBody>
      </p:sp>
    </p:spTree>
    <p:extLst>
      <p:ext uri="{BB962C8B-B14F-4D97-AF65-F5344CB8AC3E}">
        <p14:creationId xmlns:p14="http://schemas.microsoft.com/office/powerpoint/2010/main" val="2506966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208D3-77F9-4B09-B8EE-759C2562424E}" type="slidenum">
              <a:rPr lang="en-US" smtClean="0"/>
              <a:t>5</a:t>
            </a:fld>
            <a:endParaRPr lang="en-US"/>
          </a:p>
        </p:txBody>
      </p:sp>
    </p:spTree>
    <p:extLst>
      <p:ext uri="{BB962C8B-B14F-4D97-AF65-F5344CB8AC3E}">
        <p14:creationId xmlns:p14="http://schemas.microsoft.com/office/powerpoint/2010/main" val="105837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208D3-77F9-4B09-B8EE-759C2562424E}" type="slidenum">
              <a:rPr lang="en-US" smtClean="0"/>
              <a:t>6</a:t>
            </a:fld>
            <a:endParaRPr lang="en-US"/>
          </a:p>
        </p:txBody>
      </p:sp>
    </p:spTree>
    <p:extLst>
      <p:ext uri="{BB962C8B-B14F-4D97-AF65-F5344CB8AC3E}">
        <p14:creationId xmlns:p14="http://schemas.microsoft.com/office/powerpoint/2010/main" val="3340845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HCP invoked- document only if permanent. </a:t>
            </a:r>
            <a:endParaRPr lang="en-US" baseline="0" dirty="0" smtClean="0"/>
          </a:p>
          <a:p>
            <a:r>
              <a:rPr lang="en-US" dirty="0" smtClean="0"/>
              <a:t>Mention VMG flyer available for giving out to patients.</a:t>
            </a:r>
          </a:p>
          <a:p>
            <a:r>
              <a:rPr lang="en-US" dirty="0" smtClean="0"/>
              <a:t>Major points:</a:t>
            </a:r>
          </a:p>
          <a:p>
            <a:pPr marL="228600" indent="-228600">
              <a:buAutoNum type="arabicParenR"/>
            </a:pPr>
            <a:r>
              <a:rPr lang="en-US" dirty="0" smtClean="0"/>
              <a:t>Tell the person they are now your</a:t>
            </a:r>
            <a:r>
              <a:rPr lang="en-US" baseline="0" dirty="0" smtClean="0"/>
              <a:t> agent</a:t>
            </a:r>
            <a:endParaRPr lang="en-US" dirty="0" smtClean="0"/>
          </a:p>
          <a:p>
            <a:pPr marL="228600" indent="-228600">
              <a:buAutoNum type="arabicParenR"/>
            </a:pPr>
            <a:r>
              <a:rPr lang="en-US" dirty="0" smtClean="0"/>
              <a:t>Have a conversation</a:t>
            </a:r>
            <a:r>
              <a:rPr lang="en-US" baseline="0" dirty="0" smtClean="0"/>
              <a:t> with the agent about what you want</a:t>
            </a:r>
          </a:p>
          <a:p>
            <a:pPr marL="228600" indent="-228600">
              <a:buAutoNum type="arabicParenR"/>
            </a:pPr>
            <a:r>
              <a:rPr lang="en-US" baseline="0" dirty="0" smtClean="0"/>
              <a:t>Make sure the agent can do what you want</a:t>
            </a:r>
          </a:p>
          <a:p>
            <a:pPr marL="457200" lvl="1" indent="0">
              <a:buNone/>
            </a:pPr>
            <a:r>
              <a:rPr lang="en-US" baseline="0" dirty="0" smtClean="0"/>
              <a:t>Spouses, children, special considerations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7C3208D3-77F9-4B09-B8EE-759C2562424E}" type="slidenum">
              <a:rPr lang="en-US" smtClean="0"/>
              <a:t>7</a:t>
            </a:fld>
            <a:endParaRPr lang="en-US"/>
          </a:p>
        </p:txBody>
      </p:sp>
    </p:spTree>
    <p:extLst>
      <p:ext uri="{BB962C8B-B14F-4D97-AF65-F5344CB8AC3E}">
        <p14:creationId xmlns:p14="http://schemas.microsoft.com/office/powerpoint/2010/main" val="2485852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Statement to discourage providers from signing and sending home incomplete MOLST form</a:t>
            </a:r>
          </a:p>
          <a:p>
            <a:r>
              <a:rPr lang="en-US" dirty="0" smtClean="0"/>
              <a:t>The </a:t>
            </a:r>
            <a:r>
              <a:rPr lang="en-US" dirty="0" smtClean="0"/>
              <a:t>lay person’s understanding</a:t>
            </a:r>
            <a:r>
              <a:rPr lang="en-US" baseline="0" dirty="0" smtClean="0"/>
              <a:t> of:</a:t>
            </a:r>
          </a:p>
          <a:p>
            <a:r>
              <a:rPr lang="en-US" baseline="0" dirty="0" smtClean="0"/>
              <a:t>1) procedure </a:t>
            </a:r>
          </a:p>
          <a:p>
            <a:r>
              <a:rPr lang="en-US" baseline="0" dirty="0" smtClean="0"/>
              <a:t>2) outcome</a:t>
            </a:r>
          </a:p>
          <a:p>
            <a:r>
              <a:rPr lang="en-US" baseline="0" dirty="0" smtClean="0"/>
              <a:t>3) situations in which a MOLST is used</a:t>
            </a:r>
          </a:p>
          <a:p>
            <a:r>
              <a:rPr lang="en-US" baseline="0" dirty="0" smtClean="0"/>
              <a:t>- (collapse in restaurant leads to CPR)</a:t>
            </a:r>
          </a:p>
          <a:p>
            <a:r>
              <a:rPr lang="en-US" baseline="0" dirty="0" smtClean="0"/>
              <a:t>- (questions are not asked until pt is thought to be dying)</a:t>
            </a:r>
          </a:p>
          <a:p>
            <a:r>
              <a:rPr lang="en-US" baseline="0" dirty="0" smtClean="0"/>
              <a:t>- (difference between an MD’s ability to understand that someone is dying compared to family’s ability)</a:t>
            </a:r>
            <a:endParaRPr lang="en-US" dirty="0"/>
          </a:p>
        </p:txBody>
      </p:sp>
      <p:sp>
        <p:nvSpPr>
          <p:cNvPr id="4" name="Slide Number Placeholder 3"/>
          <p:cNvSpPr>
            <a:spLocks noGrp="1"/>
          </p:cNvSpPr>
          <p:nvPr>
            <p:ph type="sldNum" sz="quarter" idx="10"/>
          </p:nvPr>
        </p:nvSpPr>
        <p:spPr/>
        <p:txBody>
          <a:bodyPr/>
          <a:lstStyle/>
          <a:p>
            <a:fld id="{7C3208D3-77F9-4B09-B8EE-759C2562424E}" type="slidenum">
              <a:rPr lang="en-US" smtClean="0"/>
              <a:t>8</a:t>
            </a:fld>
            <a:endParaRPr lang="en-US"/>
          </a:p>
        </p:txBody>
      </p:sp>
    </p:spTree>
    <p:extLst>
      <p:ext uri="{BB962C8B-B14F-4D97-AF65-F5344CB8AC3E}">
        <p14:creationId xmlns:p14="http://schemas.microsoft.com/office/powerpoint/2010/main" val="1844286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a:t>
            </a:r>
            <a:r>
              <a:rPr lang="en-US" baseline="0" dirty="0" smtClean="0"/>
              <a:t> need to complete #s 1 and 2 to meet insurance requirements</a:t>
            </a:r>
          </a:p>
          <a:p>
            <a:r>
              <a:rPr lang="en-US" baseline="0" dirty="0" smtClean="0"/>
              <a:t>If MA is opening templates for Wellness Visits, but there is no discussion, delete the template. </a:t>
            </a:r>
            <a:endParaRPr lang="en-US" dirty="0"/>
          </a:p>
        </p:txBody>
      </p:sp>
      <p:sp>
        <p:nvSpPr>
          <p:cNvPr id="4" name="Slide Number Placeholder 3"/>
          <p:cNvSpPr>
            <a:spLocks noGrp="1"/>
          </p:cNvSpPr>
          <p:nvPr>
            <p:ph type="sldNum" sz="quarter" idx="10"/>
          </p:nvPr>
        </p:nvSpPr>
        <p:spPr/>
        <p:txBody>
          <a:bodyPr/>
          <a:lstStyle/>
          <a:p>
            <a:fld id="{7C3208D3-77F9-4B09-B8EE-759C2562424E}" type="slidenum">
              <a:rPr lang="en-US" smtClean="0"/>
              <a:t>9</a:t>
            </a:fld>
            <a:endParaRPr lang="en-US"/>
          </a:p>
        </p:txBody>
      </p:sp>
    </p:spTree>
    <p:extLst>
      <p:ext uri="{BB962C8B-B14F-4D97-AF65-F5344CB8AC3E}">
        <p14:creationId xmlns:p14="http://schemas.microsoft.com/office/powerpoint/2010/main" val="2771878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E4ACC26-C415-40AB-B08B-CD021B77487A}" type="datetimeFigureOut">
              <a:rPr lang="en-US" smtClean="0"/>
              <a:t>3/4/2020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586AB0E-4F0A-4A4A-A390-3509D0D8559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4ACC26-C415-40AB-B08B-CD021B77487A}" type="datetimeFigureOut">
              <a:rPr lang="en-US" smtClean="0"/>
              <a:t>3/4/2020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86AB0E-4F0A-4A4A-A390-3509D0D855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E4ACC26-C415-40AB-B08B-CD021B77487A}" type="datetimeFigureOut">
              <a:rPr lang="en-US" smtClean="0"/>
              <a:t>3/4/2020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586AB0E-4F0A-4A4A-A390-3509D0D855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4ACC26-C415-40AB-B08B-CD021B77487A}" type="datetimeFigureOut">
              <a:rPr lang="en-US" smtClean="0"/>
              <a:t>3/4/2020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86AB0E-4F0A-4A4A-A390-3509D0D855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E4ACC26-C415-40AB-B08B-CD021B77487A}" type="datetimeFigureOut">
              <a:rPr lang="en-US" smtClean="0"/>
              <a:t>3/4/2020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586AB0E-4F0A-4A4A-A390-3509D0D8559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4ACC26-C415-40AB-B08B-CD021B77487A}" type="datetimeFigureOut">
              <a:rPr lang="en-US" smtClean="0"/>
              <a:t>3/4/2020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86AB0E-4F0A-4A4A-A390-3509D0D855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4ACC26-C415-40AB-B08B-CD021B77487A}" type="datetimeFigureOut">
              <a:rPr lang="en-US" smtClean="0"/>
              <a:t>3/4/2020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586AB0E-4F0A-4A4A-A390-3509D0D855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4ACC26-C415-40AB-B08B-CD021B77487A}" type="datetimeFigureOut">
              <a:rPr lang="en-US" smtClean="0"/>
              <a:t>3/4/2020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586AB0E-4F0A-4A4A-A390-3509D0D855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E4ACC26-C415-40AB-B08B-CD021B77487A}" type="datetimeFigureOut">
              <a:rPr lang="en-US" smtClean="0"/>
              <a:t>3/4/2020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586AB0E-4F0A-4A4A-A390-3509D0D855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4ACC26-C415-40AB-B08B-CD021B77487A}" type="datetimeFigureOut">
              <a:rPr lang="en-US" smtClean="0"/>
              <a:t>3/4/2020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86AB0E-4F0A-4A4A-A390-3509D0D855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E4ACC26-C415-40AB-B08B-CD021B77487A}" type="datetimeFigureOut">
              <a:rPr lang="en-US" smtClean="0"/>
              <a:t>3/4/2020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86AB0E-4F0A-4A4A-A390-3509D0D85593}"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E4ACC26-C415-40AB-B08B-CD021B77487A}" type="datetimeFigureOut">
              <a:rPr lang="en-US" smtClean="0"/>
              <a:t>3/4/2020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586AB0E-4F0A-4A4A-A390-3509D0D855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honoringchoicesmass.com/" TargetMode="External"/><Relationship Id="rId3" Type="http://schemas.openxmlformats.org/officeDocument/2006/relationships/hyperlink" Target="https://www.ariadnelabs.org/areas-of-work/serious-illness-care/" TargetMode="External"/><Relationship Id="rId7" Type="http://schemas.openxmlformats.org/officeDocument/2006/relationships/hyperlink" Target="https://youtu.be/45b2QZxDd_o"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youtu.be/fhwa9f5O_U4" TargetMode="External"/><Relationship Id="rId5" Type="http://schemas.openxmlformats.org/officeDocument/2006/relationships/hyperlink" Target="https://youtu.be/RPQBukpyKAY" TargetMode="External"/><Relationship Id="rId10" Type="http://schemas.openxmlformats.org/officeDocument/2006/relationships/hyperlink" Target="http://www.maseriouscare.org/" TargetMode="External"/><Relationship Id="rId4" Type="http://schemas.openxmlformats.org/officeDocument/2006/relationships/hyperlink" Target="https://youtu.be/xLl1HlCcNYM" TargetMode="External"/><Relationship Id="rId9" Type="http://schemas.openxmlformats.org/officeDocument/2006/relationships/hyperlink" Target="https://theconversationproject.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45b2QZxDd_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Advance Care Planning</a:t>
            </a:r>
            <a:endParaRPr lang="en-US" dirty="0"/>
          </a:p>
        </p:txBody>
      </p:sp>
      <p:sp>
        <p:nvSpPr>
          <p:cNvPr id="3" name="Subtitle 2"/>
          <p:cNvSpPr>
            <a:spLocks noGrp="1"/>
          </p:cNvSpPr>
          <p:nvPr>
            <p:ph type="subTitle" idx="1"/>
          </p:nvPr>
        </p:nvSpPr>
        <p:spPr/>
        <p:txBody>
          <a:bodyPr>
            <a:normAutofit/>
          </a:bodyPr>
          <a:lstStyle/>
          <a:p>
            <a:r>
              <a:rPr lang="en-US" dirty="0" smtClean="0"/>
              <a:t>Primary Care Meeting </a:t>
            </a:r>
          </a:p>
          <a:p>
            <a:r>
              <a:rPr lang="en-US" dirty="0" smtClean="0"/>
              <a:t>April 30, 2019</a:t>
            </a:r>
            <a:endParaRPr lang="en-US" dirty="0"/>
          </a:p>
        </p:txBody>
      </p:sp>
    </p:spTree>
    <p:extLst>
      <p:ext uri="{BB962C8B-B14F-4D97-AF65-F5344CB8AC3E}">
        <p14:creationId xmlns:p14="http://schemas.microsoft.com/office/powerpoint/2010/main" val="2674401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Billing for ACP discussions</a:t>
            </a:r>
            <a:endParaRPr lang="en-US" sz="2800" dirty="0"/>
          </a:p>
        </p:txBody>
      </p:sp>
      <p:sp>
        <p:nvSpPr>
          <p:cNvPr id="3" name="Content Placeholder 2"/>
          <p:cNvSpPr>
            <a:spLocks noGrp="1"/>
          </p:cNvSpPr>
          <p:nvPr>
            <p:ph idx="1"/>
          </p:nvPr>
        </p:nvSpPr>
        <p:spPr/>
        <p:txBody>
          <a:bodyPr/>
          <a:lstStyle/>
          <a:p>
            <a:pPr>
              <a:buFont typeface="Wingdings" panose="05000000000000000000" pitchFamily="2" charset="2"/>
              <a:buChar char="q"/>
            </a:pPr>
            <a:endParaRPr lang="en-US" sz="2400" dirty="0" smtClean="0"/>
          </a:p>
          <a:p>
            <a:pPr>
              <a:buFont typeface="Wingdings" panose="05000000000000000000" pitchFamily="2" charset="2"/>
              <a:buChar char="q"/>
            </a:pPr>
            <a:r>
              <a:rPr lang="en-US" sz="2400" dirty="0" smtClean="0"/>
              <a:t>Don’t forget to check off the billing box for more than 15 minutes</a:t>
            </a:r>
          </a:p>
          <a:p>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048000"/>
            <a:ext cx="80772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82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pPr algn="ctr"/>
            <a:r>
              <a:rPr lang="en-US" sz="2800" dirty="0" smtClean="0"/>
              <a:t>HCP stats</a:t>
            </a:r>
            <a:endParaRPr lang="en-US" sz="2800" dirty="0"/>
          </a:p>
        </p:txBody>
      </p:sp>
      <p:sp>
        <p:nvSpPr>
          <p:cNvPr id="3" name="Content Placeholder 2"/>
          <p:cNvSpPr>
            <a:spLocks noGrp="1"/>
          </p:cNvSpPr>
          <p:nvPr>
            <p:ph idx="1"/>
          </p:nvPr>
        </p:nvSpPr>
        <p:spPr>
          <a:xfrm>
            <a:off x="76200" y="1447800"/>
            <a:ext cx="8001000" cy="5007936"/>
          </a:xfrm>
        </p:spPr>
        <p:txBody>
          <a:bodyPr>
            <a:normAutofit/>
          </a:bodyPr>
          <a:lstStyle/>
          <a:p>
            <a:pPr>
              <a:buFont typeface="Wingdings" panose="05000000000000000000" pitchFamily="2" charset="2"/>
              <a:buChar char="q"/>
            </a:pPr>
            <a:r>
              <a:rPr lang="en-US" sz="2400" dirty="0" smtClean="0"/>
              <a:t>Percentage of patients with HCP in the EMR, age 18+ </a:t>
            </a:r>
          </a:p>
          <a:p>
            <a:pPr marL="0" indent="0">
              <a:buNone/>
            </a:pPr>
            <a:r>
              <a:rPr lang="en-US" sz="1800" dirty="0" smtClean="0"/>
              <a:t>	AMC	10.80%		</a:t>
            </a:r>
          </a:p>
          <a:p>
            <a:pPr marL="0" indent="0">
              <a:buNone/>
            </a:pPr>
            <a:r>
              <a:rPr lang="en-US" sz="1800" dirty="0" smtClean="0"/>
              <a:t>	EHC</a:t>
            </a:r>
            <a:r>
              <a:rPr lang="en-US" sz="1800" dirty="0"/>
              <a:t>	</a:t>
            </a:r>
            <a:r>
              <a:rPr lang="en-US" sz="1800" dirty="0" smtClean="0"/>
              <a:t>30.40%</a:t>
            </a:r>
            <a:r>
              <a:rPr lang="en-US" sz="1800" dirty="0"/>
              <a:t>		</a:t>
            </a:r>
          </a:p>
          <a:p>
            <a:pPr marL="0" indent="0">
              <a:buNone/>
            </a:pPr>
            <a:r>
              <a:rPr lang="en-US" sz="1800" dirty="0" smtClean="0"/>
              <a:t>	GHC</a:t>
            </a:r>
            <a:r>
              <a:rPr lang="en-US" sz="1800" dirty="0"/>
              <a:t>	</a:t>
            </a:r>
            <a:r>
              <a:rPr lang="en-US" sz="1800" dirty="0" smtClean="0"/>
              <a:t>10.70</a:t>
            </a:r>
            <a:r>
              <a:rPr lang="en-US" sz="1800" dirty="0"/>
              <a:t>			</a:t>
            </a:r>
          </a:p>
          <a:p>
            <a:pPr marL="0" indent="0">
              <a:buNone/>
            </a:pPr>
            <a:r>
              <a:rPr lang="en-US" sz="1800" dirty="0" smtClean="0"/>
              <a:t>	NHC</a:t>
            </a:r>
            <a:r>
              <a:rPr lang="en-US" sz="1800" dirty="0"/>
              <a:t>	</a:t>
            </a:r>
            <a:r>
              <a:rPr lang="en-US" sz="1800" dirty="0" smtClean="0"/>
              <a:t>8.50%</a:t>
            </a:r>
            <a:r>
              <a:rPr lang="en-US" sz="1800" dirty="0"/>
              <a:t>		</a:t>
            </a:r>
          </a:p>
          <a:p>
            <a:pPr marL="0" indent="0">
              <a:buNone/>
            </a:pPr>
            <a:r>
              <a:rPr lang="en-US" sz="1800" dirty="0" smtClean="0"/>
              <a:t>	</a:t>
            </a:r>
            <a:r>
              <a:rPr lang="en-US" sz="1800" b="1" dirty="0" smtClean="0"/>
              <a:t>ALL	13.70%</a:t>
            </a:r>
          </a:p>
          <a:p>
            <a:pPr marL="0" indent="0">
              <a:buNone/>
            </a:pPr>
            <a:endParaRPr lang="en-US" sz="1800" dirty="0"/>
          </a:p>
          <a:p>
            <a:pPr>
              <a:buFont typeface="Wingdings" panose="05000000000000000000" pitchFamily="2" charset="2"/>
              <a:buChar char="q"/>
            </a:pPr>
            <a:r>
              <a:rPr lang="en-US" sz="2400" dirty="0" smtClean="0"/>
              <a:t>Percentage </a:t>
            </a:r>
            <a:r>
              <a:rPr lang="en-US" sz="2400" dirty="0"/>
              <a:t>of patients with HCP in the </a:t>
            </a:r>
            <a:r>
              <a:rPr lang="en-US" sz="2400" dirty="0" smtClean="0"/>
              <a:t>EMR, age 65</a:t>
            </a:r>
            <a:r>
              <a:rPr lang="en-US" sz="2400" dirty="0"/>
              <a:t>+</a:t>
            </a:r>
          </a:p>
          <a:p>
            <a:pPr marL="0" indent="0">
              <a:buNone/>
            </a:pPr>
            <a:r>
              <a:rPr lang="en-US" sz="1800" dirty="0" smtClean="0"/>
              <a:t>	AMC</a:t>
            </a:r>
            <a:r>
              <a:rPr lang="en-US" sz="1800" dirty="0"/>
              <a:t>	</a:t>
            </a:r>
            <a:r>
              <a:rPr lang="en-US" sz="1800" dirty="0" smtClean="0"/>
              <a:t>19.40%</a:t>
            </a:r>
            <a:r>
              <a:rPr lang="en-US" sz="1800" dirty="0"/>
              <a:t>			</a:t>
            </a:r>
          </a:p>
          <a:p>
            <a:pPr marL="0" indent="0">
              <a:buNone/>
            </a:pPr>
            <a:r>
              <a:rPr lang="en-US" sz="1800" dirty="0" smtClean="0"/>
              <a:t>	EHC</a:t>
            </a:r>
            <a:r>
              <a:rPr lang="en-US" sz="1800" dirty="0"/>
              <a:t>	</a:t>
            </a:r>
            <a:r>
              <a:rPr lang="en-US" sz="1800" dirty="0" smtClean="0"/>
              <a:t>55.40%</a:t>
            </a:r>
            <a:r>
              <a:rPr lang="en-US" sz="1800" dirty="0"/>
              <a:t>			</a:t>
            </a:r>
          </a:p>
          <a:p>
            <a:pPr marL="0" indent="0">
              <a:buNone/>
            </a:pPr>
            <a:r>
              <a:rPr lang="en-US" sz="1800" dirty="0" smtClean="0"/>
              <a:t>	GHC</a:t>
            </a:r>
            <a:r>
              <a:rPr lang="en-US" sz="1800" dirty="0"/>
              <a:t>	</a:t>
            </a:r>
            <a:r>
              <a:rPr lang="en-US" sz="1800" dirty="0" smtClean="0"/>
              <a:t>23.10%</a:t>
            </a:r>
            <a:r>
              <a:rPr lang="en-US" sz="1800" dirty="0"/>
              <a:t>			</a:t>
            </a:r>
          </a:p>
          <a:p>
            <a:pPr marL="0" indent="0">
              <a:buNone/>
            </a:pPr>
            <a:r>
              <a:rPr lang="en-US" sz="1800" dirty="0" smtClean="0"/>
              <a:t>	NHC</a:t>
            </a:r>
            <a:r>
              <a:rPr lang="en-US" sz="1800" dirty="0"/>
              <a:t>	</a:t>
            </a:r>
            <a:r>
              <a:rPr lang="en-US" sz="1800" dirty="0" smtClean="0"/>
              <a:t>21.00%</a:t>
            </a:r>
            <a:r>
              <a:rPr lang="en-US" sz="1800" dirty="0"/>
              <a:t>			</a:t>
            </a:r>
          </a:p>
          <a:p>
            <a:pPr marL="0" indent="0">
              <a:buNone/>
            </a:pPr>
            <a:r>
              <a:rPr lang="en-US" sz="1800" dirty="0" smtClean="0"/>
              <a:t>	</a:t>
            </a:r>
            <a:r>
              <a:rPr lang="en-US" sz="1800" b="1" dirty="0" smtClean="0"/>
              <a:t>ALL</a:t>
            </a:r>
            <a:r>
              <a:rPr lang="en-US" sz="1800" b="1" dirty="0"/>
              <a:t>	</a:t>
            </a:r>
            <a:r>
              <a:rPr lang="en-US" sz="1800" b="1" dirty="0" smtClean="0"/>
              <a:t>26.20</a:t>
            </a:r>
            <a:r>
              <a:rPr lang="en-US" sz="1800" b="1" dirty="0"/>
              <a:t>%</a:t>
            </a:r>
          </a:p>
          <a:p>
            <a:pPr marL="0" indent="0">
              <a:buNone/>
            </a:pPr>
            <a:endParaRPr lang="en-US" sz="2400" dirty="0"/>
          </a:p>
        </p:txBody>
      </p:sp>
    </p:spTree>
    <p:extLst>
      <p:ext uri="{BB962C8B-B14F-4D97-AF65-F5344CB8AC3E}">
        <p14:creationId xmlns:p14="http://schemas.microsoft.com/office/powerpoint/2010/main" val="3420828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MOLST STATS</a:t>
            </a:r>
            <a:endParaRPr lang="en-US" sz="2800" dirty="0"/>
          </a:p>
        </p:txBody>
      </p:sp>
      <p:sp>
        <p:nvSpPr>
          <p:cNvPr id="3" name="Content Placeholder 2"/>
          <p:cNvSpPr>
            <a:spLocks noGrp="1"/>
          </p:cNvSpPr>
          <p:nvPr>
            <p:ph idx="1"/>
          </p:nvPr>
        </p:nvSpPr>
        <p:spPr>
          <a:xfrm>
            <a:off x="152400" y="1600200"/>
            <a:ext cx="7924800" cy="4855536"/>
          </a:xfrm>
        </p:spPr>
        <p:txBody>
          <a:bodyPr>
            <a:normAutofit/>
          </a:bodyPr>
          <a:lstStyle/>
          <a:p>
            <a:pPr>
              <a:buFont typeface="Wingdings" panose="05000000000000000000" pitchFamily="2" charset="2"/>
              <a:buChar char="q"/>
            </a:pPr>
            <a:endParaRPr lang="en-US" sz="2400" dirty="0" smtClean="0"/>
          </a:p>
          <a:p>
            <a:pPr>
              <a:buFont typeface="Wingdings" panose="05000000000000000000" pitchFamily="2" charset="2"/>
              <a:buChar char="q"/>
            </a:pPr>
            <a:r>
              <a:rPr lang="en-US" sz="2400" dirty="0" smtClean="0"/>
              <a:t>Percentage </a:t>
            </a:r>
            <a:r>
              <a:rPr lang="en-US" sz="2400" dirty="0"/>
              <a:t>of patients with </a:t>
            </a:r>
            <a:r>
              <a:rPr lang="en-US" sz="2400" dirty="0" smtClean="0"/>
              <a:t>MOLST in </a:t>
            </a:r>
            <a:r>
              <a:rPr lang="en-US" sz="2400" dirty="0"/>
              <a:t>the </a:t>
            </a:r>
            <a:r>
              <a:rPr lang="en-US" sz="2400" dirty="0" smtClean="0"/>
              <a:t>EMR, age 80</a:t>
            </a:r>
          </a:p>
          <a:p>
            <a:pPr marL="0" indent="0">
              <a:buNone/>
            </a:pPr>
            <a:r>
              <a:rPr lang="en-US" sz="2400" dirty="0" smtClean="0"/>
              <a:t>	</a:t>
            </a:r>
            <a:r>
              <a:rPr lang="en-US" sz="1800" dirty="0" smtClean="0"/>
              <a:t>AMC</a:t>
            </a:r>
            <a:r>
              <a:rPr lang="en-US" sz="1800" dirty="0"/>
              <a:t>	23.60%</a:t>
            </a:r>
          </a:p>
          <a:p>
            <a:pPr marL="0" indent="0">
              <a:buNone/>
            </a:pPr>
            <a:r>
              <a:rPr lang="en-US" sz="1800" dirty="0" smtClean="0"/>
              <a:t>	EHC</a:t>
            </a:r>
            <a:r>
              <a:rPr lang="en-US" sz="1800" dirty="0"/>
              <a:t>	</a:t>
            </a:r>
            <a:r>
              <a:rPr lang="en-US" sz="1800" dirty="0" smtClean="0"/>
              <a:t>67.40</a:t>
            </a:r>
            <a:r>
              <a:rPr lang="en-US" sz="1800" dirty="0"/>
              <a:t>%</a:t>
            </a:r>
          </a:p>
          <a:p>
            <a:pPr marL="0" indent="0">
              <a:buNone/>
            </a:pPr>
            <a:r>
              <a:rPr lang="en-US" sz="1800" dirty="0" smtClean="0"/>
              <a:t>	GHC</a:t>
            </a:r>
            <a:r>
              <a:rPr lang="en-US" sz="1800" dirty="0"/>
              <a:t>	</a:t>
            </a:r>
            <a:r>
              <a:rPr lang="en-US" sz="1800" dirty="0" smtClean="0"/>
              <a:t>36.10</a:t>
            </a:r>
            <a:r>
              <a:rPr lang="en-US" sz="1800" dirty="0"/>
              <a:t>%</a:t>
            </a:r>
          </a:p>
          <a:p>
            <a:pPr marL="0" indent="0">
              <a:buNone/>
            </a:pPr>
            <a:r>
              <a:rPr lang="en-US" sz="1800" dirty="0" smtClean="0"/>
              <a:t>	NHC</a:t>
            </a:r>
            <a:r>
              <a:rPr lang="en-US" sz="1800" dirty="0"/>
              <a:t>	</a:t>
            </a:r>
            <a:r>
              <a:rPr lang="en-US" sz="1800" dirty="0" smtClean="0"/>
              <a:t>30.30%</a:t>
            </a:r>
            <a:r>
              <a:rPr lang="en-US" sz="1800" dirty="0"/>
              <a:t>		</a:t>
            </a:r>
          </a:p>
          <a:p>
            <a:pPr marL="0" indent="0">
              <a:buNone/>
            </a:pPr>
            <a:r>
              <a:rPr lang="en-US" sz="1800" dirty="0" smtClean="0"/>
              <a:t>	</a:t>
            </a:r>
            <a:r>
              <a:rPr lang="en-US" sz="1800" b="1" dirty="0" smtClean="0"/>
              <a:t>ALL</a:t>
            </a:r>
            <a:r>
              <a:rPr lang="en-US" sz="1800" b="1" dirty="0"/>
              <a:t>	</a:t>
            </a:r>
            <a:r>
              <a:rPr lang="en-US" sz="1800" b="1" dirty="0" smtClean="0"/>
              <a:t>36.50</a:t>
            </a:r>
            <a:r>
              <a:rPr lang="en-US" sz="1800" b="1" dirty="0"/>
              <a:t>%</a:t>
            </a:r>
          </a:p>
          <a:p>
            <a:pPr marL="0" indent="0">
              <a:buNone/>
            </a:pPr>
            <a:endParaRPr lang="en-US" sz="2400" dirty="0"/>
          </a:p>
        </p:txBody>
      </p:sp>
    </p:spTree>
    <p:extLst>
      <p:ext uri="{BB962C8B-B14F-4D97-AF65-F5344CB8AC3E}">
        <p14:creationId xmlns:p14="http://schemas.microsoft.com/office/powerpoint/2010/main" val="3685558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Acp billing stats</a:t>
            </a:r>
            <a:endParaRPr lang="en-US" sz="2800" dirty="0"/>
          </a:p>
        </p:txBody>
      </p:sp>
      <p:sp>
        <p:nvSpPr>
          <p:cNvPr id="3" name="Content Placeholder 2"/>
          <p:cNvSpPr>
            <a:spLocks noGrp="1"/>
          </p:cNvSpPr>
          <p:nvPr>
            <p:ph idx="1"/>
          </p:nvPr>
        </p:nvSpPr>
        <p:spPr/>
        <p:txBody>
          <a:bodyPr>
            <a:normAutofit/>
          </a:bodyPr>
          <a:lstStyle/>
          <a:p>
            <a:pPr marL="0" indent="0" algn="ctr">
              <a:buNone/>
            </a:pPr>
            <a:endParaRPr lang="en-US" sz="2400" b="1" dirty="0"/>
          </a:p>
          <a:p>
            <a:pPr marL="0" indent="0">
              <a:buNone/>
            </a:pPr>
            <a:r>
              <a:rPr lang="en-US" sz="2400" b="1" dirty="0" smtClean="0"/>
              <a:t>1</a:t>
            </a:r>
            <a:r>
              <a:rPr lang="en-US" sz="2400" b="1" baseline="30000" dirty="0" smtClean="0"/>
              <a:t>st</a:t>
            </a:r>
            <a:r>
              <a:rPr lang="en-US" sz="2400" b="1" dirty="0" smtClean="0"/>
              <a:t> Quarter 2019</a:t>
            </a:r>
          </a:p>
          <a:p>
            <a:pPr marL="0" indent="0">
              <a:buNone/>
            </a:pPr>
            <a:r>
              <a:rPr lang="en-US" sz="2400" dirty="0"/>
              <a:t>	</a:t>
            </a:r>
          </a:p>
          <a:p>
            <a:pPr marL="0" indent="0">
              <a:buNone/>
            </a:pPr>
            <a:r>
              <a:rPr lang="en-US" sz="2400" b="1" dirty="0" smtClean="0"/>
              <a:t>		Claims	Templates</a:t>
            </a:r>
            <a:endParaRPr lang="en-US" sz="2400" b="1" dirty="0"/>
          </a:p>
          <a:p>
            <a:pPr marL="0" indent="0">
              <a:buNone/>
            </a:pPr>
            <a:r>
              <a:rPr lang="en-US" sz="2400" b="1" dirty="0" smtClean="0"/>
              <a:t>AMC</a:t>
            </a:r>
            <a:r>
              <a:rPr lang="en-US" sz="2400" dirty="0"/>
              <a:t>	</a:t>
            </a:r>
            <a:r>
              <a:rPr lang="en-US" sz="2400" dirty="0" smtClean="0"/>
              <a:t>	17		18</a:t>
            </a:r>
            <a:endParaRPr lang="en-US" sz="2400" dirty="0"/>
          </a:p>
          <a:p>
            <a:pPr marL="0" indent="0">
              <a:buNone/>
            </a:pPr>
            <a:r>
              <a:rPr lang="en-US" sz="2400" b="1" dirty="0" smtClean="0"/>
              <a:t>EHC</a:t>
            </a:r>
            <a:r>
              <a:rPr lang="en-US" sz="2400" dirty="0"/>
              <a:t>	</a:t>
            </a:r>
            <a:r>
              <a:rPr lang="en-US" sz="2400" dirty="0" smtClean="0"/>
              <a:t>	43		132</a:t>
            </a:r>
            <a:endParaRPr lang="en-US" sz="2400" dirty="0"/>
          </a:p>
          <a:p>
            <a:pPr marL="0" indent="0">
              <a:buNone/>
            </a:pPr>
            <a:r>
              <a:rPr lang="en-US" sz="2400" b="1" dirty="0" smtClean="0"/>
              <a:t>GHC</a:t>
            </a:r>
            <a:r>
              <a:rPr lang="en-US" sz="2400" dirty="0"/>
              <a:t>	</a:t>
            </a:r>
            <a:r>
              <a:rPr lang="en-US" sz="2400" dirty="0" smtClean="0"/>
              <a:t>	26		37</a:t>
            </a:r>
            <a:endParaRPr lang="en-US" sz="2400" dirty="0"/>
          </a:p>
          <a:p>
            <a:pPr marL="0" indent="0">
              <a:buNone/>
            </a:pPr>
            <a:r>
              <a:rPr lang="en-US" sz="2400" b="1" dirty="0" smtClean="0"/>
              <a:t>NHC</a:t>
            </a:r>
            <a:r>
              <a:rPr lang="en-US" sz="2400" b="1" dirty="0"/>
              <a:t>	</a:t>
            </a:r>
            <a:r>
              <a:rPr lang="en-US" sz="2400" dirty="0" smtClean="0"/>
              <a:t>	39		46</a:t>
            </a:r>
            <a:endParaRPr lang="en-US" sz="2400" dirty="0"/>
          </a:p>
          <a:p>
            <a:pPr marL="0" indent="0">
              <a:buNone/>
            </a:pPr>
            <a:r>
              <a:rPr lang="en-US" sz="2400" b="1" dirty="0" smtClean="0"/>
              <a:t>Total</a:t>
            </a:r>
            <a:r>
              <a:rPr lang="en-US" sz="2400" b="1" dirty="0"/>
              <a:t>	</a:t>
            </a:r>
            <a:r>
              <a:rPr lang="en-US" sz="2400" b="1" dirty="0" smtClean="0"/>
              <a:t>	125		233</a:t>
            </a:r>
            <a:endParaRPr lang="en-US" sz="2400" b="1" dirty="0"/>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1682197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More </a:t>
            </a:r>
            <a:r>
              <a:rPr lang="en-US" sz="2800" dirty="0" smtClean="0"/>
              <a:t>BILLING STATS</a:t>
            </a:r>
            <a:endParaRPr lang="en-US" sz="2800"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buNone/>
            </a:pPr>
            <a:r>
              <a:rPr lang="en-US" b="1" dirty="0" smtClean="0"/>
              <a:t>VMG ACP Claims Billed</a:t>
            </a:r>
          </a:p>
          <a:p>
            <a:pPr marL="0" indent="0">
              <a:buNone/>
            </a:pPr>
            <a:endParaRPr lang="en-US" dirty="0"/>
          </a:p>
          <a:p>
            <a:pPr marL="0" indent="0">
              <a:lnSpc>
                <a:spcPct val="150000"/>
              </a:lnSpc>
              <a:buNone/>
            </a:pPr>
            <a:r>
              <a:rPr lang="en-US" dirty="0" smtClean="0"/>
              <a:t>	</a:t>
            </a:r>
            <a:r>
              <a:rPr lang="en-US" sz="2400" b="1" u="sng" dirty="0" smtClean="0"/>
              <a:t>2016	2017	2018	2019 </a:t>
            </a:r>
            <a:r>
              <a:rPr lang="en-US" sz="2400" u="sng" dirty="0" smtClean="0"/>
              <a:t>(based on 1</a:t>
            </a:r>
            <a:r>
              <a:rPr lang="en-US" sz="2400" u="sng" baseline="30000" dirty="0" smtClean="0"/>
              <a:t>st</a:t>
            </a:r>
            <a:r>
              <a:rPr lang="en-US" sz="2400" u="sng" dirty="0" smtClean="0"/>
              <a:t> Q)</a:t>
            </a:r>
          </a:p>
          <a:p>
            <a:pPr marL="0" indent="0">
              <a:lnSpc>
                <a:spcPct val="150000"/>
              </a:lnSpc>
              <a:buNone/>
            </a:pPr>
            <a:r>
              <a:rPr lang="en-US" sz="2400" b="1" dirty="0" smtClean="0"/>
              <a:t>AMC</a:t>
            </a:r>
            <a:r>
              <a:rPr lang="en-US" sz="2400" dirty="0" smtClean="0"/>
              <a:t>	  53	  72	  81	17 x 4 =  68</a:t>
            </a:r>
          </a:p>
          <a:p>
            <a:pPr marL="0" indent="0">
              <a:lnSpc>
                <a:spcPct val="150000"/>
              </a:lnSpc>
              <a:buNone/>
            </a:pPr>
            <a:r>
              <a:rPr lang="en-US" sz="2400" b="1" dirty="0" smtClean="0"/>
              <a:t>EHC</a:t>
            </a:r>
            <a:r>
              <a:rPr lang="en-US" sz="2400" dirty="0" smtClean="0"/>
              <a:t>	    6	  89	141	43 x 4 = 172</a:t>
            </a:r>
          </a:p>
          <a:p>
            <a:pPr marL="0" indent="0">
              <a:lnSpc>
                <a:spcPct val="150000"/>
              </a:lnSpc>
              <a:buNone/>
            </a:pPr>
            <a:r>
              <a:rPr lang="en-US" sz="2400" b="1" dirty="0" smtClean="0"/>
              <a:t>GHC</a:t>
            </a:r>
            <a:r>
              <a:rPr lang="en-US" sz="2400" dirty="0" smtClean="0"/>
              <a:t>	  41	125	113	26 x 4 = 104</a:t>
            </a:r>
          </a:p>
          <a:p>
            <a:pPr marL="0" indent="0">
              <a:lnSpc>
                <a:spcPct val="150000"/>
              </a:lnSpc>
              <a:buNone/>
            </a:pPr>
            <a:r>
              <a:rPr lang="en-US" sz="2400" b="1" dirty="0" smtClean="0"/>
              <a:t>NHC</a:t>
            </a:r>
            <a:r>
              <a:rPr lang="en-US" sz="2400" dirty="0" smtClean="0"/>
              <a:t>	  62	122	126	39 x 4 = 156	</a:t>
            </a:r>
          </a:p>
          <a:p>
            <a:pPr marL="0" indent="0">
              <a:lnSpc>
                <a:spcPct val="150000"/>
              </a:lnSpc>
              <a:buNone/>
            </a:pPr>
            <a:r>
              <a:rPr lang="en-US" sz="2400" b="1" dirty="0" smtClean="0"/>
              <a:t>Total	162	408	461  125 x 4 = 500</a:t>
            </a:r>
            <a:endParaRPr lang="en-US" sz="2400" b="1" dirty="0"/>
          </a:p>
        </p:txBody>
      </p:sp>
    </p:spTree>
    <p:extLst>
      <p:ext uri="{BB962C8B-B14F-4D97-AF65-F5344CB8AC3E}">
        <p14:creationId xmlns:p14="http://schemas.microsoft.com/office/powerpoint/2010/main" val="3555602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It’s always too soon </a:t>
            </a:r>
            <a:br>
              <a:rPr lang="en-US" sz="2800" dirty="0" smtClean="0"/>
            </a:br>
            <a:r>
              <a:rPr lang="en-US" sz="2800" dirty="0" smtClean="0"/>
              <a:t>until it’s too late</a:t>
            </a:r>
            <a:endParaRPr lang="en-US" sz="2800" dirty="0"/>
          </a:p>
        </p:txBody>
      </p:sp>
      <p:sp>
        <p:nvSpPr>
          <p:cNvPr id="3" name="Content Placeholder 2"/>
          <p:cNvSpPr>
            <a:spLocks noGrp="1"/>
          </p:cNvSpPr>
          <p:nvPr>
            <p:ph idx="1"/>
          </p:nvPr>
        </p:nvSpPr>
        <p:spPr>
          <a:xfrm>
            <a:off x="228600" y="1600200"/>
            <a:ext cx="7696200" cy="4846320"/>
          </a:xfrm>
        </p:spPr>
        <p:txBody>
          <a:bodyPr>
            <a:normAutofit/>
          </a:bodyPr>
          <a:lstStyle/>
          <a:p>
            <a:pPr marL="0" indent="0">
              <a:buNone/>
            </a:pPr>
            <a:endParaRPr lang="en-US" sz="2400" dirty="0" smtClean="0"/>
          </a:p>
          <a:p>
            <a:pPr marL="0" indent="0">
              <a:buNone/>
            </a:pPr>
            <a:r>
              <a:rPr lang="en-US" sz="2400" dirty="0" smtClean="0"/>
              <a:t>What’s next? </a:t>
            </a:r>
            <a:endParaRPr lang="en-US" sz="2400" dirty="0"/>
          </a:p>
          <a:p>
            <a:pPr marL="0" indent="0">
              <a:buNone/>
            </a:pPr>
            <a:r>
              <a:rPr lang="en-US" sz="2400" dirty="0"/>
              <a:t>ACP Committee </a:t>
            </a:r>
            <a:r>
              <a:rPr lang="en-US" sz="2400" dirty="0" smtClean="0"/>
              <a:t>plans</a:t>
            </a:r>
          </a:p>
          <a:p>
            <a:pPr marL="0" indent="0">
              <a:buNone/>
            </a:pPr>
            <a:endParaRPr lang="en-US" sz="2400" dirty="0"/>
          </a:p>
          <a:p>
            <a:pPr>
              <a:buFont typeface="Wingdings" panose="05000000000000000000" pitchFamily="2" charset="2"/>
              <a:buChar char="q"/>
            </a:pPr>
            <a:r>
              <a:rPr lang="en-US" sz="2400" dirty="0" smtClean="0"/>
              <a:t>Interactive lunch on </a:t>
            </a:r>
            <a:r>
              <a:rPr lang="en-US" sz="2400" dirty="0"/>
              <a:t>Managing Chronic </a:t>
            </a:r>
            <a:r>
              <a:rPr lang="en-US" sz="2400" dirty="0" smtClean="0"/>
              <a:t>Illness</a:t>
            </a:r>
          </a:p>
          <a:p>
            <a:pPr marL="0" indent="0">
              <a:buNone/>
            </a:pPr>
            <a:r>
              <a:rPr lang="en-US" sz="2400" dirty="0"/>
              <a:t>GHC: 5/28	EHC: 6/4	AMC: 6/11	NHC</a:t>
            </a:r>
            <a:r>
              <a:rPr lang="en-US" sz="2400" dirty="0" smtClean="0"/>
              <a:t>: 6/25</a:t>
            </a:r>
          </a:p>
          <a:p>
            <a:pPr marL="0" indent="0">
              <a:buNone/>
            </a:pPr>
            <a:endParaRPr lang="en-US" sz="2400" dirty="0" smtClean="0"/>
          </a:p>
          <a:p>
            <a:pPr>
              <a:buFont typeface="Wingdings" panose="05000000000000000000" pitchFamily="2" charset="2"/>
              <a:buChar char="q"/>
            </a:pPr>
            <a:r>
              <a:rPr lang="en-US" sz="2400" dirty="0" smtClean="0"/>
              <a:t>Fall </a:t>
            </a:r>
            <a:r>
              <a:rPr lang="en-US" sz="2400" dirty="0"/>
              <a:t>lunch on Managing Serious </a:t>
            </a:r>
            <a:r>
              <a:rPr lang="en-US" sz="2400" dirty="0" smtClean="0"/>
              <a:t>Illness</a:t>
            </a:r>
          </a:p>
          <a:p>
            <a:pPr marL="0" indent="0">
              <a:buNone/>
            </a:pPr>
            <a:endParaRPr lang="en-US" sz="2400" dirty="0" smtClean="0"/>
          </a:p>
          <a:p>
            <a:pPr>
              <a:buFont typeface="Wingdings" panose="05000000000000000000" pitchFamily="2" charset="2"/>
              <a:buChar char="q"/>
            </a:pPr>
            <a:r>
              <a:rPr lang="en-US" sz="2400" dirty="0" smtClean="0"/>
              <a:t>Patient </a:t>
            </a:r>
            <a:r>
              <a:rPr lang="en-US" sz="2400" dirty="0"/>
              <a:t>Informational Forums: 1 at each center</a:t>
            </a:r>
          </a:p>
          <a:p>
            <a:pPr marL="0" indent="0">
              <a:buNone/>
            </a:pPr>
            <a:endParaRPr lang="en-US" sz="2400" dirty="0"/>
          </a:p>
        </p:txBody>
      </p:sp>
    </p:spTree>
    <p:extLst>
      <p:ext uri="{BB962C8B-B14F-4D97-AF65-F5344CB8AC3E}">
        <p14:creationId xmlns:p14="http://schemas.microsoft.com/office/powerpoint/2010/main" val="3293475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Your turn</a:t>
            </a:r>
            <a:endParaRPr lang="en-US" sz="2800" dirty="0"/>
          </a:p>
        </p:txBody>
      </p:sp>
      <p:sp>
        <p:nvSpPr>
          <p:cNvPr id="3" name="Content Placeholder 2"/>
          <p:cNvSpPr>
            <a:spLocks noGrp="1"/>
          </p:cNvSpPr>
          <p:nvPr>
            <p:ph idx="1"/>
          </p:nvPr>
        </p:nvSpPr>
        <p:spPr/>
        <p:txBody>
          <a:bodyPr>
            <a:normAutofit fontScale="92500" lnSpcReduction="10000"/>
          </a:bodyPr>
          <a:lstStyle/>
          <a:p>
            <a:pPr marL="292608" lvl="1" indent="0">
              <a:buNone/>
            </a:pPr>
            <a:endParaRPr lang="en-US" dirty="0"/>
          </a:p>
          <a:p>
            <a:pPr>
              <a:buFont typeface="Wingdings" panose="05000000000000000000" pitchFamily="2" charset="2"/>
              <a:buChar char="q"/>
            </a:pPr>
            <a:r>
              <a:rPr lang="en-US" dirty="0"/>
              <a:t>Q &amp; A</a:t>
            </a:r>
          </a:p>
          <a:p>
            <a:pPr>
              <a:buFont typeface="Wingdings" panose="05000000000000000000" pitchFamily="2" charset="2"/>
              <a:buChar char="q"/>
            </a:pPr>
            <a:endParaRPr lang="en-US" dirty="0"/>
          </a:p>
          <a:p>
            <a:pPr>
              <a:buFont typeface="Wingdings" panose="05000000000000000000" pitchFamily="2" charset="2"/>
              <a:buChar char="q"/>
            </a:pPr>
            <a:r>
              <a:rPr lang="en-US" dirty="0" smtClean="0"/>
              <a:t>Discussion</a:t>
            </a:r>
          </a:p>
          <a:p>
            <a:pPr marL="0" indent="0">
              <a:buNone/>
            </a:pPr>
            <a:endParaRPr lang="en-US" dirty="0" smtClean="0"/>
          </a:p>
          <a:p>
            <a:pPr marL="0" indent="0">
              <a:buNone/>
            </a:pPr>
            <a:r>
              <a:rPr lang="en-US" dirty="0" smtClean="0"/>
              <a:t>Advance Care Planning Committee Members</a:t>
            </a:r>
          </a:p>
          <a:p>
            <a:pPr marL="0" indent="0">
              <a:buNone/>
            </a:pPr>
            <a:r>
              <a:rPr lang="en-US" sz="1900" dirty="0" smtClean="0"/>
              <a:t>Henry </a:t>
            </a:r>
            <a:r>
              <a:rPr lang="en-US" sz="1900" dirty="0"/>
              <a:t>S</a:t>
            </a:r>
            <a:r>
              <a:rPr lang="en-US" sz="1900" dirty="0" smtClean="0"/>
              <a:t>imkin, chair</a:t>
            </a:r>
          </a:p>
          <a:p>
            <a:pPr marL="0" indent="0">
              <a:buNone/>
            </a:pPr>
            <a:r>
              <a:rPr lang="en-US" sz="1900" dirty="0"/>
              <a:t>Laura </a:t>
            </a:r>
            <a:r>
              <a:rPr lang="en-US" sz="1900" dirty="0" smtClean="0"/>
              <a:t>Duffy</a:t>
            </a:r>
          </a:p>
          <a:p>
            <a:pPr marL="0" indent="0">
              <a:buNone/>
            </a:pPr>
            <a:r>
              <a:rPr lang="en-US" sz="1900" dirty="0" smtClean="0"/>
              <a:t>Shersten </a:t>
            </a:r>
            <a:r>
              <a:rPr lang="en-US" sz="1900" dirty="0"/>
              <a:t>Killip </a:t>
            </a:r>
            <a:endParaRPr lang="en-US" sz="1900" dirty="0" smtClean="0"/>
          </a:p>
          <a:p>
            <a:pPr marL="0" indent="0">
              <a:buNone/>
            </a:pPr>
            <a:r>
              <a:rPr lang="en-US" sz="1900" dirty="0" smtClean="0"/>
              <a:t>Scott Meyers</a:t>
            </a:r>
          </a:p>
          <a:p>
            <a:pPr marL="0" indent="0">
              <a:buNone/>
            </a:pPr>
            <a:r>
              <a:rPr lang="en-US" sz="1900" dirty="0" smtClean="0"/>
              <a:t>Ross Midler</a:t>
            </a:r>
          </a:p>
          <a:p>
            <a:pPr marL="0" indent="0">
              <a:buNone/>
            </a:pPr>
            <a:r>
              <a:rPr lang="en-US" sz="1900" dirty="0" smtClean="0"/>
              <a:t>Lauren Schwartz</a:t>
            </a:r>
          </a:p>
          <a:p>
            <a:pPr marL="0" indent="0">
              <a:buNone/>
            </a:pPr>
            <a:r>
              <a:rPr lang="en-US" sz="1900" dirty="0" smtClean="0"/>
              <a:t>Stephanie Pick</a:t>
            </a:r>
            <a:endParaRPr lang="en-US" sz="1900" dirty="0"/>
          </a:p>
          <a:p>
            <a:pPr lvl="1">
              <a:buFont typeface="Wingdings" panose="05000000000000000000" pitchFamily="2" charset="2"/>
              <a:buChar char="q"/>
            </a:pPr>
            <a:endParaRPr lang="en-US" dirty="0"/>
          </a:p>
        </p:txBody>
      </p:sp>
    </p:spTree>
    <p:extLst>
      <p:ext uri="{BB962C8B-B14F-4D97-AF65-F5344CB8AC3E}">
        <p14:creationId xmlns:p14="http://schemas.microsoft.com/office/powerpoint/2010/main" val="1215089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References</a:t>
            </a:r>
            <a:endParaRPr lang="en-US" sz="2800" dirty="0"/>
          </a:p>
        </p:txBody>
      </p:sp>
      <p:sp>
        <p:nvSpPr>
          <p:cNvPr id="3" name="Content Placeholder 2"/>
          <p:cNvSpPr>
            <a:spLocks noGrp="1"/>
          </p:cNvSpPr>
          <p:nvPr>
            <p:ph idx="1"/>
          </p:nvPr>
        </p:nvSpPr>
        <p:spPr>
          <a:xfrm>
            <a:off x="152400" y="1609416"/>
            <a:ext cx="7848600" cy="4846320"/>
          </a:xfrm>
        </p:spPr>
        <p:txBody>
          <a:bodyPr>
            <a:normAutofit/>
          </a:bodyPr>
          <a:lstStyle/>
          <a:p>
            <a:pPr>
              <a:buFont typeface="Wingdings" panose="05000000000000000000" pitchFamily="2" charset="2"/>
              <a:buChar char="q"/>
            </a:pPr>
            <a:r>
              <a:rPr lang="en-US" sz="1800" dirty="0" smtClean="0"/>
              <a:t>Ariadne </a:t>
            </a:r>
            <a:r>
              <a:rPr lang="en-US" sz="1800" dirty="0"/>
              <a:t>Labs: A Joint Center for Health Systems Innovation </a:t>
            </a:r>
            <a:r>
              <a:rPr lang="en-US" sz="1800" dirty="0" smtClean="0"/>
              <a:t>between </a:t>
            </a:r>
            <a:r>
              <a:rPr lang="en-US" sz="1800" dirty="0"/>
              <a:t>Brigham and Women’s Hospital and the Harvard T.H. Chan School of Public </a:t>
            </a:r>
            <a:r>
              <a:rPr lang="en-US" sz="1800" dirty="0" smtClean="0"/>
              <a:t>Health </a:t>
            </a:r>
            <a:r>
              <a:rPr lang="en-US" sz="1800" dirty="0" smtClean="0">
                <a:hlinkClick r:id="rId3"/>
              </a:rPr>
              <a:t>https://www.ariadnelabs.org/areas-of-work/serious-illness-care/</a:t>
            </a:r>
            <a:r>
              <a:rPr lang="en-US" sz="1800" dirty="0"/>
              <a:t> </a:t>
            </a:r>
            <a:endParaRPr lang="en-US" sz="1800" dirty="0" smtClean="0"/>
          </a:p>
          <a:p>
            <a:pPr lvl="1">
              <a:lnSpc>
                <a:spcPct val="150000"/>
              </a:lnSpc>
              <a:buFont typeface="Wingdings" panose="05000000000000000000" pitchFamily="2" charset="2"/>
              <a:buChar char="q"/>
            </a:pPr>
            <a:r>
              <a:rPr lang="en-US" sz="1500" dirty="0" smtClean="0">
                <a:solidFill>
                  <a:schemeClr val="tx1"/>
                </a:solidFill>
              </a:rPr>
              <a:t>Ariadne Labs Videos</a:t>
            </a:r>
            <a:endParaRPr lang="en-US" sz="1500" dirty="0">
              <a:solidFill>
                <a:schemeClr val="tx1"/>
              </a:solidFill>
            </a:endParaRPr>
          </a:p>
          <a:p>
            <a:pPr lvl="2">
              <a:buFont typeface="Wingdings" panose="05000000000000000000" pitchFamily="2" charset="2"/>
              <a:buChar char="q"/>
            </a:pPr>
            <a:r>
              <a:rPr lang="en-US" sz="1500" dirty="0"/>
              <a:t>video of ACP </a:t>
            </a:r>
            <a:r>
              <a:rPr lang="en-US" sz="1500" dirty="0" smtClean="0"/>
              <a:t>discussion, 20 </a:t>
            </a:r>
            <a:r>
              <a:rPr lang="en-US" sz="1500" dirty="0"/>
              <a:t>minutes</a:t>
            </a:r>
            <a:r>
              <a:rPr lang="en-US" sz="1500" dirty="0" smtClean="0"/>
              <a:t>: </a:t>
            </a:r>
            <a:r>
              <a:rPr lang="en-US" sz="1500" dirty="0" smtClean="0">
                <a:hlinkClick r:id="rId4"/>
              </a:rPr>
              <a:t>https</a:t>
            </a:r>
            <a:r>
              <a:rPr lang="en-US" sz="1500" dirty="0">
                <a:hlinkClick r:id="rId4"/>
              </a:rPr>
              <a:t>://</a:t>
            </a:r>
            <a:r>
              <a:rPr lang="en-US" sz="1500" dirty="0" smtClean="0">
                <a:hlinkClick r:id="rId4"/>
              </a:rPr>
              <a:t>youtu.be/xLl1HlCcNYM</a:t>
            </a:r>
            <a:r>
              <a:rPr lang="en-US" sz="1500" dirty="0"/>
              <a:t> </a:t>
            </a:r>
          </a:p>
          <a:p>
            <a:pPr lvl="2">
              <a:buFont typeface="Wingdings" panose="05000000000000000000" pitchFamily="2" charset="2"/>
              <a:buChar char="q"/>
            </a:pPr>
            <a:r>
              <a:rPr lang="en-US" sz="1500" dirty="0"/>
              <a:t>same video annotated by the MD, 34 </a:t>
            </a:r>
            <a:r>
              <a:rPr lang="en-US" sz="1500" dirty="0" smtClean="0"/>
              <a:t>minutes: </a:t>
            </a:r>
            <a:r>
              <a:rPr lang="en-US" sz="1500" dirty="0" smtClean="0">
                <a:hlinkClick r:id="rId5"/>
              </a:rPr>
              <a:t>https</a:t>
            </a:r>
            <a:r>
              <a:rPr lang="en-US" sz="1500" dirty="0">
                <a:hlinkClick r:id="rId5"/>
              </a:rPr>
              <a:t>://</a:t>
            </a:r>
            <a:r>
              <a:rPr lang="en-US" sz="1500" dirty="0" smtClean="0">
                <a:hlinkClick r:id="rId5"/>
              </a:rPr>
              <a:t>youtu.be/RPQBukpyKAY</a:t>
            </a:r>
            <a:r>
              <a:rPr lang="en-US" sz="1500" dirty="0"/>
              <a:t> </a:t>
            </a:r>
            <a:endParaRPr lang="en-US" sz="1500" dirty="0" smtClean="0"/>
          </a:p>
          <a:p>
            <a:pPr lvl="2">
              <a:buFont typeface="Wingdings" panose="05000000000000000000" pitchFamily="2" charset="2"/>
              <a:buChar char="q"/>
            </a:pPr>
            <a:r>
              <a:rPr lang="en-US" sz="1500" dirty="0" smtClean="0"/>
              <a:t>alternate </a:t>
            </a:r>
            <a:r>
              <a:rPr lang="en-US" sz="1500" dirty="0"/>
              <a:t>video of ACP </a:t>
            </a:r>
            <a:r>
              <a:rPr lang="en-US" sz="1500" dirty="0" smtClean="0"/>
              <a:t>discussion, 12 minutes: </a:t>
            </a:r>
            <a:r>
              <a:rPr lang="en-US" sz="1500" dirty="0" smtClean="0">
                <a:hlinkClick r:id="rId6"/>
              </a:rPr>
              <a:t>https</a:t>
            </a:r>
            <a:r>
              <a:rPr lang="en-US" sz="1500" dirty="0">
                <a:hlinkClick r:id="rId6"/>
              </a:rPr>
              <a:t>://</a:t>
            </a:r>
            <a:r>
              <a:rPr lang="en-US" sz="1500" dirty="0" smtClean="0">
                <a:hlinkClick r:id="rId6"/>
              </a:rPr>
              <a:t>youtu.be/fhwa9f5O_U4</a:t>
            </a:r>
            <a:r>
              <a:rPr lang="en-US" sz="1500" dirty="0"/>
              <a:t> </a:t>
            </a:r>
            <a:r>
              <a:rPr lang="en-US" sz="1500" dirty="0" smtClean="0"/>
              <a:t> </a:t>
            </a:r>
          </a:p>
          <a:p>
            <a:pPr lvl="2">
              <a:buFont typeface="Wingdings" panose="05000000000000000000" pitchFamily="2" charset="2"/>
              <a:buChar char="q"/>
            </a:pPr>
            <a:r>
              <a:rPr lang="en-US" sz="1500" dirty="0" smtClean="0"/>
              <a:t>Video shown during presentation, 3 minutes: </a:t>
            </a:r>
            <a:r>
              <a:rPr lang="en-US" sz="1500" dirty="0">
                <a:hlinkClick r:id="rId7"/>
              </a:rPr>
              <a:t>https://</a:t>
            </a:r>
            <a:r>
              <a:rPr lang="en-US" sz="1500" dirty="0" smtClean="0">
                <a:hlinkClick r:id="rId7"/>
              </a:rPr>
              <a:t>youtu.be/45b2QZxDd_o</a:t>
            </a:r>
            <a:r>
              <a:rPr lang="en-US" sz="1500" dirty="0" smtClean="0"/>
              <a:t> </a:t>
            </a:r>
          </a:p>
          <a:p>
            <a:pPr lvl="2">
              <a:buFont typeface="Wingdings" panose="05000000000000000000" pitchFamily="2" charset="2"/>
              <a:buChar char="q"/>
            </a:pPr>
            <a:endParaRPr lang="en-US" sz="1500" dirty="0"/>
          </a:p>
          <a:p>
            <a:pPr>
              <a:lnSpc>
                <a:spcPct val="150000"/>
              </a:lnSpc>
              <a:buFont typeface="Wingdings" panose="05000000000000000000" pitchFamily="2" charset="2"/>
              <a:buChar char="q"/>
            </a:pPr>
            <a:r>
              <a:rPr lang="en-US" sz="1700" dirty="0" smtClean="0"/>
              <a:t>Honoring Choices Massachusetts </a:t>
            </a:r>
            <a:r>
              <a:rPr lang="en-US" sz="1800" dirty="0" smtClean="0">
                <a:hlinkClick r:id="rId8"/>
              </a:rPr>
              <a:t>https://www.honoringchoicesmass.com/</a:t>
            </a:r>
            <a:r>
              <a:rPr lang="en-US" sz="1800" dirty="0" smtClean="0"/>
              <a:t> </a:t>
            </a:r>
          </a:p>
          <a:p>
            <a:pPr>
              <a:lnSpc>
                <a:spcPct val="150000"/>
              </a:lnSpc>
              <a:buFont typeface="Wingdings" panose="05000000000000000000" pitchFamily="2" charset="2"/>
              <a:buChar char="q"/>
            </a:pPr>
            <a:r>
              <a:rPr lang="en-US" sz="1800" dirty="0" smtClean="0"/>
              <a:t>The Conversation </a:t>
            </a:r>
            <a:r>
              <a:rPr lang="en-US" sz="1800" dirty="0"/>
              <a:t>Project </a:t>
            </a:r>
            <a:r>
              <a:rPr lang="en-US" sz="1800" dirty="0">
                <a:hlinkClick r:id="rId9"/>
              </a:rPr>
              <a:t>https://theconversationproject.org</a:t>
            </a:r>
            <a:r>
              <a:rPr lang="en-US" sz="1800" dirty="0" smtClean="0">
                <a:hlinkClick r:id="rId9"/>
              </a:rPr>
              <a:t>/</a:t>
            </a:r>
            <a:r>
              <a:rPr lang="en-US" sz="1800" dirty="0" smtClean="0"/>
              <a:t> </a:t>
            </a:r>
          </a:p>
          <a:p>
            <a:pPr>
              <a:lnSpc>
                <a:spcPct val="150000"/>
              </a:lnSpc>
              <a:buFont typeface="Wingdings" panose="05000000000000000000" pitchFamily="2" charset="2"/>
              <a:buChar char="q"/>
            </a:pPr>
            <a:r>
              <a:rPr lang="en-US" sz="1800" dirty="0" smtClean="0"/>
              <a:t>Mass Coalition for Serious </a:t>
            </a:r>
            <a:r>
              <a:rPr lang="en-US" sz="1800" dirty="0"/>
              <a:t>Illness </a:t>
            </a:r>
            <a:r>
              <a:rPr lang="en-US" sz="1800" dirty="0" smtClean="0"/>
              <a:t>Care </a:t>
            </a:r>
            <a:r>
              <a:rPr lang="en-US" sz="1800" dirty="0" smtClean="0">
                <a:hlinkClick r:id="rId10"/>
              </a:rPr>
              <a:t>http</a:t>
            </a:r>
            <a:r>
              <a:rPr lang="en-US" sz="1800" dirty="0">
                <a:hlinkClick r:id="rId10"/>
              </a:rPr>
              <a:t>://www.maseriouscare.org</a:t>
            </a:r>
            <a:r>
              <a:rPr lang="en-US" sz="1800" dirty="0" smtClean="0">
                <a:hlinkClick r:id="rId10"/>
              </a:rPr>
              <a:t>/</a:t>
            </a:r>
            <a:r>
              <a:rPr lang="en-US" sz="1800" dirty="0"/>
              <a:t> </a:t>
            </a:r>
            <a:endParaRPr lang="en-US" sz="1800" dirty="0" smtClean="0"/>
          </a:p>
        </p:txBody>
      </p:sp>
    </p:spTree>
    <p:extLst>
      <p:ext uri="{BB962C8B-B14F-4D97-AF65-F5344CB8AC3E}">
        <p14:creationId xmlns:p14="http://schemas.microsoft.com/office/powerpoint/2010/main" val="1655405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Disease is clinical</a:t>
            </a:r>
            <a:br>
              <a:rPr lang="en-US" sz="2800" dirty="0" smtClean="0"/>
            </a:br>
            <a:r>
              <a:rPr lang="en-US" sz="2800" dirty="0" smtClean="0"/>
              <a:t>Illness is personal</a:t>
            </a:r>
            <a:endParaRPr lang="en-US" sz="2800" dirty="0"/>
          </a:p>
        </p:txBody>
      </p:sp>
      <p:sp>
        <p:nvSpPr>
          <p:cNvPr id="3" name="Content Placeholder 2"/>
          <p:cNvSpPr>
            <a:spLocks noGrp="1"/>
          </p:cNvSpPr>
          <p:nvPr>
            <p:ph idx="1"/>
          </p:nvPr>
        </p:nvSpPr>
        <p:spPr/>
        <p:txBody>
          <a:bodyPr/>
          <a:lstStyle/>
          <a:p>
            <a:pPr>
              <a:buFont typeface="Wingdings" panose="05000000000000000000" pitchFamily="2" charset="2"/>
              <a:buChar char="q"/>
            </a:pPr>
            <a:endParaRPr lang="en-US" dirty="0" smtClean="0"/>
          </a:p>
          <a:p>
            <a:pPr marL="0" indent="0">
              <a:buNone/>
            </a:pPr>
            <a:r>
              <a:rPr lang="en-US" sz="2400" dirty="0" smtClean="0"/>
              <a:t>The Advance Care Planning (ACP) Committee will be presenting three inservices over the year to capture the progressive nature of advance care planning with patients</a:t>
            </a:r>
          </a:p>
          <a:p>
            <a:pPr marL="292608" lvl="1" indent="0">
              <a:lnSpc>
                <a:spcPct val="150000"/>
              </a:lnSpc>
              <a:buNone/>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 y="3886200"/>
            <a:ext cx="7905750" cy="2352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2413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video</a:t>
            </a:r>
            <a:endParaRPr lang="en-US" sz="2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endParaRPr lang="en-US" sz="2400" dirty="0" smtClean="0"/>
          </a:p>
          <a:p>
            <a:pPr>
              <a:buFont typeface="Wingdings" panose="05000000000000000000" pitchFamily="2" charset="2"/>
              <a:buChar char="q"/>
            </a:pPr>
            <a:r>
              <a:rPr lang="en-US" sz="2400" dirty="0" smtClean="0"/>
              <a:t>Excerpt taken </a:t>
            </a:r>
            <a:r>
              <a:rPr lang="en-US" sz="2400" dirty="0"/>
              <a:t>from a program titled "How to Live When You Have to Die," featuring Atul </a:t>
            </a:r>
            <a:r>
              <a:rPr lang="en-US" sz="2400" dirty="0" smtClean="0"/>
              <a:t>Gawande, recorded </a:t>
            </a:r>
            <a:r>
              <a:rPr lang="en-US" sz="2400" dirty="0"/>
              <a:t>in collaboration with the New Yorker Festival</a:t>
            </a:r>
            <a:r>
              <a:rPr lang="en-US" sz="2400" dirty="0" smtClean="0"/>
              <a:t>, </a:t>
            </a:r>
            <a:r>
              <a:rPr lang="en-US" sz="2400" dirty="0"/>
              <a:t>October 2, 2010</a:t>
            </a:r>
            <a:r>
              <a:rPr lang="en-US" sz="2400" dirty="0" smtClean="0"/>
              <a:t>.</a:t>
            </a:r>
          </a:p>
          <a:p>
            <a:pPr marL="0" indent="0">
              <a:buNone/>
            </a:pPr>
            <a:r>
              <a:rPr lang="en-US" sz="2400" dirty="0" smtClean="0"/>
              <a:t> </a:t>
            </a:r>
          </a:p>
          <a:p>
            <a:pPr marL="0" indent="0" algn="ctr">
              <a:buNone/>
            </a:pPr>
            <a:r>
              <a:rPr lang="en-US" sz="2400" dirty="0" smtClean="0">
                <a:hlinkClick r:id="rId3"/>
              </a:rPr>
              <a:t>Atul Gawande Video</a:t>
            </a:r>
            <a:endParaRPr lang="en-US" sz="2400" dirty="0"/>
          </a:p>
          <a:p>
            <a:pPr marL="0" indent="0" algn="ctr">
              <a:buNone/>
            </a:pPr>
            <a:endParaRPr lang="en-US" sz="2400" dirty="0"/>
          </a:p>
        </p:txBody>
      </p:sp>
    </p:spTree>
    <p:extLst>
      <p:ext uri="{BB962C8B-B14F-4D97-AF65-F5344CB8AC3E}">
        <p14:creationId xmlns:p14="http://schemas.microsoft.com/office/powerpoint/2010/main" val="2263158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7239000" cy="1143000"/>
          </a:xfrm>
        </p:spPr>
        <p:txBody>
          <a:bodyPr>
            <a:normAutofit/>
          </a:bodyPr>
          <a:lstStyle/>
          <a:p>
            <a:pPr algn="ctr"/>
            <a:r>
              <a:rPr lang="en-US" sz="2800" dirty="0" smtClean="0"/>
              <a:t>Serious illness conversation</a:t>
            </a:r>
            <a:endParaRPr lang="en-US" sz="2800" dirty="0"/>
          </a:p>
        </p:txBody>
      </p:sp>
      <p:sp>
        <p:nvSpPr>
          <p:cNvPr id="2" name="Content Placeholder 1"/>
          <p:cNvSpPr>
            <a:spLocks noGrp="1"/>
          </p:cNvSpPr>
          <p:nvPr>
            <p:ph idx="1"/>
          </p:nvPr>
        </p:nvSpPr>
        <p:spPr>
          <a:xfrm>
            <a:off x="0" y="1524000"/>
            <a:ext cx="8077200" cy="4922520"/>
          </a:xfrm>
        </p:spPr>
        <p:txBody>
          <a:bodyPr>
            <a:normAutofit/>
          </a:bodyPr>
          <a:lstStyle/>
          <a:p>
            <a:pPr>
              <a:buFont typeface="Wingdings" panose="05000000000000000000" pitchFamily="2" charset="2"/>
              <a:buChar char="q"/>
            </a:pPr>
            <a:r>
              <a:rPr lang="en-US" sz="2400" dirty="0" smtClean="0"/>
              <a:t>A serious illness conversation is a discussion (or series of discussions) between a clinician and patient with serious illness that:</a:t>
            </a:r>
          </a:p>
          <a:p>
            <a:pPr lvl="1">
              <a:lnSpc>
                <a:spcPct val="150000"/>
              </a:lnSpc>
              <a:buFont typeface="Wingdings" panose="05000000000000000000" pitchFamily="2" charset="2"/>
              <a:buChar char="q"/>
            </a:pPr>
            <a:r>
              <a:rPr lang="en-US" sz="2100" dirty="0" smtClean="0"/>
              <a:t>Focuses on values, goals, and/or care preferences</a:t>
            </a:r>
          </a:p>
          <a:p>
            <a:pPr lvl="1">
              <a:lnSpc>
                <a:spcPct val="150000"/>
              </a:lnSpc>
              <a:buFont typeface="Wingdings" panose="05000000000000000000" pitchFamily="2" charset="2"/>
              <a:buChar char="q"/>
            </a:pPr>
            <a:r>
              <a:rPr lang="en-US" sz="2100" dirty="0" smtClean="0"/>
              <a:t>Offers an honest prognosis, according to patient preferences</a:t>
            </a:r>
          </a:p>
          <a:p>
            <a:pPr lvl="1">
              <a:lnSpc>
                <a:spcPct val="150000"/>
              </a:lnSpc>
              <a:buFont typeface="Wingdings" panose="05000000000000000000" pitchFamily="2" charset="2"/>
              <a:buChar char="q"/>
            </a:pPr>
            <a:r>
              <a:rPr lang="en-US" sz="2100" dirty="0" smtClean="0"/>
              <a:t>Starts early in the course of serious illness</a:t>
            </a:r>
          </a:p>
          <a:p>
            <a:pPr lvl="1">
              <a:lnSpc>
                <a:spcPct val="150000"/>
              </a:lnSpc>
              <a:buFont typeface="Wingdings" panose="05000000000000000000" pitchFamily="2" charset="2"/>
              <a:buChar char="q"/>
            </a:pPr>
            <a:r>
              <a:rPr lang="en-US" sz="2100" dirty="0" smtClean="0"/>
              <a:t>Provides a foundation for making decisions in the future or in the moment</a:t>
            </a:r>
          </a:p>
          <a:p>
            <a:pPr lvl="1">
              <a:lnSpc>
                <a:spcPct val="150000"/>
              </a:lnSpc>
              <a:buFont typeface="Wingdings" panose="05000000000000000000" pitchFamily="2" charset="2"/>
              <a:buChar char="q"/>
            </a:pPr>
            <a:r>
              <a:rPr lang="en-US" sz="2100" dirty="0" smtClean="0"/>
              <a:t>Should be reviewed/revised over time</a:t>
            </a:r>
          </a:p>
          <a:p>
            <a:pPr>
              <a:lnSpc>
                <a:spcPct val="150000"/>
              </a:lnSpc>
              <a:buFont typeface="Wingdings" panose="05000000000000000000" pitchFamily="2" charset="2"/>
              <a:buChar char="q"/>
            </a:pPr>
            <a:endParaRPr lang="en-US" sz="2400" dirty="0" smtClean="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842456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7848600" cy="1234440"/>
          </a:xfrm>
        </p:spPr>
        <p:txBody>
          <a:bodyPr>
            <a:normAutofit/>
          </a:bodyPr>
          <a:lstStyle/>
          <a:p>
            <a:pPr algn="ctr"/>
            <a:r>
              <a:rPr lang="en-US" sz="2800" dirty="0" smtClean="0"/>
              <a:t>Conversations are </a:t>
            </a:r>
            <a:br>
              <a:rPr lang="en-US" sz="2800" dirty="0" smtClean="0"/>
            </a:br>
            <a:r>
              <a:rPr lang="en-US" sz="2800" dirty="0" smtClean="0"/>
              <a:t>infrequent, late, and limited</a:t>
            </a:r>
            <a:endParaRPr lang="en-US" sz="2800" dirty="0"/>
          </a:p>
        </p:txBody>
      </p:sp>
      <p:sp>
        <p:nvSpPr>
          <p:cNvPr id="2" name="Content Placeholder 1"/>
          <p:cNvSpPr>
            <a:spLocks noGrp="1"/>
          </p:cNvSpPr>
          <p:nvPr>
            <p:ph idx="1"/>
          </p:nvPr>
        </p:nvSpPr>
        <p:spPr/>
        <p:txBody>
          <a:bodyPr/>
          <a:lstStyle/>
          <a:p>
            <a:pPr>
              <a:buFont typeface="Wingdings" panose="05000000000000000000" pitchFamily="2" charset="2"/>
              <a:buChar char="q"/>
            </a:pPr>
            <a:r>
              <a:rPr lang="en-US" sz="2400" dirty="0" smtClean="0"/>
              <a:t>Infrequent</a:t>
            </a:r>
          </a:p>
          <a:p>
            <a:pPr lvl="1">
              <a:buFont typeface="Wingdings" panose="05000000000000000000" pitchFamily="2" charset="2"/>
              <a:buChar char="q"/>
            </a:pPr>
            <a:r>
              <a:rPr lang="en-US" sz="2100" dirty="0" smtClean="0"/>
              <a:t>Fewer than 1/3 of patients with end-stage diagnoses reported end-of-life discussion with clinicians</a:t>
            </a:r>
          </a:p>
          <a:p>
            <a:pPr>
              <a:buFont typeface="Wingdings" panose="05000000000000000000" pitchFamily="2" charset="2"/>
              <a:buChar char="q"/>
            </a:pPr>
            <a:r>
              <a:rPr lang="en-US" sz="2400" dirty="0" smtClean="0"/>
              <a:t>Late</a:t>
            </a:r>
          </a:p>
          <a:p>
            <a:pPr lvl="1">
              <a:buFont typeface="Wingdings" panose="05000000000000000000" pitchFamily="2" charset="2"/>
              <a:buChar char="q"/>
            </a:pPr>
            <a:r>
              <a:rPr lang="en-US" sz="2100" dirty="0" smtClean="0"/>
              <a:t>In patients with advanced cancer, first end-of-life discussion 33 days before death</a:t>
            </a:r>
          </a:p>
          <a:p>
            <a:pPr lvl="1">
              <a:buFont typeface="Wingdings" panose="05000000000000000000" pitchFamily="2" charset="2"/>
              <a:buChar char="q"/>
            </a:pPr>
            <a:r>
              <a:rPr lang="en-US" sz="2100" dirty="0" smtClean="0"/>
              <a:t>55% of initial end of life discussions occurred in the hospital</a:t>
            </a:r>
          </a:p>
          <a:p>
            <a:pPr>
              <a:buFont typeface="Wingdings" panose="05000000000000000000" pitchFamily="2" charset="2"/>
              <a:buChar char="q"/>
            </a:pPr>
            <a:r>
              <a:rPr lang="en-US" sz="2400" dirty="0" smtClean="0"/>
              <a:t>Limited</a:t>
            </a:r>
            <a:r>
              <a:rPr lang="en-US" dirty="0" smtClean="0"/>
              <a:t>	</a:t>
            </a:r>
          </a:p>
          <a:p>
            <a:pPr lvl="1">
              <a:buFont typeface="Wingdings" panose="05000000000000000000" pitchFamily="2" charset="2"/>
              <a:buChar char="q"/>
            </a:pPr>
            <a:r>
              <a:rPr lang="en-US" sz="2100" dirty="0" smtClean="0"/>
              <a:t>Conversations often fail to address key elements of quality discussions</a:t>
            </a:r>
          </a:p>
          <a:p>
            <a:pPr marL="292608" lvl="1" indent="0">
              <a:buNone/>
            </a:pPr>
            <a:endParaRPr lang="en-US" dirty="0"/>
          </a:p>
          <a:p>
            <a:pPr marL="292608" lvl="1" indent="0">
              <a:buNone/>
            </a:pPr>
            <a:endParaRPr lang="en-US" dirty="0" smtClean="0"/>
          </a:p>
          <a:p>
            <a:pPr lvl="1">
              <a:buFont typeface="Wingdings" panose="05000000000000000000" pitchFamily="2" charset="2"/>
              <a:buChar char="q"/>
            </a:pPr>
            <a:endParaRPr lang="en-US" dirty="0"/>
          </a:p>
        </p:txBody>
      </p:sp>
    </p:spTree>
    <p:extLst>
      <p:ext uri="{BB962C8B-B14F-4D97-AF65-F5344CB8AC3E}">
        <p14:creationId xmlns:p14="http://schemas.microsoft.com/office/powerpoint/2010/main" val="4178972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848600" cy="1447800"/>
          </a:xfrm>
        </p:spPr>
        <p:txBody>
          <a:bodyPr>
            <a:noAutofit/>
          </a:bodyPr>
          <a:lstStyle/>
          <a:p>
            <a:pPr algn="ctr"/>
            <a:r>
              <a:rPr lang="en-US" sz="2800" dirty="0" smtClean="0"/>
              <a:t>Conversations are not documented well</a:t>
            </a:r>
            <a:endParaRPr lang="en-US" sz="2800" dirty="0"/>
          </a:p>
        </p:txBody>
      </p:sp>
      <p:sp>
        <p:nvSpPr>
          <p:cNvPr id="3" name="Content Placeholder 2"/>
          <p:cNvSpPr>
            <a:spLocks noGrp="1"/>
          </p:cNvSpPr>
          <p:nvPr>
            <p:ph idx="1"/>
          </p:nvPr>
        </p:nvSpPr>
        <p:spPr>
          <a:xfrm>
            <a:off x="304800" y="1600200"/>
            <a:ext cx="7696200" cy="4855536"/>
          </a:xfrm>
        </p:spPr>
        <p:txBody>
          <a:bodyPr>
            <a:normAutofit/>
          </a:bodyPr>
          <a:lstStyle/>
          <a:p>
            <a:pPr>
              <a:buFont typeface="Wingdings" panose="05000000000000000000" pitchFamily="2" charset="2"/>
              <a:buChar char="q"/>
            </a:pPr>
            <a:endParaRPr lang="en-US" sz="2400" dirty="0" smtClean="0"/>
          </a:p>
          <a:p>
            <a:pPr>
              <a:buFont typeface="Wingdings" panose="05000000000000000000" pitchFamily="2" charset="2"/>
              <a:buChar char="q"/>
            </a:pPr>
            <a:r>
              <a:rPr lang="en-US" sz="2400" dirty="0" smtClean="0"/>
              <a:t>When conversations take place, outcomes of discussions are often:</a:t>
            </a:r>
          </a:p>
          <a:p>
            <a:pPr lvl="1">
              <a:lnSpc>
                <a:spcPct val="150000"/>
              </a:lnSpc>
              <a:buFont typeface="Wingdings" panose="05000000000000000000" pitchFamily="2" charset="2"/>
              <a:buChar char="q"/>
            </a:pPr>
            <a:r>
              <a:rPr lang="en-US" sz="2100" dirty="0" smtClean="0"/>
              <a:t>Not documented</a:t>
            </a:r>
          </a:p>
          <a:p>
            <a:pPr lvl="1">
              <a:lnSpc>
                <a:spcPct val="150000"/>
              </a:lnSpc>
              <a:buFont typeface="Wingdings" panose="05000000000000000000" pitchFamily="2" charset="2"/>
              <a:buChar char="q"/>
            </a:pPr>
            <a:r>
              <a:rPr lang="en-US" sz="2100" dirty="0" smtClean="0"/>
              <a:t>Not documented accurately</a:t>
            </a:r>
          </a:p>
          <a:p>
            <a:pPr lvl="1">
              <a:lnSpc>
                <a:spcPct val="150000"/>
              </a:lnSpc>
              <a:buFont typeface="Wingdings" panose="05000000000000000000" pitchFamily="2" charset="2"/>
              <a:buChar char="q"/>
            </a:pPr>
            <a:r>
              <a:rPr lang="en-US" sz="2100" dirty="0" smtClean="0"/>
              <a:t>Not easily retrievable in the EMR</a:t>
            </a:r>
          </a:p>
          <a:p>
            <a:pPr lvl="1">
              <a:lnSpc>
                <a:spcPct val="150000"/>
              </a:lnSpc>
              <a:buFont typeface="Wingdings" panose="05000000000000000000" pitchFamily="2" charset="2"/>
              <a:buChar char="q"/>
            </a:pPr>
            <a:r>
              <a:rPr lang="en-US" sz="2100" dirty="0" smtClean="0"/>
              <a:t>Conflicting with other information in the EMR</a:t>
            </a:r>
          </a:p>
          <a:p>
            <a:pPr marL="292608" lvl="1" indent="0">
              <a:buNone/>
            </a:pPr>
            <a:endParaRPr lang="en-US" sz="2100" dirty="0"/>
          </a:p>
        </p:txBody>
      </p:sp>
    </p:spTree>
    <p:extLst>
      <p:ext uri="{BB962C8B-B14F-4D97-AF65-F5344CB8AC3E}">
        <p14:creationId xmlns:p14="http://schemas.microsoft.com/office/powerpoint/2010/main" val="998467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fontScale="90000"/>
          </a:bodyPr>
          <a:lstStyle/>
          <a:p>
            <a:pPr algn="ctr"/>
            <a:r>
              <a:rPr lang="en-US" sz="2800" dirty="0"/>
              <a:t>Health Care Proxy (HCP)</a:t>
            </a:r>
            <a:r>
              <a:rPr lang="en-US" dirty="0"/>
              <a:t/>
            </a:r>
            <a:br>
              <a:rPr lang="en-US" dirty="0"/>
            </a:br>
            <a:endParaRPr lang="en-US" dirty="0"/>
          </a:p>
        </p:txBody>
      </p:sp>
      <p:sp>
        <p:nvSpPr>
          <p:cNvPr id="3" name="Content Placeholder 2"/>
          <p:cNvSpPr>
            <a:spLocks noGrp="1"/>
          </p:cNvSpPr>
          <p:nvPr>
            <p:ph idx="1"/>
          </p:nvPr>
        </p:nvSpPr>
        <p:spPr>
          <a:xfrm>
            <a:off x="76200" y="1219200"/>
            <a:ext cx="8001000" cy="5236536"/>
          </a:xfrm>
        </p:spPr>
        <p:txBody>
          <a:bodyPr>
            <a:normAutofit/>
          </a:bodyPr>
          <a:lstStyle/>
          <a:p>
            <a:pPr>
              <a:buFont typeface="Wingdings" panose="05000000000000000000" pitchFamily="2" charset="2"/>
              <a:buChar char="q"/>
            </a:pPr>
            <a:r>
              <a:rPr lang="en-US" sz="2100" dirty="0" smtClean="0"/>
              <a:t>Legal document, now one page</a:t>
            </a:r>
          </a:p>
          <a:p>
            <a:pPr>
              <a:buFont typeface="Wingdings" panose="05000000000000000000" pitchFamily="2" charset="2"/>
              <a:buChar char="q"/>
            </a:pPr>
            <a:r>
              <a:rPr lang="en-US" sz="2100" dirty="0" smtClean="0"/>
              <a:t>Introduce at age 18; assess for and review at all annual visits</a:t>
            </a:r>
          </a:p>
          <a:p>
            <a:pPr>
              <a:buFont typeface="Wingdings" panose="05000000000000000000" pitchFamily="2" charset="2"/>
              <a:buChar char="q"/>
            </a:pPr>
            <a:r>
              <a:rPr lang="en-US" sz="2100" dirty="0" smtClean="0"/>
              <a:t>Obtain form for EMR; do NOT check off in social history</a:t>
            </a:r>
          </a:p>
          <a:p>
            <a:pPr>
              <a:buFont typeface="Wingdings" panose="05000000000000000000" pitchFamily="2" charset="2"/>
              <a:buChar char="q"/>
            </a:pPr>
            <a:r>
              <a:rPr lang="en-US" sz="2100" dirty="0" smtClean="0"/>
              <a:t>Spanish version in print forms, other languages on webpage</a:t>
            </a:r>
          </a:p>
          <a:p>
            <a:pPr>
              <a:buFont typeface="Wingdings" panose="05000000000000000000" pitchFamily="2" charset="2"/>
              <a:buChar char="q"/>
            </a:pPr>
            <a:r>
              <a:rPr lang="en-US" sz="2100" dirty="0" smtClean="0"/>
              <a:t>Invoking the HCP</a:t>
            </a:r>
          </a:p>
          <a:p>
            <a:pPr lvl="1">
              <a:buFont typeface="Wingdings" panose="05000000000000000000" pitchFamily="2" charset="2"/>
              <a:buChar char="q"/>
            </a:pPr>
            <a:r>
              <a:rPr lang="en-US" sz="1800" dirty="0" smtClean="0"/>
              <a:t>More definitive instructions in 3</a:t>
            </a:r>
            <a:r>
              <a:rPr lang="en-US" sz="1800" baseline="30000" dirty="0" smtClean="0"/>
              <a:t>rd</a:t>
            </a:r>
            <a:r>
              <a:rPr lang="en-US" sz="1800" dirty="0" smtClean="0"/>
              <a:t> presentation</a:t>
            </a:r>
          </a:p>
          <a:p>
            <a:pPr lvl="1">
              <a:buFont typeface="Wingdings" panose="05000000000000000000" pitchFamily="2" charset="2"/>
              <a:buChar char="q"/>
            </a:pPr>
            <a:r>
              <a:rPr lang="en-US" sz="1800" dirty="0" smtClean="0"/>
              <a:t>Where to document: Personal Info field</a:t>
            </a:r>
            <a:endParaRPr lang="en-US" dirty="0" smtClean="0"/>
          </a:p>
          <a:p>
            <a:pPr lvl="1">
              <a:buFont typeface="Wingdings" panose="05000000000000000000" pitchFamily="2" charset="2"/>
              <a:buChar char="q"/>
            </a:pPr>
            <a:endParaRPr lang="en-US" dirty="0" smtClean="0"/>
          </a:p>
          <a:p>
            <a:pPr lvl="2">
              <a:buFont typeface="Wingdings" panose="05000000000000000000" pitchFamily="2" charset="2"/>
              <a:buChar char="q"/>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 y="4419600"/>
            <a:ext cx="7477125" cy="17015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2431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56360"/>
          </a:xfrm>
        </p:spPr>
        <p:txBody>
          <a:bodyPr>
            <a:normAutofit fontScale="90000"/>
          </a:bodyPr>
          <a:lstStyle/>
          <a:p>
            <a:pPr algn="ctr"/>
            <a:r>
              <a:rPr lang="en-US" dirty="0" smtClean="0"/>
              <a:t/>
            </a:r>
            <a:br>
              <a:rPr lang="en-US" dirty="0" smtClean="0"/>
            </a:br>
            <a:r>
              <a:rPr lang="en-US" dirty="0"/>
              <a:t/>
            </a:r>
            <a:br>
              <a:rPr lang="en-US" dirty="0"/>
            </a:br>
            <a:r>
              <a:rPr lang="en-US" sz="3100" dirty="0" smtClean="0"/>
              <a:t/>
            </a:r>
            <a:br>
              <a:rPr lang="en-US" sz="3100" dirty="0" smtClean="0"/>
            </a:br>
            <a:r>
              <a:rPr lang="en-US" sz="3100" dirty="0" smtClean="0"/>
              <a:t>medical Order for life-sustaining treatment (MOLST)</a:t>
            </a:r>
            <a:r>
              <a:rPr lang="en-US" dirty="0"/>
              <a:t/>
            </a:r>
            <a:br>
              <a:rPr lang="en-US" dirty="0"/>
            </a:br>
            <a:endParaRPr lang="en-US" dirty="0"/>
          </a:p>
        </p:txBody>
      </p:sp>
      <p:sp>
        <p:nvSpPr>
          <p:cNvPr id="3" name="Content Placeholder 2"/>
          <p:cNvSpPr>
            <a:spLocks noGrp="1"/>
          </p:cNvSpPr>
          <p:nvPr>
            <p:ph idx="1"/>
          </p:nvPr>
        </p:nvSpPr>
        <p:spPr>
          <a:xfrm>
            <a:off x="152400" y="1600200"/>
            <a:ext cx="7772400" cy="4855536"/>
          </a:xfrm>
        </p:spPr>
        <p:txBody>
          <a:bodyPr>
            <a:normAutofit/>
          </a:bodyPr>
          <a:lstStyle/>
          <a:p>
            <a:pPr>
              <a:lnSpc>
                <a:spcPct val="110000"/>
              </a:lnSpc>
              <a:buFont typeface="Wingdings" panose="05000000000000000000" pitchFamily="2" charset="2"/>
              <a:buChar char="q"/>
            </a:pPr>
            <a:r>
              <a:rPr lang="en-US" sz="2100" dirty="0" smtClean="0"/>
              <a:t>Medical order, signed and dated by patient and provider</a:t>
            </a:r>
          </a:p>
          <a:p>
            <a:pPr>
              <a:lnSpc>
                <a:spcPct val="110000"/>
              </a:lnSpc>
              <a:buFont typeface="Wingdings" panose="05000000000000000000" pitchFamily="2" charset="2"/>
              <a:buChar char="q"/>
            </a:pPr>
            <a:r>
              <a:rPr lang="en-US" sz="2100" dirty="0" smtClean="0"/>
              <a:t>Introduce topic at age 65 wellness visit, or earlier with serious illness, or by patient request</a:t>
            </a:r>
          </a:p>
          <a:p>
            <a:pPr>
              <a:lnSpc>
                <a:spcPct val="110000"/>
              </a:lnSpc>
              <a:buFont typeface="Wingdings" panose="05000000000000000000" pitchFamily="2" charset="2"/>
              <a:buChar char="q"/>
            </a:pPr>
            <a:r>
              <a:rPr lang="en-US" sz="2100" dirty="0" smtClean="0"/>
              <a:t>VMG glossary</a:t>
            </a:r>
          </a:p>
          <a:p>
            <a:pPr>
              <a:lnSpc>
                <a:spcPct val="110000"/>
              </a:lnSpc>
              <a:buFont typeface="Wingdings" panose="05000000000000000000" pitchFamily="2" charset="2"/>
              <a:buChar char="q"/>
            </a:pPr>
            <a:r>
              <a:rPr lang="en-US" sz="2100" dirty="0" smtClean="0"/>
              <a:t>Obtain copy for EMR; do NOT add date in social history</a:t>
            </a:r>
          </a:p>
          <a:p>
            <a:pPr>
              <a:lnSpc>
                <a:spcPct val="110000"/>
              </a:lnSpc>
              <a:buFont typeface="Wingdings" panose="05000000000000000000" pitchFamily="2" charset="2"/>
              <a:buChar char="q"/>
            </a:pPr>
            <a:r>
              <a:rPr lang="en-US" sz="2100" dirty="0" smtClean="0"/>
              <a:t>Available in many languages from webpage link; must be completed in English</a:t>
            </a:r>
          </a:p>
          <a:p>
            <a:pPr>
              <a:lnSpc>
                <a:spcPct val="110000"/>
              </a:lnSpc>
              <a:buFont typeface="Wingdings" panose="05000000000000000000" pitchFamily="2" charset="2"/>
              <a:buChar char="q"/>
            </a:pPr>
            <a:endParaRPr lang="en-US" sz="2100" dirty="0"/>
          </a:p>
          <a:p>
            <a:pPr>
              <a:lnSpc>
                <a:spcPct val="110000"/>
              </a:lnSpc>
              <a:buFont typeface="Wingdings" panose="05000000000000000000" pitchFamily="2" charset="2"/>
              <a:buChar char="q"/>
            </a:pPr>
            <a:endParaRPr lang="en-US" sz="2100" dirty="0" smtClean="0"/>
          </a:p>
          <a:p>
            <a:pPr>
              <a:lnSpc>
                <a:spcPct val="150000"/>
              </a:lnSpc>
              <a:buFont typeface="Wingdings" panose="05000000000000000000" pitchFamily="2" charset="2"/>
              <a:buChar char="q"/>
            </a:pP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648200"/>
            <a:ext cx="7619999"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0432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Documenting acp discussions </a:t>
            </a:r>
            <a:br>
              <a:rPr lang="en-US" sz="2800" dirty="0" smtClean="0"/>
            </a:br>
            <a:r>
              <a:rPr lang="en-US" sz="2800" dirty="0" smtClean="0"/>
              <a:t>in the chart</a:t>
            </a:r>
            <a:endParaRPr lang="en-US" sz="2800" dirty="0"/>
          </a:p>
        </p:txBody>
      </p:sp>
      <p:sp>
        <p:nvSpPr>
          <p:cNvPr id="3" name="Content Placeholder 2"/>
          <p:cNvSpPr>
            <a:spLocks noGrp="1"/>
          </p:cNvSpPr>
          <p:nvPr>
            <p:ph idx="1"/>
          </p:nvPr>
        </p:nvSpPr>
        <p:spPr>
          <a:xfrm>
            <a:off x="76200" y="1600200"/>
            <a:ext cx="8096250" cy="4855536"/>
          </a:xfrm>
        </p:spPr>
        <p:txBody>
          <a:bodyPr/>
          <a:lstStyle/>
          <a:p>
            <a:pPr>
              <a:buFont typeface="Wingdings" panose="05000000000000000000" pitchFamily="2" charset="2"/>
              <a:buChar char="q"/>
            </a:pPr>
            <a:r>
              <a:rPr lang="en-US" sz="2400" dirty="0" smtClean="0"/>
              <a:t>ACP template</a:t>
            </a:r>
          </a:p>
          <a:p>
            <a:pPr marL="0" indent="0">
              <a:buNone/>
            </a:pPr>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1" y="2044700"/>
            <a:ext cx="7086600" cy="4644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47760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2">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A8D3D"/>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1018</TotalTime>
  <Words>863</Words>
  <Application>Microsoft Office PowerPoint</Application>
  <PresentationFormat>On-screen Show (4:3)</PresentationFormat>
  <Paragraphs>175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Advance Care Planning</vt:lpstr>
      <vt:lpstr>Disease is clinical Illness is personal</vt:lpstr>
      <vt:lpstr>video</vt:lpstr>
      <vt:lpstr>Serious illness conversation</vt:lpstr>
      <vt:lpstr>Conversations are  infrequent, late, and limited</vt:lpstr>
      <vt:lpstr>Conversations are not documented well</vt:lpstr>
      <vt:lpstr>Health Care Proxy (HCP) </vt:lpstr>
      <vt:lpstr>   medical Order for life-sustaining treatment (MOLST) </vt:lpstr>
      <vt:lpstr>Documenting acp discussions  in the chart</vt:lpstr>
      <vt:lpstr>Billing for ACP discussions</vt:lpstr>
      <vt:lpstr>HCP stats</vt:lpstr>
      <vt:lpstr>MOLST STATS</vt:lpstr>
      <vt:lpstr>Acp billing stats</vt:lpstr>
      <vt:lpstr>More BILLING STATS</vt:lpstr>
      <vt:lpstr>It’s always too soon  until it’s too late</vt:lpstr>
      <vt:lpstr>Your turn</vt:lpstr>
      <vt:lpstr>References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 Care Planning</dc:title>
  <dc:creator>Pick,Stephanie</dc:creator>
  <cp:lastModifiedBy>Pick, Stephanie</cp:lastModifiedBy>
  <cp:revision>77</cp:revision>
  <cp:lastPrinted>2019-04-30T13:49:24Z</cp:lastPrinted>
  <dcterms:created xsi:type="dcterms:W3CDTF">2019-03-13T12:27:09Z</dcterms:created>
  <dcterms:modified xsi:type="dcterms:W3CDTF">2020-03-04T15:08:03Z</dcterms:modified>
</cp:coreProperties>
</file>