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8" r:id="rId2"/>
    <p:sldMasterId id="2147483740" r:id="rId3"/>
    <p:sldMasterId id="2147483753" r:id="rId4"/>
    <p:sldMasterId id="2147483765" r:id="rId5"/>
  </p:sldMasterIdLst>
  <p:notesMasterIdLst>
    <p:notesMasterId r:id="rId154"/>
  </p:notesMasterIdLst>
  <p:handoutMasterIdLst>
    <p:handoutMasterId r:id="rId155"/>
  </p:handoutMasterIdLst>
  <p:sldIdLst>
    <p:sldId id="257" r:id="rId6"/>
    <p:sldId id="306" r:id="rId7"/>
    <p:sldId id="260"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262" r:id="rId21"/>
    <p:sldId id="285" r:id="rId22"/>
    <p:sldId id="291" r:id="rId23"/>
    <p:sldId id="258" r:id="rId24"/>
    <p:sldId id="287" r:id="rId25"/>
    <p:sldId id="288" r:id="rId26"/>
    <p:sldId id="289" r:id="rId27"/>
    <p:sldId id="286" r:id="rId28"/>
    <p:sldId id="290" r:id="rId29"/>
    <p:sldId id="307" r:id="rId30"/>
    <p:sldId id="308" r:id="rId31"/>
    <p:sldId id="309" r:id="rId32"/>
    <p:sldId id="310" r:id="rId33"/>
    <p:sldId id="311" r:id="rId34"/>
    <p:sldId id="312" r:id="rId35"/>
    <p:sldId id="313" r:id="rId36"/>
    <p:sldId id="314" r:id="rId37"/>
    <p:sldId id="315" r:id="rId38"/>
    <p:sldId id="316" r:id="rId39"/>
    <p:sldId id="317" r:id="rId40"/>
    <p:sldId id="435"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436" r:id="rId54"/>
    <p:sldId id="437" r:id="rId55"/>
    <p:sldId id="335" r:id="rId56"/>
    <p:sldId id="336" r:id="rId57"/>
    <p:sldId id="337" r:id="rId58"/>
    <p:sldId id="338" r:id="rId59"/>
    <p:sldId id="340"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385" r:id="rId104"/>
    <p:sldId id="386" r:id="rId105"/>
    <p:sldId id="387" r:id="rId106"/>
    <p:sldId id="388" r:id="rId107"/>
    <p:sldId id="389" r:id="rId108"/>
    <p:sldId id="390" r:id="rId109"/>
    <p:sldId id="391" r:id="rId110"/>
    <p:sldId id="392" r:id="rId111"/>
    <p:sldId id="393" r:id="rId112"/>
    <p:sldId id="394" r:id="rId113"/>
    <p:sldId id="395" r:id="rId114"/>
    <p:sldId id="396" r:id="rId115"/>
    <p:sldId id="397" r:id="rId116"/>
    <p:sldId id="398" r:id="rId117"/>
    <p:sldId id="399" r:id="rId118"/>
    <p:sldId id="400" r:id="rId119"/>
    <p:sldId id="401" r:id="rId120"/>
    <p:sldId id="402" r:id="rId121"/>
    <p:sldId id="403" r:id="rId122"/>
    <p:sldId id="404" r:id="rId123"/>
    <p:sldId id="405" r:id="rId124"/>
    <p:sldId id="406" r:id="rId125"/>
    <p:sldId id="407" r:id="rId126"/>
    <p:sldId id="408" r:id="rId127"/>
    <p:sldId id="409" r:id="rId128"/>
    <p:sldId id="410" r:id="rId129"/>
    <p:sldId id="411" r:id="rId130"/>
    <p:sldId id="412" r:id="rId131"/>
    <p:sldId id="413" r:id="rId132"/>
    <p:sldId id="414" r:id="rId133"/>
    <p:sldId id="415" r:id="rId134"/>
    <p:sldId id="416" r:id="rId135"/>
    <p:sldId id="417" r:id="rId136"/>
    <p:sldId id="418" r:id="rId137"/>
    <p:sldId id="419" r:id="rId138"/>
    <p:sldId id="420" r:id="rId139"/>
    <p:sldId id="421" r:id="rId140"/>
    <p:sldId id="422" r:id="rId141"/>
    <p:sldId id="423" r:id="rId142"/>
    <p:sldId id="424" r:id="rId143"/>
    <p:sldId id="425" r:id="rId144"/>
    <p:sldId id="426" r:id="rId145"/>
    <p:sldId id="427" r:id="rId146"/>
    <p:sldId id="428" r:id="rId147"/>
    <p:sldId id="429" r:id="rId148"/>
    <p:sldId id="430" r:id="rId149"/>
    <p:sldId id="431" r:id="rId150"/>
    <p:sldId id="432" r:id="rId151"/>
    <p:sldId id="433" r:id="rId152"/>
    <p:sldId id="434" r:id="rId15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Arial" charset="0"/>
      </a:defRPr>
    </a:lvl1pPr>
    <a:lvl2pPr marL="457200" algn="l" rtl="0" fontAlgn="base">
      <a:spcBef>
        <a:spcPct val="0"/>
      </a:spcBef>
      <a:spcAft>
        <a:spcPct val="0"/>
      </a:spcAft>
      <a:defRPr kern="1200">
        <a:solidFill>
          <a:schemeClr val="tx1"/>
        </a:solidFill>
        <a:latin typeface="Gill Sans MT" pitchFamily="34" charset="0"/>
        <a:ea typeface="+mn-ea"/>
        <a:cs typeface="Arial" charset="0"/>
      </a:defRPr>
    </a:lvl2pPr>
    <a:lvl3pPr marL="914400" algn="l" rtl="0" fontAlgn="base">
      <a:spcBef>
        <a:spcPct val="0"/>
      </a:spcBef>
      <a:spcAft>
        <a:spcPct val="0"/>
      </a:spcAft>
      <a:defRPr kern="1200">
        <a:solidFill>
          <a:schemeClr val="tx1"/>
        </a:solidFill>
        <a:latin typeface="Gill Sans MT" pitchFamily="34" charset="0"/>
        <a:ea typeface="+mn-ea"/>
        <a:cs typeface="Arial" charset="0"/>
      </a:defRPr>
    </a:lvl3pPr>
    <a:lvl4pPr marL="1371600" algn="l" rtl="0" fontAlgn="base">
      <a:spcBef>
        <a:spcPct val="0"/>
      </a:spcBef>
      <a:spcAft>
        <a:spcPct val="0"/>
      </a:spcAft>
      <a:defRPr kern="1200">
        <a:solidFill>
          <a:schemeClr val="tx1"/>
        </a:solidFill>
        <a:latin typeface="Gill Sans MT" pitchFamily="34" charset="0"/>
        <a:ea typeface="+mn-ea"/>
        <a:cs typeface="Arial" charset="0"/>
      </a:defRPr>
    </a:lvl4pPr>
    <a:lvl5pPr marL="1828800" algn="l" rtl="0" fontAlgn="base">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6163" autoAdjust="0"/>
  </p:normalViewPr>
  <p:slideViewPr>
    <p:cSldViewPr>
      <p:cViewPr varScale="1">
        <p:scale>
          <a:sx n="99" d="100"/>
          <a:sy n="99" d="100"/>
        </p:scale>
        <p:origin x="1836" y="84"/>
      </p:cViewPr>
      <p:guideLst>
        <p:guide orient="horz" pos="2160"/>
        <p:guide pos="2880"/>
      </p:guideLst>
    </p:cSldViewPr>
  </p:slideViewPr>
  <p:notesTextViewPr>
    <p:cViewPr>
      <p:scale>
        <a:sx n="1" d="1"/>
        <a:sy n="1" d="1"/>
      </p:scale>
      <p:origin x="0" y="0"/>
    </p:cViewPr>
  </p:notesTextViewPr>
  <p:sorterViewPr>
    <p:cViewPr>
      <p:scale>
        <a:sx n="66" d="100"/>
        <a:sy n="66" d="100"/>
      </p:scale>
      <p:origin x="0" y="-73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handoutMaster" Target="handoutMasters/handout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slide" Target="slides/slide148.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02924C6-77B9-4C03-AB40-44D7078C66AF}" type="datetimeFigureOut">
              <a:rPr lang="en-US" smtClean="0"/>
              <a:t>3/10/2020</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9014713A-3854-4E1C-AE73-CA9E03D87802}" type="slidenum">
              <a:rPr lang="en-US" smtClean="0"/>
              <a:t>‹#›</a:t>
            </a:fld>
            <a:endParaRPr lang="en-US"/>
          </a:p>
        </p:txBody>
      </p:sp>
    </p:spTree>
    <p:extLst>
      <p:ext uri="{BB962C8B-B14F-4D97-AF65-F5344CB8AC3E}">
        <p14:creationId xmlns:p14="http://schemas.microsoft.com/office/powerpoint/2010/main" val="3922587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cs typeface="+mn-cs"/>
              </a:defRPr>
            </a:lvl1pPr>
          </a:lstStyle>
          <a:p>
            <a:pPr>
              <a:defRPr/>
            </a:pPr>
            <a:fld id="{69BC8109-A6DE-4550-BE03-9295C25CE91D}" type="datetimeFigureOut">
              <a:rPr lang="en-US"/>
              <a:pPr>
                <a:defRPr/>
              </a:pPr>
              <a:t>3/10/2020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cs typeface="+mn-cs"/>
              </a:defRPr>
            </a:lvl1pPr>
          </a:lstStyle>
          <a:p>
            <a:pPr>
              <a:defRPr/>
            </a:pPr>
            <a:fld id="{97992460-0D8F-4644-8D42-50AB99ABC998}" type="slidenum">
              <a:rPr lang="en-US"/>
              <a:pPr>
                <a:defRPr/>
              </a:pPr>
              <a:t>‹#›</a:t>
            </a:fld>
            <a:endParaRPr lang="en-US"/>
          </a:p>
        </p:txBody>
      </p:sp>
    </p:spTree>
    <p:extLst>
      <p:ext uri="{BB962C8B-B14F-4D97-AF65-F5344CB8AC3E}">
        <p14:creationId xmlns:p14="http://schemas.microsoft.com/office/powerpoint/2010/main" val="11691664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1859" indent="-284219">
              <a:defRPr>
                <a:solidFill>
                  <a:schemeClr val="tx1"/>
                </a:solidFill>
                <a:latin typeface="Gill Sans MT" pitchFamily="34" charset="0"/>
              </a:defRPr>
            </a:lvl2pPr>
            <a:lvl3pPr marL="1141693" indent="-228017">
              <a:defRPr>
                <a:solidFill>
                  <a:schemeClr val="tx1"/>
                </a:solidFill>
                <a:latin typeface="Gill Sans MT" pitchFamily="34" charset="0"/>
              </a:defRPr>
            </a:lvl3pPr>
            <a:lvl4pPr marL="1599333" indent="-228017">
              <a:defRPr>
                <a:solidFill>
                  <a:schemeClr val="tx1"/>
                </a:solidFill>
                <a:latin typeface="Gill Sans MT" pitchFamily="34" charset="0"/>
              </a:defRPr>
            </a:lvl4pPr>
            <a:lvl5pPr marL="2056974" indent="-228017">
              <a:defRPr>
                <a:solidFill>
                  <a:schemeClr val="tx1"/>
                </a:solidFill>
                <a:latin typeface="Gill Sans MT" pitchFamily="34" charset="0"/>
              </a:defRPr>
            </a:lvl5pPr>
            <a:lvl6pPr marL="2519432" indent="-228017" fontAlgn="base">
              <a:spcBef>
                <a:spcPct val="0"/>
              </a:spcBef>
              <a:spcAft>
                <a:spcPct val="0"/>
              </a:spcAft>
              <a:defRPr>
                <a:solidFill>
                  <a:schemeClr val="tx1"/>
                </a:solidFill>
                <a:latin typeface="Gill Sans MT" pitchFamily="34" charset="0"/>
              </a:defRPr>
            </a:lvl6pPr>
            <a:lvl7pPr marL="2981890" indent="-228017" fontAlgn="base">
              <a:spcBef>
                <a:spcPct val="0"/>
              </a:spcBef>
              <a:spcAft>
                <a:spcPct val="0"/>
              </a:spcAft>
              <a:defRPr>
                <a:solidFill>
                  <a:schemeClr val="tx1"/>
                </a:solidFill>
                <a:latin typeface="Gill Sans MT" pitchFamily="34" charset="0"/>
              </a:defRPr>
            </a:lvl7pPr>
            <a:lvl8pPr marL="3444348" indent="-228017" fontAlgn="base">
              <a:spcBef>
                <a:spcPct val="0"/>
              </a:spcBef>
              <a:spcAft>
                <a:spcPct val="0"/>
              </a:spcAft>
              <a:defRPr>
                <a:solidFill>
                  <a:schemeClr val="tx1"/>
                </a:solidFill>
                <a:latin typeface="Gill Sans MT" pitchFamily="34" charset="0"/>
              </a:defRPr>
            </a:lvl8pPr>
            <a:lvl9pPr marL="3906805" indent="-228017"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74391B6B-3663-48F8-8E90-E64E18B64C6E}" type="slidenum">
              <a:rPr lang="en-US" altLang="en-US">
                <a:solidFill>
                  <a:srgbClr val="000000"/>
                </a:solidFill>
              </a:rPr>
              <a:pPr fontAlgn="base">
                <a:spcBef>
                  <a:spcPct val="0"/>
                </a:spcBef>
                <a:spcAft>
                  <a:spcPct val="0"/>
                </a:spcAft>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Involves four steps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6BF012-AEED-45CC-A692-AC110C1AA77C}" type="slidenum">
              <a:rPr kumimoji="0" lang="en-US" altLang="en-US" sz="12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2796938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5F152B-1A03-4C0D-AA55-57A4B1ED815C}"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3541134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6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8EC5E1-78B6-4742-B2F6-C76A473BE59F}"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0690681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7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1AD9B4-B8F6-48DA-8487-A2AEC0747545}"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6792497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8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E5FA98-7576-4415-BE82-31E6DFEB8CCA}"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21975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9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7D3E75-A0D1-4475-98F3-56D9EA8F3A9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3159734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0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60A4E6-72DC-4CF3-8B87-1462FDEF950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7857340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1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577AB4-0EFB-41CE-B0CB-8757D37DA66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2790573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2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717F9-A6A4-4E59-8929-E4187C7996AB}"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2191997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3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D42C2A-8F9F-4C88-AD80-89AC05C0890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1526525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1700" eaLnBrk="1" hangingPunct="1">
              <a:spcBef>
                <a:spcPct val="0"/>
              </a:spcBef>
            </a:pPr>
            <a:endParaRPr lang="en-US" altLang="en-US" dirty="0" smtClean="0"/>
          </a:p>
        </p:txBody>
      </p:sp>
      <p:sp>
        <p:nvSpPr>
          <p:cNvPr id="254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B91B73-4843-471C-A77A-A0344DD2E517}"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70581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All entries including otc and supplements must include name, dosage, route &amp; frequency</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305682-0B7C-4F5A-936E-85757963FCC1}" type="slidenum">
              <a:rPr kumimoji="0" lang="en-US" altLang="en-US" sz="12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39122279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9D45D7-9385-4850-8DEF-00A670EF56FA}"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3844402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7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B1CE-369D-4EB3-B9E6-B374A7C26724}"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6202095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8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0E8A3E-D252-4274-8E3A-9A5DA77FBDFC}"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0502640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9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6A025A-44CE-4F91-9C16-420B6011A7BD}"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53691435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0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A3509B-E606-4211-80B1-5C915AE0B16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2133497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1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1DE8B2-D943-49FF-AE67-DCF9D55352C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8250185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2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F8C01F-F3AD-46D6-AA37-1268846A0F6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38323263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3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3C2B52-A335-4AFE-99F1-2765A4E72EDF}"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5840224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4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59A8C1-48B9-4F09-97AD-BBEF2A4DEB6A}"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038344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5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EADEA6-8555-415A-A922-605F8CFCCA52}"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17605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Patient care summary will be printed at check out or patient can obtain it on the portal</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AE2C3B-3BAC-4001-BFDA-94E4AE6AEF16}" type="slidenum">
              <a:rPr kumimoji="0" lang="en-US" altLang="en-US" sz="12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38477709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7C4541-3ACE-4D7D-9B80-29B15D0CD0AD}"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49301687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7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D7D51F-F848-4CFC-B87A-0CD26D0DFDC4}"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58034642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8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1665A0-56D8-4DC1-958E-118D136272D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082569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9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E37FD5-1411-4357-90A2-13725E70117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1308549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0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F22270-9610-4DA7-9C8B-0B97A7BAFD1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9003046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1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5D968B-27D8-40B3-ACF6-6108DB35258C}"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8960426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2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6C3F57-1F86-483C-BA72-534008EAD1D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83852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69A6A1-062B-4081-888F-B974A18DAA82}"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65884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FF0018-DE67-452D-A1C8-2EE16998BDBD}" type="slidenum">
              <a:rPr kumimoji="0" lang="en-US" altLang="en-US" sz="12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252665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5548F7-2483-4F4C-B3CC-D07C7E0F4B1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22536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160667-96E0-4C37-967E-35926158C0FB}"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19752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160667-96E0-4C37-967E-35926158C0FB}"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573019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7B4A25-98EA-4EC3-89CC-C9C3454F03A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0486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96DF7C-9D09-4C4F-AE09-A45551BE5A3B}"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13483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1859" indent="-284219">
              <a:defRPr>
                <a:solidFill>
                  <a:schemeClr val="tx1"/>
                </a:solidFill>
                <a:latin typeface="Gill Sans MT" pitchFamily="34" charset="0"/>
              </a:defRPr>
            </a:lvl2pPr>
            <a:lvl3pPr marL="1141693" indent="-228017">
              <a:defRPr>
                <a:solidFill>
                  <a:schemeClr val="tx1"/>
                </a:solidFill>
                <a:latin typeface="Gill Sans MT" pitchFamily="34" charset="0"/>
              </a:defRPr>
            </a:lvl3pPr>
            <a:lvl4pPr marL="1599333" indent="-228017">
              <a:defRPr>
                <a:solidFill>
                  <a:schemeClr val="tx1"/>
                </a:solidFill>
                <a:latin typeface="Gill Sans MT" pitchFamily="34" charset="0"/>
              </a:defRPr>
            </a:lvl4pPr>
            <a:lvl5pPr marL="2056974" indent="-228017">
              <a:defRPr>
                <a:solidFill>
                  <a:schemeClr val="tx1"/>
                </a:solidFill>
                <a:latin typeface="Gill Sans MT" pitchFamily="34" charset="0"/>
              </a:defRPr>
            </a:lvl5pPr>
            <a:lvl6pPr marL="2519432" indent="-228017" fontAlgn="base">
              <a:spcBef>
                <a:spcPct val="0"/>
              </a:spcBef>
              <a:spcAft>
                <a:spcPct val="0"/>
              </a:spcAft>
              <a:defRPr>
                <a:solidFill>
                  <a:schemeClr val="tx1"/>
                </a:solidFill>
                <a:latin typeface="Gill Sans MT" pitchFamily="34" charset="0"/>
              </a:defRPr>
            </a:lvl6pPr>
            <a:lvl7pPr marL="2981890" indent="-228017" fontAlgn="base">
              <a:spcBef>
                <a:spcPct val="0"/>
              </a:spcBef>
              <a:spcAft>
                <a:spcPct val="0"/>
              </a:spcAft>
              <a:defRPr>
                <a:solidFill>
                  <a:schemeClr val="tx1"/>
                </a:solidFill>
                <a:latin typeface="Gill Sans MT" pitchFamily="34" charset="0"/>
              </a:defRPr>
            </a:lvl7pPr>
            <a:lvl8pPr marL="3444348" indent="-228017" fontAlgn="base">
              <a:spcBef>
                <a:spcPct val="0"/>
              </a:spcBef>
              <a:spcAft>
                <a:spcPct val="0"/>
              </a:spcAft>
              <a:defRPr>
                <a:solidFill>
                  <a:schemeClr val="tx1"/>
                </a:solidFill>
                <a:latin typeface="Gill Sans MT" pitchFamily="34" charset="0"/>
              </a:defRPr>
            </a:lvl8pPr>
            <a:lvl9pPr marL="3906805" indent="-228017"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677BB453-ACE4-4AC1-A563-A7BFED50F8BD}" type="slidenum">
              <a:rPr lang="en-US" altLang="en-US">
                <a:solidFill>
                  <a:srgbClr val="000000"/>
                </a:solidFill>
              </a:rPr>
              <a:pPr fontAlgn="base">
                <a:spcBef>
                  <a:spcPct val="0"/>
                </a:spcBef>
                <a:spcAft>
                  <a:spcPct val="0"/>
                </a:spcAft>
              </a:pPr>
              <a:t>2</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FAF037-45BD-448D-8AF2-D00DD2649292}"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38004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7D1455-AA89-4D54-8467-1A1385A4EDE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838591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76F46-AB46-42F2-999D-55BDD4C8F7D1}"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17439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7678F5-669E-423B-A402-17E8519D5A1B}"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210097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C432E3-F627-41A6-9A25-ABB0B733332D}"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730420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9E409C-947E-4491-881D-3EE5B4A613A4}"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016107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00C1BC-DC79-4196-AE0F-541C10C81831}"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053319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EC332E-F5FF-4D83-983B-FD1DFB6CAB9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034059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EC332E-F5FF-4D83-983B-FD1DFB6CAB9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888370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5D0CFA-0E65-4F34-8DDA-5896DB36827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69458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1859" indent="-284219">
              <a:defRPr>
                <a:solidFill>
                  <a:schemeClr val="tx1"/>
                </a:solidFill>
                <a:latin typeface="Gill Sans MT" pitchFamily="34" charset="0"/>
              </a:defRPr>
            </a:lvl2pPr>
            <a:lvl3pPr marL="1141693" indent="-228017">
              <a:defRPr>
                <a:solidFill>
                  <a:schemeClr val="tx1"/>
                </a:solidFill>
                <a:latin typeface="Gill Sans MT" pitchFamily="34" charset="0"/>
              </a:defRPr>
            </a:lvl3pPr>
            <a:lvl4pPr marL="1599333" indent="-228017">
              <a:defRPr>
                <a:solidFill>
                  <a:schemeClr val="tx1"/>
                </a:solidFill>
                <a:latin typeface="Gill Sans MT" pitchFamily="34" charset="0"/>
              </a:defRPr>
            </a:lvl4pPr>
            <a:lvl5pPr marL="2056974" indent="-228017">
              <a:defRPr>
                <a:solidFill>
                  <a:schemeClr val="tx1"/>
                </a:solidFill>
                <a:latin typeface="Gill Sans MT" pitchFamily="34" charset="0"/>
              </a:defRPr>
            </a:lvl5pPr>
            <a:lvl6pPr marL="2519432" indent="-228017" fontAlgn="base">
              <a:spcBef>
                <a:spcPct val="0"/>
              </a:spcBef>
              <a:spcAft>
                <a:spcPct val="0"/>
              </a:spcAft>
              <a:defRPr>
                <a:solidFill>
                  <a:schemeClr val="tx1"/>
                </a:solidFill>
                <a:latin typeface="Gill Sans MT" pitchFamily="34" charset="0"/>
              </a:defRPr>
            </a:lvl6pPr>
            <a:lvl7pPr marL="2981890" indent="-228017" fontAlgn="base">
              <a:spcBef>
                <a:spcPct val="0"/>
              </a:spcBef>
              <a:spcAft>
                <a:spcPct val="0"/>
              </a:spcAft>
              <a:defRPr>
                <a:solidFill>
                  <a:schemeClr val="tx1"/>
                </a:solidFill>
                <a:latin typeface="Gill Sans MT" pitchFamily="34" charset="0"/>
              </a:defRPr>
            </a:lvl7pPr>
            <a:lvl8pPr marL="3444348" indent="-228017" fontAlgn="base">
              <a:spcBef>
                <a:spcPct val="0"/>
              </a:spcBef>
              <a:spcAft>
                <a:spcPct val="0"/>
              </a:spcAft>
              <a:defRPr>
                <a:solidFill>
                  <a:schemeClr val="tx1"/>
                </a:solidFill>
                <a:latin typeface="Gill Sans MT" pitchFamily="34" charset="0"/>
              </a:defRPr>
            </a:lvl8pPr>
            <a:lvl9pPr marL="3906805" indent="-228017"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CC09DB4C-60D6-42E9-B5D5-8D1D49A9EAC5}" type="slidenum">
              <a:rPr lang="en-US" altLang="en-US">
                <a:solidFill>
                  <a:srgbClr val="000000"/>
                </a:solidFill>
              </a:rPr>
              <a:pPr fontAlgn="base">
                <a:spcBef>
                  <a:spcPct val="0"/>
                </a:spcBef>
                <a:spcAft>
                  <a:spcPct val="0"/>
                </a:spcAft>
              </a:pPr>
              <a:t>3</a:t>
            </a:fld>
            <a:endParaRPr lang="en-US"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1F8AFC-A4B0-489B-A3FA-087C97D580D6}"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386315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D393DB-3564-4686-86C0-6575B25DD1B0}"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643667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AB1D3D-80F5-46C8-940D-5F0C77337A8D}"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93641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D561B6-C310-47EF-9456-D9D04780A6FD}"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040639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F2475B-BAD3-4222-9476-25E20C75A0DF}"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670749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1838" indent="-279400" eaLnBrk="0" hangingPunct="0">
              <a:defRPr>
                <a:solidFill>
                  <a:schemeClr val="tx1"/>
                </a:solidFill>
                <a:latin typeface="Georgia" panose="02040502050405020303" pitchFamily="18" charset="0"/>
                <a:cs typeface="Arial" panose="020B0604020202020204" pitchFamily="34" charset="0"/>
              </a:defRPr>
            </a:lvl2pPr>
            <a:lvl3pPr marL="1127125" indent="-223838" eaLnBrk="0" hangingPunct="0">
              <a:defRPr>
                <a:solidFill>
                  <a:schemeClr val="tx1"/>
                </a:solidFill>
                <a:latin typeface="Georgia" panose="02040502050405020303" pitchFamily="18" charset="0"/>
                <a:cs typeface="Arial" panose="020B0604020202020204" pitchFamily="34" charset="0"/>
              </a:defRPr>
            </a:lvl3pPr>
            <a:lvl4pPr marL="1579563" indent="-223838" eaLnBrk="0" hangingPunct="0">
              <a:defRPr>
                <a:solidFill>
                  <a:schemeClr val="tx1"/>
                </a:solidFill>
                <a:latin typeface="Georgia" panose="02040502050405020303" pitchFamily="18" charset="0"/>
                <a:cs typeface="Arial" panose="020B0604020202020204" pitchFamily="34" charset="0"/>
              </a:defRPr>
            </a:lvl4pPr>
            <a:lvl5pPr marL="2032000" indent="-223838" eaLnBrk="0" hangingPunct="0">
              <a:defRPr>
                <a:solidFill>
                  <a:schemeClr val="tx1"/>
                </a:solidFill>
                <a:latin typeface="Georgia" panose="02040502050405020303" pitchFamily="18"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B221D6-8E03-4AC4-913F-351D730FF02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89514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1838" indent="-279400" eaLnBrk="0" hangingPunct="0">
              <a:defRPr>
                <a:solidFill>
                  <a:schemeClr val="tx1"/>
                </a:solidFill>
                <a:latin typeface="Georgia" panose="02040502050405020303" pitchFamily="18" charset="0"/>
                <a:cs typeface="Arial" panose="020B0604020202020204" pitchFamily="34" charset="0"/>
              </a:defRPr>
            </a:lvl2pPr>
            <a:lvl3pPr marL="1127125" indent="-223838" eaLnBrk="0" hangingPunct="0">
              <a:defRPr>
                <a:solidFill>
                  <a:schemeClr val="tx1"/>
                </a:solidFill>
                <a:latin typeface="Georgia" panose="02040502050405020303" pitchFamily="18" charset="0"/>
                <a:cs typeface="Arial" panose="020B0604020202020204" pitchFamily="34" charset="0"/>
              </a:defRPr>
            </a:lvl3pPr>
            <a:lvl4pPr marL="1579563" indent="-223838" eaLnBrk="0" hangingPunct="0">
              <a:defRPr>
                <a:solidFill>
                  <a:schemeClr val="tx1"/>
                </a:solidFill>
                <a:latin typeface="Georgia" panose="02040502050405020303" pitchFamily="18" charset="0"/>
                <a:cs typeface="Arial" panose="020B0604020202020204" pitchFamily="34" charset="0"/>
              </a:defRPr>
            </a:lvl4pPr>
            <a:lvl5pPr marL="2032000" indent="-223838" eaLnBrk="0" hangingPunct="0">
              <a:defRPr>
                <a:solidFill>
                  <a:schemeClr val="tx1"/>
                </a:solidFill>
                <a:latin typeface="Georgia" panose="02040502050405020303" pitchFamily="18"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447ACE-FD03-4F73-A1B0-43E10A8E7A9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93055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1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1838" indent="-279400" eaLnBrk="0" hangingPunct="0">
              <a:defRPr>
                <a:solidFill>
                  <a:schemeClr val="tx1"/>
                </a:solidFill>
                <a:latin typeface="Georgia" panose="02040502050405020303" pitchFamily="18" charset="0"/>
                <a:cs typeface="Arial" panose="020B0604020202020204" pitchFamily="34" charset="0"/>
              </a:defRPr>
            </a:lvl2pPr>
            <a:lvl3pPr marL="1127125" indent="-223838" eaLnBrk="0" hangingPunct="0">
              <a:defRPr>
                <a:solidFill>
                  <a:schemeClr val="tx1"/>
                </a:solidFill>
                <a:latin typeface="Georgia" panose="02040502050405020303" pitchFamily="18" charset="0"/>
                <a:cs typeface="Arial" panose="020B0604020202020204" pitchFamily="34" charset="0"/>
              </a:defRPr>
            </a:lvl3pPr>
            <a:lvl4pPr marL="1579563" indent="-223838" eaLnBrk="0" hangingPunct="0">
              <a:defRPr>
                <a:solidFill>
                  <a:schemeClr val="tx1"/>
                </a:solidFill>
                <a:latin typeface="Georgia" panose="02040502050405020303" pitchFamily="18" charset="0"/>
                <a:cs typeface="Arial" panose="020B0604020202020204" pitchFamily="34" charset="0"/>
              </a:defRPr>
            </a:lvl4pPr>
            <a:lvl5pPr marL="2032000" indent="-223838" eaLnBrk="0" hangingPunct="0">
              <a:defRPr>
                <a:solidFill>
                  <a:schemeClr val="tx1"/>
                </a:solidFill>
                <a:latin typeface="Georgia" panose="02040502050405020303" pitchFamily="18"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D7A8FA-7006-47B4-893A-B22EB6D0F5A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23438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1838" indent="-279400" eaLnBrk="0" hangingPunct="0">
              <a:defRPr>
                <a:solidFill>
                  <a:schemeClr val="tx1"/>
                </a:solidFill>
                <a:latin typeface="Georgia" panose="02040502050405020303" pitchFamily="18" charset="0"/>
                <a:cs typeface="Arial" panose="020B0604020202020204" pitchFamily="34" charset="0"/>
              </a:defRPr>
            </a:lvl2pPr>
            <a:lvl3pPr marL="1127125" indent="-223838" eaLnBrk="0" hangingPunct="0">
              <a:defRPr>
                <a:solidFill>
                  <a:schemeClr val="tx1"/>
                </a:solidFill>
                <a:latin typeface="Georgia" panose="02040502050405020303" pitchFamily="18" charset="0"/>
                <a:cs typeface="Arial" panose="020B0604020202020204" pitchFamily="34" charset="0"/>
              </a:defRPr>
            </a:lvl3pPr>
            <a:lvl4pPr marL="1579563" indent="-223838" eaLnBrk="0" hangingPunct="0">
              <a:defRPr>
                <a:solidFill>
                  <a:schemeClr val="tx1"/>
                </a:solidFill>
                <a:latin typeface="Georgia" panose="02040502050405020303" pitchFamily="18" charset="0"/>
                <a:cs typeface="Arial" panose="020B0604020202020204" pitchFamily="34" charset="0"/>
              </a:defRPr>
            </a:lvl4pPr>
            <a:lvl5pPr marL="2032000" indent="-223838" eaLnBrk="0" hangingPunct="0">
              <a:defRPr>
                <a:solidFill>
                  <a:schemeClr val="tx1"/>
                </a:solidFill>
                <a:latin typeface="Georgia" panose="02040502050405020303" pitchFamily="18"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5CA2B5-E975-4F57-B48A-95D720C84A1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7699"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15670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3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12264E-40BC-492B-A36A-A88EC35C70F7}"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67368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1859" indent="-284219">
              <a:defRPr>
                <a:solidFill>
                  <a:schemeClr val="tx1"/>
                </a:solidFill>
                <a:latin typeface="Gill Sans MT" pitchFamily="34" charset="0"/>
              </a:defRPr>
            </a:lvl2pPr>
            <a:lvl3pPr marL="1141693" indent="-228017">
              <a:defRPr>
                <a:solidFill>
                  <a:schemeClr val="tx1"/>
                </a:solidFill>
                <a:latin typeface="Gill Sans MT" pitchFamily="34" charset="0"/>
              </a:defRPr>
            </a:lvl3pPr>
            <a:lvl4pPr marL="1599333" indent="-228017">
              <a:defRPr>
                <a:solidFill>
                  <a:schemeClr val="tx1"/>
                </a:solidFill>
                <a:latin typeface="Gill Sans MT" pitchFamily="34" charset="0"/>
              </a:defRPr>
            </a:lvl4pPr>
            <a:lvl5pPr marL="2056974" indent="-228017">
              <a:defRPr>
                <a:solidFill>
                  <a:schemeClr val="tx1"/>
                </a:solidFill>
                <a:latin typeface="Gill Sans MT" pitchFamily="34" charset="0"/>
              </a:defRPr>
            </a:lvl5pPr>
            <a:lvl6pPr marL="2519432" indent="-228017" fontAlgn="base">
              <a:spcBef>
                <a:spcPct val="0"/>
              </a:spcBef>
              <a:spcAft>
                <a:spcPct val="0"/>
              </a:spcAft>
              <a:defRPr>
                <a:solidFill>
                  <a:schemeClr val="tx1"/>
                </a:solidFill>
                <a:latin typeface="Gill Sans MT" pitchFamily="34" charset="0"/>
              </a:defRPr>
            </a:lvl6pPr>
            <a:lvl7pPr marL="2981890" indent="-228017" fontAlgn="base">
              <a:spcBef>
                <a:spcPct val="0"/>
              </a:spcBef>
              <a:spcAft>
                <a:spcPct val="0"/>
              </a:spcAft>
              <a:defRPr>
                <a:solidFill>
                  <a:schemeClr val="tx1"/>
                </a:solidFill>
                <a:latin typeface="Gill Sans MT" pitchFamily="34" charset="0"/>
              </a:defRPr>
            </a:lvl7pPr>
            <a:lvl8pPr marL="3444348" indent="-228017" fontAlgn="base">
              <a:spcBef>
                <a:spcPct val="0"/>
              </a:spcBef>
              <a:spcAft>
                <a:spcPct val="0"/>
              </a:spcAft>
              <a:defRPr>
                <a:solidFill>
                  <a:schemeClr val="tx1"/>
                </a:solidFill>
                <a:latin typeface="Gill Sans MT" pitchFamily="34" charset="0"/>
              </a:defRPr>
            </a:lvl8pPr>
            <a:lvl9pPr marL="3906805" indent="-228017"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DB432EEA-7068-46BF-B518-C5470A116871}" type="slidenum">
              <a:rPr lang="en-US" altLang="en-US">
                <a:solidFill>
                  <a:srgbClr val="000000"/>
                </a:solidFill>
              </a:rPr>
              <a:pPr fontAlgn="base">
                <a:spcBef>
                  <a:spcPct val="0"/>
                </a:spcBef>
                <a:spcAft>
                  <a:spcPct val="0"/>
                </a:spcAft>
              </a:pPr>
              <a:t>16</a:t>
            </a:fld>
            <a:endParaRPr lang="en-US" alt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1838" indent="-279400" eaLnBrk="0" hangingPunct="0">
              <a:defRPr>
                <a:solidFill>
                  <a:schemeClr val="tx1"/>
                </a:solidFill>
                <a:latin typeface="Georgia" panose="02040502050405020303" pitchFamily="18" charset="0"/>
                <a:cs typeface="Arial" panose="020B0604020202020204" pitchFamily="34" charset="0"/>
              </a:defRPr>
            </a:lvl2pPr>
            <a:lvl3pPr marL="1127125" indent="-223838" eaLnBrk="0" hangingPunct="0">
              <a:defRPr>
                <a:solidFill>
                  <a:schemeClr val="tx1"/>
                </a:solidFill>
                <a:latin typeface="Georgia" panose="02040502050405020303" pitchFamily="18" charset="0"/>
                <a:cs typeface="Arial" panose="020B0604020202020204" pitchFamily="34" charset="0"/>
              </a:defRPr>
            </a:lvl3pPr>
            <a:lvl4pPr marL="1579563" indent="-223838" eaLnBrk="0" hangingPunct="0">
              <a:defRPr>
                <a:solidFill>
                  <a:schemeClr val="tx1"/>
                </a:solidFill>
                <a:latin typeface="Georgia" panose="02040502050405020303" pitchFamily="18" charset="0"/>
                <a:cs typeface="Arial" panose="020B0604020202020204" pitchFamily="34" charset="0"/>
              </a:defRPr>
            </a:lvl4pPr>
            <a:lvl5pPr marL="2032000" indent="-223838" eaLnBrk="0" hangingPunct="0">
              <a:defRPr>
                <a:solidFill>
                  <a:schemeClr val="tx1"/>
                </a:solidFill>
                <a:latin typeface="Georgia" panose="02040502050405020303" pitchFamily="18"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912157-E550-4CC3-A434-95EFF39B829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32929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9% is 200</a:t>
            </a:r>
          </a:p>
          <a:p>
            <a:pPr eaLnBrk="1" hangingPunct="1">
              <a:spcBef>
                <a:spcPct val="0"/>
              </a:spcBef>
            </a:pPr>
            <a:r>
              <a:rPr lang="en-US" altLang="en-US" smtClean="0"/>
              <a:t>11% is 300</a:t>
            </a:r>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1838" indent="-279400" eaLnBrk="0" hangingPunct="0">
              <a:defRPr>
                <a:solidFill>
                  <a:schemeClr val="tx1"/>
                </a:solidFill>
                <a:latin typeface="Georgia" panose="02040502050405020303" pitchFamily="18" charset="0"/>
                <a:cs typeface="Arial" panose="020B0604020202020204" pitchFamily="34" charset="0"/>
              </a:defRPr>
            </a:lvl2pPr>
            <a:lvl3pPr marL="1127125" indent="-223838" eaLnBrk="0" hangingPunct="0">
              <a:defRPr>
                <a:solidFill>
                  <a:schemeClr val="tx1"/>
                </a:solidFill>
                <a:latin typeface="Georgia" panose="02040502050405020303" pitchFamily="18" charset="0"/>
                <a:cs typeface="Arial" panose="020B0604020202020204" pitchFamily="34" charset="0"/>
              </a:defRPr>
            </a:lvl3pPr>
            <a:lvl4pPr marL="1579563" indent="-223838" eaLnBrk="0" hangingPunct="0">
              <a:defRPr>
                <a:solidFill>
                  <a:schemeClr val="tx1"/>
                </a:solidFill>
                <a:latin typeface="Georgia" panose="02040502050405020303" pitchFamily="18" charset="0"/>
                <a:cs typeface="Arial" panose="020B0604020202020204" pitchFamily="34" charset="0"/>
              </a:defRPr>
            </a:lvl4pPr>
            <a:lvl5pPr marL="2032000" indent="-223838" eaLnBrk="0" hangingPunct="0">
              <a:defRPr>
                <a:solidFill>
                  <a:schemeClr val="tx1"/>
                </a:solidFill>
                <a:latin typeface="Georgia" panose="02040502050405020303" pitchFamily="18"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62A181-2F4B-4286-A71C-8FAA1857C8C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2141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3F80F3-F4AE-4163-A78D-5C78AE61012A}"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416929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494D06-86D2-440C-A696-7E2143E101F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473752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EEAB51-A99C-4563-AAD4-8A6BFFB199C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443289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METER</a:t>
            </a:r>
          </a:p>
          <a:p>
            <a:pPr eaLnBrk="1" hangingPunct="1">
              <a:spcBef>
                <a:spcPct val="0"/>
              </a:spcBef>
            </a:pPr>
            <a:r>
              <a:rPr lang="en-US" altLang="en-US" smtClean="0"/>
              <a:t>	INFORMATION</a:t>
            </a:r>
          </a:p>
          <a:p>
            <a:pPr eaLnBrk="1" hangingPunct="1">
              <a:spcBef>
                <a:spcPct val="0"/>
              </a:spcBef>
            </a:pPr>
            <a:r>
              <a:rPr lang="en-US" altLang="en-US" smtClean="0"/>
              <a:t>LOG</a:t>
            </a:r>
          </a:p>
          <a:p>
            <a:pPr eaLnBrk="1" hangingPunct="1">
              <a:spcBef>
                <a:spcPct val="0"/>
              </a:spcBef>
            </a:pPr>
            <a:r>
              <a:rPr lang="en-US" altLang="en-US" smtClean="0"/>
              <a:t>	MAP</a:t>
            </a:r>
          </a:p>
          <a:p>
            <a:pPr eaLnBrk="1" hangingPunct="1">
              <a:spcBef>
                <a:spcPct val="0"/>
              </a:spcBef>
            </a:pPr>
            <a:r>
              <a:rPr lang="en-US" altLang="en-US" smtClean="0"/>
              <a:t>BRAIN!!</a:t>
            </a:r>
          </a:p>
          <a:p>
            <a:pPr eaLnBrk="1" hangingPunct="1">
              <a:spcBef>
                <a:spcPct val="0"/>
              </a:spcBef>
            </a:pPr>
            <a:r>
              <a:rPr lang="en-US" altLang="en-US" smtClean="0"/>
              <a:t>	WITH HCP AND ON OWN – PROBLEM SOLVING AND DECISION MAKING</a:t>
            </a:r>
          </a:p>
          <a:p>
            <a:pPr eaLnBrk="1" hangingPunct="1">
              <a:spcBef>
                <a:spcPct val="0"/>
              </a:spcBef>
            </a:pPr>
            <a:r>
              <a:rPr lang="en-US" altLang="en-US" smtClean="0"/>
              <a:t>		UNDERSTANDING	GUIDANCE	FEEDBACK (meds, foods, activities…)</a:t>
            </a:r>
          </a:p>
          <a:p>
            <a:pPr eaLnBrk="1" hangingPunct="1">
              <a:spcBef>
                <a:spcPct val="0"/>
              </a:spcBef>
            </a:pPr>
            <a:r>
              <a:rPr lang="en-US" altLang="en-US" smtClean="0"/>
              <a:t>	</a:t>
            </a:r>
            <a:r>
              <a:rPr lang="en-US" altLang="en-US" b="1" smtClean="0"/>
              <a:t>FOOD</a:t>
            </a:r>
          </a:p>
          <a:p>
            <a:pPr eaLnBrk="1" hangingPunct="1">
              <a:spcBef>
                <a:spcPct val="0"/>
              </a:spcBef>
            </a:pPr>
            <a:endParaRPr lang="en-US" altLang="en-US" smtClean="0"/>
          </a:p>
          <a:p>
            <a:pPr eaLnBrk="1" hangingPunct="1">
              <a:spcBef>
                <a:spcPct val="0"/>
              </a:spcBef>
            </a:pPr>
            <a:r>
              <a:rPr lang="en-US" altLang="en-US" smtClean="0"/>
              <a:t>	INVOLVES PEOPLE IN THE PROCESS TOGETHER</a:t>
            </a:r>
          </a:p>
          <a:p>
            <a:pPr eaLnBrk="1" hangingPunct="1">
              <a:spcBef>
                <a:spcPct val="0"/>
              </a:spcBef>
            </a:pPr>
            <a:r>
              <a:rPr lang="en-US" altLang="en-US" smtClean="0"/>
              <a:t>		MOTIVATION		EMPOWERMENT</a:t>
            </a:r>
          </a:p>
          <a:p>
            <a:pPr eaLnBrk="1" hangingPunct="1">
              <a:spcBef>
                <a:spcPct val="0"/>
              </a:spcBef>
            </a:pPr>
            <a:endParaRPr lang="en-US" altLang="en-US" smtClean="0"/>
          </a:p>
          <a:p>
            <a:pPr eaLnBrk="1" hangingPunct="1">
              <a:spcBef>
                <a:spcPct val="0"/>
              </a:spcBef>
            </a:pPr>
            <a:r>
              <a:rPr lang="en-US" altLang="en-US" smtClean="0"/>
              <a:t>	HYPO 		HYPER		BG CONTROL		COMPLICATIONS</a:t>
            </a:r>
          </a:p>
          <a:p>
            <a:pPr eaLnBrk="1" hangingPunct="1">
              <a:spcBef>
                <a:spcPct val="0"/>
              </a:spcBef>
            </a:pPr>
            <a:endParaRPr lang="en-US" altLang="en-US" smtClean="0"/>
          </a:p>
        </p:txBody>
      </p:sp>
      <p:sp>
        <p:nvSpPr>
          <p:cNvPr id="179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1838" indent="-279400" eaLnBrk="0" hangingPunct="0">
              <a:defRPr>
                <a:solidFill>
                  <a:schemeClr val="tx1"/>
                </a:solidFill>
                <a:latin typeface="Georgia" panose="02040502050405020303" pitchFamily="18" charset="0"/>
                <a:cs typeface="Arial" panose="020B0604020202020204" pitchFamily="34" charset="0"/>
              </a:defRPr>
            </a:lvl2pPr>
            <a:lvl3pPr marL="1127125" indent="-223838" eaLnBrk="0" hangingPunct="0">
              <a:defRPr>
                <a:solidFill>
                  <a:schemeClr val="tx1"/>
                </a:solidFill>
                <a:latin typeface="Georgia" panose="02040502050405020303" pitchFamily="18" charset="0"/>
                <a:cs typeface="Arial" panose="020B0604020202020204" pitchFamily="34" charset="0"/>
              </a:defRPr>
            </a:lvl3pPr>
            <a:lvl4pPr marL="1579563" indent="-223838" eaLnBrk="0" hangingPunct="0">
              <a:defRPr>
                <a:solidFill>
                  <a:schemeClr val="tx1"/>
                </a:solidFill>
                <a:latin typeface="Georgia" panose="02040502050405020303" pitchFamily="18" charset="0"/>
                <a:cs typeface="Arial" panose="020B0604020202020204" pitchFamily="34" charset="0"/>
              </a:defRPr>
            </a:lvl4pPr>
            <a:lvl5pPr marL="2032000" indent="-223838" eaLnBrk="0" hangingPunct="0">
              <a:defRPr>
                <a:solidFill>
                  <a:schemeClr val="tx1"/>
                </a:solidFill>
                <a:latin typeface="Georgia" panose="02040502050405020303" pitchFamily="18"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B66881-8479-4ADE-B7BE-B7730726619C}"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01179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0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DBA598-CC6F-4F20-B9CC-FEA0961CAA05}"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065231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1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40EAFE-02C8-4C63-ADB5-C8250A3EF72F}"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245021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2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3A5AE2-1893-4816-9857-96AD0929A92C}"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977848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3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0194C3-8E6F-4DCB-9903-B57114AEFF45}"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43719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How important this is to our patients and our community – the spirit behind it.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1859" indent="-284219">
              <a:defRPr>
                <a:solidFill>
                  <a:schemeClr val="tx1"/>
                </a:solidFill>
                <a:latin typeface="Gill Sans MT" pitchFamily="34" charset="0"/>
              </a:defRPr>
            </a:lvl2pPr>
            <a:lvl3pPr marL="1141693" indent="-228017">
              <a:defRPr>
                <a:solidFill>
                  <a:schemeClr val="tx1"/>
                </a:solidFill>
                <a:latin typeface="Gill Sans MT" pitchFamily="34" charset="0"/>
              </a:defRPr>
            </a:lvl3pPr>
            <a:lvl4pPr marL="1599333" indent="-228017">
              <a:defRPr>
                <a:solidFill>
                  <a:schemeClr val="tx1"/>
                </a:solidFill>
                <a:latin typeface="Gill Sans MT" pitchFamily="34" charset="0"/>
              </a:defRPr>
            </a:lvl4pPr>
            <a:lvl5pPr marL="2056974" indent="-228017">
              <a:defRPr>
                <a:solidFill>
                  <a:schemeClr val="tx1"/>
                </a:solidFill>
                <a:latin typeface="Gill Sans MT" pitchFamily="34" charset="0"/>
              </a:defRPr>
            </a:lvl5pPr>
            <a:lvl6pPr marL="2519432" indent="-228017" fontAlgn="base">
              <a:spcBef>
                <a:spcPct val="0"/>
              </a:spcBef>
              <a:spcAft>
                <a:spcPct val="0"/>
              </a:spcAft>
              <a:defRPr>
                <a:solidFill>
                  <a:schemeClr val="tx1"/>
                </a:solidFill>
                <a:latin typeface="Gill Sans MT" pitchFamily="34" charset="0"/>
              </a:defRPr>
            </a:lvl6pPr>
            <a:lvl7pPr marL="2981890" indent="-228017" fontAlgn="base">
              <a:spcBef>
                <a:spcPct val="0"/>
              </a:spcBef>
              <a:spcAft>
                <a:spcPct val="0"/>
              </a:spcAft>
              <a:defRPr>
                <a:solidFill>
                  <a:schemeClr val="tx1"/>
                </a:solidFill>
                <a:latin typeface="Gill Sans MT" pitchFamily="34" charset="0"/>
              </a:defRPr>
            </a:lvl7pPr>
            <a:lvl8pPr marL="3444348" indent="-228017" fontAlgn="base">
              <a:spcBef>
                <a:spcPct val="0"/>
              </a:spcBef>
              <a:spcAft>
                <a:spcPct val="0"/>
              </a:spcAft>
              <a:defRPr>
                <a:solidFill>
                  <a:schemeClr val="tx1"/>
                </a:solidFill>
                <a:latin typeface="Gill Sans MT" pitchFamily="34" charset="0"/>
              </a:defRPr>
            </a:lvl8pPr>
            <a:lvl9pPr marL="3906805" indent="-228017"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1B72100F-137C-454A-83A2-708804AE8444}" type="slidenum">
              <a:rPr lang="en-US" altLang="en-US">
                <a:solidFill>
                  <a:srgbClr val="000000"/>
                </a:solidFill>
              </a:rPr>
              <a:pPr fontAlgn="base">
                <a:spcBef>
                  <a:spcPct val="0"/>
                </a:spcBef>
                <a:spcAft>
                  <a:spcPct val="0"/>
                </a:spcAft>
              </a:pPr>
              <a:t>17</a:t>
            </a:fld>
            <a:endParaRPr lang="en-US" altLang="en-US">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D6D10B-68EA-4810-B7AB-69C5F19FACC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822962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5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8F2E60-530C-4FF2-97B1-9FCCBC8E80F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343532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6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605F4D-3C17-4E0E-838C-9BE6D8EBC93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4019330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81A500-7863-4620-A660-21DC544A0038}"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769742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8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FB9EAA-9075-461B-9CB7-5218A552B1DC}"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494885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9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F17E60-8BB0-40EF-A1BE-F6D9FB1310D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5682527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0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61DAF2-23AD-4712-9FAC-57A421B2A61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5194004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1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FC497D-1DBE-43BB-9224-197B90558A8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1179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2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8B73A4-078E-4E02-845B-357EB23DC87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5205495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3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C724B6-943F-498C-B128-42CB6D9EFE58}"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57958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How important this is to our patients and our community – the spirit behind it.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1859" indent="-284219">
              <a:defRPr>
                <a:solidFill>
                  <a:schemeClr val="tx1"/>
                </a:solidFill>
                <a:latin typeface="Gill Sans MT" pitchFamily="34" charset="0"/>
              </a:defRPr>
            </a:lvl2pPr>
            <a:lvl3pPr marL="1141693" indent="-228017">
              <a:defRPr>
                <a:solidFill>
                  <a:schemeClr val="tx1"/>
                </a:solidFill>
                <a:latin typeface="Gill Sans MT" pitchFamily="34" charset="0"/>
              </a:defRPr>
            </a:lvl3pPr>
            <a:lvl4pPr marL="1599333" indent="-228017">
              <a:defRPr>
                <a:solidFill>
                  <a:schemeClr val="tx1"/>
                </a:solidFill>
                <a:latin typeface="Gill Sans MT" pitchFamily="34" charset="0"/>
              </a:defRPr>
            </a:lvl4pPr>
            <a:lvl5pPr marL="2056974" indent="-228017">
              <a:defRPr>
                <a:solidFill>
                  <a:schemeClr val="tx1"/>
                </a:solidFill>
                <a:latin typeface="Gill Sans MT" pitchFamily="34" charset="0"/>
              </a:defRPr>
            </a:lvl5pPr>
            <a:lvl6pPr marL="2519432" indent="-228017" fontAlgn="base">
              <a:spcBef>
                <a:spcPct val="0"/>
              </a:spcBef>
              <a:spcAft>
                <a:spcPct val="0"/>
              </a:spcAft>
              <a:defRPr>
                <a:solidFill>
                  <a:schemeClr val="tx1"/>
                </a:solidFill>
                <a:latin typeface="Gill Sans MT" pitchFamily="34" charset="0"/>
              </a:defRPr>
            </a:lvl6pPr>
            <a:lvl7pPr marL="2981890" indent="-228017" fontAlgn="base">
              <a:spcBef>
                <a:spcPct val="0"/>
              </a:spcBef>
              <a:spcAft>
                <a:spcPct val="0"/>
              </a:spcAft>
              <a:defRPr>
                <a:solidFill>
                  <a:schemeClr val="tx1"/>
                </a:solidFill>
                <a:latin typeface="Gill Sans MT" pitchFamily="34" charset="0"/>
              </a:defRPr>
            </a:lvl7pPr>
            <a:lvl8pPr marL="3444348" indent="-228017" fontAlgn="base">
              <a:spcBef>
                <a:spcPct val="0"/>
              </a:spcBef>
              <a:spcAft>
                <a:spcPct val="0"/>
              </a:spcAft>
              <a:defRPr>
                <a:solidFill>
                  <a:schemeClr val="tx1"/>
                </a:solidFill>
                <a:latin typeface="Gill Sans MT" pitchFamily="34" charset="0"/>
              </a:defRPr>
            </a:lvl8pPr>
            <a:lvl9pPr marL="3906805" indent="-228017"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1B72100F-137C-454A-83A2-708804AE8444}" type="slidenum">
              <a:rPr lang="en-US" altLang="en-US">
                <a:solidFill>
                  <a:srgbClr val="000000"/>
                </a:solidFill>
              </a:rPr>
              <a:pPr fontAlgn="base">
                <a:spcBef>
                  <a:spcPct val="0"/>
                </a:spcBef>
                <a:spcAft>
                  <a:spcPct val="0"/>
                </a:spcAft>
              </a:pPr>
              <a:t>19</a:t>
            </a:fld>
            <a:endParaRPr lang="en-US" altLang="en-US">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9D7D22-327E-449C-892D-E2E6E67A9572}"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6672498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5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1F3411-5A73-4926-ABE5-1A59B06FD215}"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031694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6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4D2E72-1FB9-486B-BC72-1A8AD1BE16E8}"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5894732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76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1838" indent="-279400" eaLnBrk="0" hangingPunct="0">
              <a:defRPr>
                <a:solidFill>
                  <a:schemeClr val="tx1"/>
                </a:solidFill>
                <a:latin typeface="Georgia" panose="02040502050405020303" pitchFamily="18" charset="0"/>
                <a:cs typeface="Arial" panose="020B0604020202020204" pitchFamily="34" charset="0"/>
              </a:defRPr>
            </a:lvl2pPr>
            <a:lvl3pPr marL="1127125" indent="-223838" eaLnBrk="0" hangingPunct="0">
              <a:defRPr>
                <a:solidFill>
                  <a:schemeClr val="tx1"/>
                </a:solidFill>
                <a:latin typeface="Georgia" panose="02040502050405020303" pitchFamily="18" charset="0"/>
                <a:cs typeface="Arial" panose="020B0604020202020204" pitchFamily="34" charset="0"/>
              </a:defRPr>
            </a:lvl3pPr>
            <a:lvl4pPr marL="1579563" indent="-223838" eaLnBrk="0" hangingPunct="0">
              <a:defRPr>
                <a:solidFill>
                  <a:schemeClr val="tx1"/>
                </a:solidFill>
                <a:latin typeface="Georgia" panose="02040502050405020303" pitchFamily="18" charset="0"/>
                <a:cs typeface="Arial" panose="020B0604020202020204" pitchFamily="34" charset="0"/>
              </a:defRPr>
            </a:lvl4pPr>
            <a:lvl5pPr marL="2032000" indent="-223838" eaLnBrk="0" hangingPunct="0">
              <a:defRPr>
                <a:solidFill>
                  <a:schemeClr val="tx1"/>
                </a:solidFill>
                <a:latin typeface="Georgia" panose="02040502050405020303" pitchFamily="18" charset="0"/>
                <a:cs typeface="Arial" panose="020B0604020202020204" pitchFamily="34" charset="0"/>
              </a:defRPr>
            </a:lvl5pPr>
            <a:lvl6pPr marL="24892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64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36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0800"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5B6B0E-082E-45A2-A5AE-D90042B63BB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80609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3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E655C5-8E41-4883-8680-F542E4B59FC4}"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0585427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4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5C3C87-CFAC-4D07-BB51-BB676FDFF6E5}"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4920341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5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99A365-6A8B-404C-9F72-64626106D095}"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9171365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1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75AFAB-2DEF-4866-827E-8F16B982192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2286230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12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143745-1344-43C4-BA16-45ED4BA27F90}"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8737487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4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64CD92-20D9-40E0-88A1-F52DE43AB0B7}"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89695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188259-3942-4348-A1A0-D2DB05649F7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6345326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813756-F4D5-47F5-8627-13736AB0CE41}"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0412155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6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1F2451-2F74-43EE-BFCC-629FE0383CDD}"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4217622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7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F52983-7591-47D0-8BD4-9BB9B75B3D2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906817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8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44DD9D-8FE8-4D41-99ED-4925B7EB00D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6465879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9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BB79F4-08B9-48EA-979F-AD49919963D1}"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290918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0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977E45-DD2A-404D-A735-BE5FFD9F9D7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1138603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1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C90262-83D6-4144-86D7-D77416E6BB7F}"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2436487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222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C16604-F45E-4BDA-BDA6-95739A3076A1}"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7331096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3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AD9EBB-BEB3-4DB2-9709-8180C63B5A3B}"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2146538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4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F3F1AC-DF89-4460-BF65-D6FC4525419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570374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1E08F6-BB5B-4AF9-89E0-C86F25D3C3E5}"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4088356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EA5171-BBE5-45A8-AA24-1065EBCAA178}"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5344419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6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CAA4E-86C2-42C0-962A-EFCC921DFEA1}"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0437053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7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FEE96D-81A2-49C8-A0C2-484AC724C28C}"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9284625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8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E0472F-26FC-45FC-A77E-7840793E4825}"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6971782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9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1CE96A-F937-462E-93B9-964EC8D10531}"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547594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0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DA1DD3-5F07-443A-989A-9EE23F406F1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6704739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1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2A6229-AB57-48F7-B9F0-0BE91D25402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1484760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2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98811D-0AE6-41B3-AB61-87ACDF581F19}"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6515065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3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8F9BDD-B1CD-44D7-BFC2-2D3ABA0D7114}"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8934667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4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26E576-DFF7-46F6-87DE-3664A37087D2}"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87728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0988">
              <a:spcBef>
                <a:spcPct val="30000"/>
              </a:spcBef>
              <a:defRPr sz="1200">
                <a:solidFill>
                  <a:schemeClr val="tx1"/>
                </a:solidFill>
                <a:latin typeface="Calibri" panose="020F0502020204030204" pitchFamily="34" charset="0"/>
              </a:defRPr>
            </a:lvl2pPr>
            <a:lvl3pPr marL="1128713" indent="-225425">
              <a:spcBef>
                <a:spcPct val="30000"/>
              </a:spcBef>
              <a:defRPr sz="1200">
                <a:solidFill>
                  <a:schemeClr val="tx1"/>
                </a:solidFill>
                <a:latin typeface="Calibri" panose="020F0502020204030204" pitchFamily="34" charset="0"/>
              </a:defRPr>
            </a:lvl3pPr>
            <a:lvl4pPr marL="1581150"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CAE464-7F1A-4C06-8C89-F24827365A73}"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4438302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5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487A00-3714-4300-80C7-4B84C016820A}"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1885337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6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0DA5A5-826E-4F3A-B522-8E85E563F287}"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9547227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7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F4394A-79C5-49B4-8964-F25BFAE0F10B}"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9303574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8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39BD84-6E6A-47B5-97FA-E9798427EF8B}"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8590579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9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3E1909-A751-4ADB-AE0A-70A46360F40F}"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3092130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0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A8C528-6705-4586-8A76-5AA6F5840592}"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721368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1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779CD-8A05-466A-991A-180A6A55E088}"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4437759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2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93CACF-B53C-4A77-94D2-6F007728AA20}"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7678980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3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D123C-FCA6-4B86-885F-3529538D961F}"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7795998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4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33425" indent="-280988" eaLnBrk="0" hangingPunct="0">
              <a:defRPr>
                <a:solidFill>
                  <a:schemeClr val="tx1"/>
                </a:solidFill>
                <a:latin typeface="Georgia" panose="02040502050405020303" pitchFamily="18" charset="0"/>
                <a:cs typeface="Arial" panose="020B0604020202020204" pitchFamily="34" charset="0"/>
              </a:defRPr>
            </a:lvl2pPr>
            <a:lvl3pPr marL="1128713" indent="-225425" eaLnBrk="0" hangingPunct="0">
              <a:defRPr>
                <a:solidFill>
                  <a:schemeClr val="tx1"/>
                </a:solidFill>
                <a:latin typeface="Georgia" panose="02040502050405020303" pitchFamily="18" charset="0"/>
                <a:cs typeface="Arial" panose="020B0604020202020204" pitchFamily="34" charset="0"/>
              </a:defRPr>
            </a:lvl3pPr>
            <a:lvl4pPr marL="1581150" indent="-225425" eaLnBrk="0" hangingPunct="0">
              <a:defRPr>
                <a:solidFill>
                  <a:schemeClr val="tx1"/>
                </a:solidFill>
                <a:latin typeface="Georgia" panose="02040502050405020303" pitchFamily="18" charset="0"/>
                <a:cs typeface="Arial" panose="020B0604020202020204" pitchFamily="34" charset="0"/>
              </a:defRPr>
            </a:lvl4pPr>
            <a:lvl5pPr marL="2033588" indent="-225425" eaLnBrk="0" hangingPunct="0">
              <a:defRPr>
                <a:solidFill>
                  <a:schemeClr val="tx1"/>
                </a:solidFill>
                <a:latin typeface="Georgia" panose="02040502050405020303" pitchFamily="18"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FED252-DF39-40A0-92E1-4F3B24B82EDE}" type="slidenum">
              <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altLang="en-US" sz="12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47340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fontAlgn="auto">
              <a:spcBef>
                <a:spcPts val="0"/>
              </a:spcBef>
              <a:spcAft>
                <a:spcPts val="0"/>
              </a:spcAft>
              <a:defRPr/>
            </a:lvl1pPr>
            <a:extLst/>
          </a:lstStyle>
          <a:p>
            <a:pPr>
              <a:defRPr/>
            </a:pPr>
            <a:fld id="{CC319E6E-86A4-4AA8-83E9-A0115187B8CB}" type="datetimeFigureOut">
              <a:rPr lang="en-US"/>
              <a:pPr>
                <a:defRPr/>
              </a:pPr>
              <a:t>3/10/2020</a:t>
            </a:fld>
            <a:endParaRPr lang="en-US"/>
          </a:p>
        </p:txBody>
      </p:sp>
      <p:sp>
        <p:nvSpPr>
          <p:cNvPr id="7" name="Footer Placeholder 19"/>
          <p:cNvSpPr>
            <a:spLocks noGrp="1"/>
          </p:cNvSpPr>
          <p:nvPr>
            <p:ph type="ftr" sz="quarter" idx="11"/>
          </p:nvPr>
        </p:nvSpPr>
        <p:spPr/>
        <p:txBody>
          <a:bodyPr/>
          <a:lstStyle>
            <a:lvl1pPr fontAlgn="auto">
              <a:spcBef>
                <a:spcPts val="0"/>
              </a:spcBef>
              <a:spcAft>
                <a:spcPts val="0"/>
              </a:spcAft>
              <a:defRPr/>
            </a:lvl1pPr>
            <a:extLst/>
          </a:lstStyle>
          <a:p>
            <a:pPr>
              <a:defRPr/>
            </a:pPr>
            <a:endParaRPr lang="en-US"/>
          </a:p>
        </p:txBody>
      </p:sp>
      <p:sp>
        <p:nvSpPr>
          <p:cNvPr id="8" name="Slide Number Placeholder 9"/>
          <p:cNvSpPr>
            <a:spLocks noGrp="1"/>
          </p:cNvSpPr>
          <p:nvPr>
            <p:ph type="sldNum" sz="quarter" idx="12"/>
          </p:nvPr>
        </p:nvSpPr>
        <p:spPr/>
        <p:txBody>
          <a:bodyPr/>
          <a:lstStyle>
            <a:lvl1pPr fontAlgn="auto">
              <a:spcBef>
                <a:spcPts val="0"/>
              </a:spcBef>
              <a:spcAft>
                <a:spcPts val="0"/>
              </a:spcAft>
              <a:defRPr/>
            </a:lvl1pPr>
            <a:extLst/>
          </a:lstStyle>
          <a:p>
            <a:pPr>
              <a:defRPr/>
            </a:pPr>
            <a:fld id="{22C59746-03C9-4665-A8A2-7E503CA86C9A}" type="slidenum">
              <a:rPr lang="en-US"/>
              <a:pPr>
                <a:defRPr/>
              </a:pPr>
              <a:t>‹#›</a:t>
            </a:fld>
            <a:endParaRPr lang="en-US"/>
          </a:p>
        </p:txBody>
      </p:sp>
    </p:spTree>
    <p:extLst>
      <p:ext uri="{BB962C8B-B14F-4D97-AF65-F5344CB8AC3E}">
        <p14:creationId xmlns:p14="http://schemas.microsoft.com/office/powerpoint/2010/main" val="2431746696"/>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fontAlgn="auto">
              <a:spcBef>
                <a:spcPts val="0"/>
              </a:spcBef>
              <a:spcAft>
                <a:spcPts val="0"/>
              </a:spcAft>
              <a:defRPr/>
            </a:lvl1pPr>
          </a:lstStyle>
          <a:p>
            <a:pPr>
              <a:defRPr/>
            </a:pPr>
            <a:fld id="{D2D5CFC2-2DBD-47F3-B7D3-5EA2BD45AE0D}" type="datetimeFigureOut">
              <a:rPr lang="en-US"/>
              <a:pPr>
                <a:defRPr/>
              </a:pPr>
              <a:t>3/10/2020</a:t>
            </a:fld>
            <a:endParaRPr lang="en-US"/>
          </a:p>
        </p:txBody>
      </p:sp>
      <p:sp>
        <p:nvSpPr>
          <p:cNvPr id="5"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1"/>
          <p:cNvSpPr>
            <a:spLocks noGrp="1"/>
          </p:cNvSpPr>
          <p:nvPr>
            <p:ph type="sldNum" sz="quarter" idx="12"/>
          </p:nvPr>
        </p:nvSpPr>
        <p:spPr/>
        <p:txBody>
          <a:bodyPr/>
          <a:lstStyle>
            <a:lvl1pPr fontAlgn="auto">
              <a:spcBef>
                <a:spcPts val="0"/>
              </a:spcBef>
              <a:spcAft>
                <a:spcPts val="0"/>
              </a:spcAft>
              <a:defRPr/>
            </a:lvl1pPr>
          </a:lstStyle>
          <a:p>
            <a:pPr>
              <a:defRPr/>
            </a:pPr>
            <a:fld id="{495E54BE-0886-491F-A86B-A771F3F856F8}" type="slidenum">
              <a:rPr lang="en-US"/>
              <a:pPr>
                <a:defRPr/>
              </a:pPr>
              <a:t>‹#›</a:t>
            </a:fld>
            <a:endParaRPr lang="en-US"/>
          </a:p>
        </p:txBody>
      </p:sp>
    </p:spTree>
    <p:extLst>
      <p:ext uri="{BB962C8B-B14F-4D97-AF65-F5344CB8AC3E}">
        <p14:creationId xmlns:p14="http://schemas.microsoft.com/office/powerpoint/2010/main" val="424738630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fontAlgn="auto">
              <a:spcBef>
                <a:spcPts val="0"/>
              </a:spcBef>
              <a:spcAft>
                <a:spcPts val="0"/>
              </a:spcAft>
              <a:defRPr/>
            </a:lvl1pPr>
          </a:lstStyle>
          <a:p>
            <a:pPr>
              <a:defRPr/>
            </a:pPr>
            <a:fld id="{71F410FB-E2AC-48F9-A117-4C2DEDC25A4C}" type="datetimeFigureOut">
              <a:rPr lang="en-US"/>
              <a:pPr>
                <a:defRPr/>
              </a:pPr>
              <a:t>3/10/2020</a:t>
            </a:fld>
            <a:endParaRPr lang="en-US"/>
          </a:p>
        </p:txBody>
      </p:sp>
      <p:sp>
        <p:nvSpPr>
          <p:cNvPr id="5"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1"/>
          <p:cNvSpPr>
            <a:spLocks noGrp="1"/>
          </p:cNvSpPr>
          <p:nvPr>
            <p:ph type="sldNum" sz="quarter" idx="12"/>
          </p:nvPr>
        </p:nvSpPr>
        <p:spPr/>
        <p:txBody>
          <a:bodyPr/>
          <a:lstStyle>
            <a:lvl1pPr fontAlgn="auto">
              <a:spcBef>
                <a:spcPts val="0"/>
              </a:spcBef>
              <a:spcAft>
                <a:spcPts val="0"/>
              </a:spcAft>
              <a:defRPr/>
            </a:lvl1pPr>
          </a:lstStyle>
          <a:p>
            <a:pPr>
              <a:defRPr/>
            </a:pPr>
            <a:fld id="{E8124194-A74B-4775-B510-9ABEA31B0FD0}" type="slidenum">
              <a:rPr lang="en-US"/>
              <a:pPr>
                <a:defRPr/>
              </a:pPr>
              <a:t>‹#›</a:t>
            </a:fld>
            <a:endParaRPr lang="en-US"/>
          </a:p>
        </p:txBody>
      </p:sp>
    </p:spTree>
    <p:extLst>
      <p:ext uri="{BB962C8B-B14F-4D97-AF65-F5344CB8AC3E}">
        <p14:creationId xmlns:p14="http://schemas.microsoft.com/office/powerpoint/2010/main" val="193482677"/>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mn-lt"/>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0EAA6DC0-66D7-432F-82C3-7427E5A6AFF8}" type="datetimeFigureOut">
              <a:rPr lang="en-US"/>
              <a:pPr>
                <a:defRPr/>
              </a:pPr>
              <a:t>3/10/2020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lvl1pPr>
          </a:lstStyle>
          <a:p>
            <a:pPr>
              <a:defRPr/>
            </a:pPr>
            <a:fld id="{A13118AA-47D7-4DF1-88EA-67927422075E}" type="slidenum">
              <a:rPr lang="en-US" altLang="en-US"/>
              <a:pPr>
                <a:defRPr/>
              </a:pPr>
              <a:t>‹#›</a:t>
            </a:fld>
            <a:endParaRPr lang="en-US" altLang="en-US"/>
          </a:p>
        </p:txBody>
      </p:sp>
    </p:spTree>
    <p:extLst>
      <p:ext uri="{BB962C8B-B14F-4D97-AF65-F5344CB8AC3E}">
        <p14:creationId xmlns:p14="http://schemas.microsoft.com/office/powerpoint/2010/main" val="2590901415"/>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48CC2-FA27-4354-BC57-F1170CEB4F0A}" type="datetimeFigureOut">
              <a:rPr lang="en-US"/>
              <a:pPr>
                <a:defRPr/>
              </a:pPr>
              <a:t>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smtClean="0"/>
            </a:lvl1pPr>
          </a:lstStyle>
          <a:p>
            <a:pPr>
              <a:defRPr/>
            </a:pPr>
            <a:fld id="{F788E179-86A1-47CD-AE9E-ECFF4776D569}" type="slidenum">
              <a:rPr lang="en-US" altLang="en-US"/>
              <a:pPr>
                <a:defRPr/>
              </a:pPr>
              <a:t>‹#›</a:t>
            </a:fld>
            <a:endParaRPr lang="en-US" altLang="en-US"/>
          </a:p>
        </p:txBody>
      </p:sp>
    </p:spTree>
    <p:extLst>
      <p:ext uri="{BB962C8B-B14F-4D97-AF65-F5344CB8AC3E}">
        <p14:creationId xmlns:p14="http://schemas.microsoft.com/office/powerpoint/2010/main" val="3070988601"/>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mn-lt"/>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74320ECE-6C82-4E7D-9E61-56E789A1F468}" type="datetimeFigureOut">
              <a:rPr lang="en-US"/>
              <a:pPr>
                <a:defRPr/>
              </a:pPr>
              <a:t>3/10/2020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lvl1pPr>
          </a:lstStyle>
          <a:p>
            <a:pPr>
              <a:defRPr/>
            </a:pPr>
            <a:fld id="{5EF8BBB9-DA5C-4DAB-B825-BA3D217188DC}" type="slidenum">
              <a:rPr lang="en-US" altLang="en-US"/>
              <a:pPr>
                <a:defRPr/>
              </a:pPr>
              <a:t>‹#›</a:t>
            </a:fld>
            <a:endParaRPr lang="en-US" altLang="en-US"/>
          </a:p>
        </p:txBody>
      </p:sp>
    </p:spTree>
    <p:extLst>
      <p:ext uri="{BB962C8B-B14F-4D97-AF65-F5344CB8AC3E}">
        <p14:creationId xmlns:p14="http://schemas.microsoft.com/office/powerpoint/2010/main" val="2971108047"/>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D098A9DE-3B18-4071-A4C1-7A951FF673A1}" type="datetimeFigureOut">
              <a:rPr lang="en-US"/>
              <a:pPr>
                <a:defRPr/>
              </a:pPr>
              <a:t>3/10/2020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9632CF96-11B8-4F7D-A9EA-173A1DEB2BDF}" type="slidenum">
              <a:rPr lang="en-US" altLang="en-US"/>
              <a:pPr>
                <a:defRPr/>
              </a:pPr>
              <a:t>‹#›</a:t>
            </a:fld>
            <a:endParaRPr lang="en-US" altLang="en-US"/>
          </a:p>
        </p:txBody>
      </p:sp>
    </p:spTree>
    <p:extLst>
      <p:ext uri="{BB962C8B-B14F-4D97-AF65-F5344CB8AC3E}">
        <p14:creationId xmlns:p14="http://schemas.microsoft.com/office/powerpoint/2010/main" val="830573929"/>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mn-lt"/>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D78C3F85-7447-4AA9-902E-B85301190047}" type="datetimeFigureOut">
              <a:rPr lang="en-US"/>
              <a:pPr>
                <a:defRPr/>
              </a:pPr>
              <a:t>3/10/2020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smtClean="0"/>
            </a:lvl1pPr>
          </a:lstStyle>
          <a:p>
            <a:pPr>
              <a:defRPr/>
            </a:pPr>
            <a:fld id="{913D0706-B086-4360-8628-C8D141D8DAB6}" type="slidenum">
              <a:rPr lang="en-US" altLang="en-US"/>
              <a:pPr>
                <a:defRPr/>
              </a:pPr>
              <a:t>‹#›</a:t>
            </a:fld>
            <a:endParaRPr lang="en-US" altLang="en-US"/>
          </a:p>
        </p:txBody>
      </p:sp>
    </p:spTree>
    <p:extLst>
      <p:ext uri="{BB962C8B-B14F-4D97-AF65-F5344CB8AC3E}">
        <p14:creationId xmlns:p14="http://schemas.microsoft.com/office/powerpoint/2010/main" val="323952158"/>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F678DDD-6976-4AD4-A414-B2CCDE0F3392}" type="datetimeFigureOut">
              <a:rPr lang="en-US"/>
              <a:pPr>
                <a:defRPr/>
              </a:pPr>
              <a:t>3/10/2020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smtClean="0"/>
            </a:lvl1pPr>
          </a:lstStyle>
          <a:p>
            <a:pPr>
              <a:defRPr/>
            </a:pPr>
            <a:fld id="{342CB4E8-5A0B-418F-83C9-0579166EF18D}" type="slidenum">
              <a:rPr lang="en-US" altLang="en-US"/>
              <a:pPr>
                <a:defRPr/>
              </a:pPr>
              <a:t>‹#›</a:t>
            </a:fld>
            <a:endParaRPr lang="en-US" altLang="en-US"/>
          </a:p>
        </p:txBody>
      </p:sp>
    </p:spTree>
    <p:extLst>
      <p:ext uri="{BB962C8B-B14F-4D97-AF65-F5344CB8AC3E}">
        <p14:creationId xmlns:p14="http://schemas.microsoft.com/office/powerpoint/2010/main" val="873976445"/>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mn-lt"/>
              <a:cs typeface="Arial" charset="0"/>
            </a:endParaRPr>
          </a:p>
        </p:txBody>
      </p:sp>
      <p:sp>
        <p:nvSpPr>
          <p:cNvPr id="8" name="Date Placeholder 1"/>
          <p:cNvSpPr>
            <a:spLocks noGrp="1"/>
          </p:cNvSpPr>
          <p:nvPr>
            <p:ph type="dt" sz="half" idx="10"/>
          </p:nvPr>
        </p:nvSpPr>
        <p:spPr/>
        <p:txBody>
          <a:bodyPr/>
          <a:lstStyle>
            <a:lvl1pPr>
              <a:defRPr/>
            </a:lvl1pPr>
          </a:lstStyle>
          <a:p>
            <a:pPr>
              <a:defRPr/>
            </a:pPr>
            <a:fld id="{76579287-B1B5-4E33-A7D4-34AC1C205443}" type="datetimeFigureOut">
              <a:rPr lang="en-US"/>
              <a:pPr>
                <a:defRPr/>
              </a:pPr>
              <a:t>3/10/2020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62EFE6B3-250C-48AB-8C6C-67AE34C14825}" type="slidenum">
              <a:rPr lang="en-US" altLang="en-US"/>
              <a:pPr>
                <a:defRPr/>
              </a:pPr>
              <a:t>‹#›</a:t>
            </a:fld>
            <a:endParaRPr lang="en-US" altLang="en-US"/>
          </a:p>
        </p:txBody>
      </p:sp>
    </p:spTree>
    <p:extLst>
      <p:ext uri="{BB962C8B-B14F-4D97-AF65-F5344CB8AC3E}">
        <p14:creationId xmlns:p14="http://schemas.microsoft.com/office/powerpoint/2010/main" val="1546033949"/>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mn-lt"/>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E2BD28F6-6B5E-4D45-966B-A938A654AFE4}"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3891B7B6-99D5-4404-97C7-F438D4CCD5C3}" type="datetimeFigureOut">
              <a:rPr lang="en-US"/>
              <a:pPr>
                <a:defRPr/>
              </a:pPr>
              <a:t>3/10/2020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261785960"/>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fontAlgn="auto">
              <a:spcBef>
                <a:spcPts val="0"/>
              </a:spcBef>
              <a:spcAft>
                <a:spcPts val="0"/>
              </a:spcAft>
              <a:defRPr/>
            </a:lvl1pPr>
          </a:lstStyle>
          <a:p>
            <a:pPr>
              <a:defRPr/>
            </a:pPr>
            <a:fld id="{E3A14CA4-5B0F-44E6-8911-19638971CB23}" type="datetimeFigureOut">
              <a:rPr lang="en-US"/>
              <a:pPr>
                <a:defRPr/>
              </a:pPr>
              <a:t>3/10/2020</a:t>
            </a:fld>
            <a:endParaRPr lang="en-US"/>
          </a:p>
        </p:txBody>
      </p:sp>
      <p:sp>
        <p:nvSpPr>
          <p:cNvPr id="5"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1"/>
          <p:cNvSpPr>
            <a:spLocks noGrp="1"/>
          </p:cNvSpPr>
          <p:nvPr>
            <p:ph type="sldNum" sz="quarter" idx="12"/>
          </p:nvPr>
        </p:nvSpPr>
        <p:spPr/>
        <p:txBody>
          <a:bodyPr/>
          <a:lstStyle>
            <a:lvl1pPr fontAlgn="auto">
              <a:spcBef>
                <a:spcPts val="0"/>
              </a:spcBef>
              <a:spcAft>
                <a:spcPts val="0"/>
              </a:spcAft>
              <a:defRPr/>
            </a:lvl1pPr>
          </a:lstStyle>
          <a:p>
            <a:pPr>
              <a:defRPr/>
            </a:pPr>
            <a:fld id="{C6B02FAE-FC11-4340-B3A7-F809DCFD75E2}" type="slidenum">
              <a:rPr lang="en-US"/>
              <a:pPr>
                <a:defRPr/>
              </a:pPr>
              <a:t>‹#›</a:t>
            </a:fld>
            <a:endParaRPr lang="en-US"/>
          </a:p>
        </p:txBody>
      </p:sp>
    </p:spTree>
    <p:extLst>
      <p:ext uri="{BB962C8B-B14F-4D97-AF65-F5344CB8AC3E}">
        <p14:creationId xmlns:p14="http://schemas.microsoft.com/office/powerpoint/2010/main" val="3182031832"/>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mn-lt"/>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5E6E9A4B-B614-4A57-AC7B-093B2FD1920E}"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A7A1DD6E-B351-4F1B-B3B9-F83BB8503DBE}" type="datetimeFigureOut">
              <a:rPr lang="en-US"/>
              <a:pPr>
                <a:defRPr/>
              </a:pPr>
              <a:t>3/10/2020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147123386"/>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CBF8D3-C40E-4B44-9234-FA6930DE06A8}" type="datetimeFigureOut">
              <a:rPr lang="en-US"/>
              <a:pPr>
                <a:defRPr/>
              </a:pPr>
              <a:t>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B225DCA-9400-4A56-A7A4-F3AC1089D8CC}" type="slidenum">
              <a:rPr lang="en-US" altLang="en-US"/>
              <a:pPr>
                <a:defRPr/>
              </a:pPr>
              <a:t>‹#›</a:t>
            </a:fld>
            <a:endParaRPr lang="en-US" altLang="en-US"/>
          </a:p>
        </p:txBody>
      </p:sp>
    </p:spTree>
    <p:extLst>
      <p:ext uri="{BB962C8B-B14F-4D97-AF65-F5344CB8AC3E}">
        <p14:creationId xmlns:p14="http://schemas.microsoft.com/office/powerpoint/2010/main" val="2678450967"/>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mn-lt"/>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smtClean="0"/>
            </a:lvl1pPr>
          </a:lstStyle>
          <a:p>
            <a:pPr>
              <a:defRPr/>
            </a:pPr>
            <a:fld id="{3A0EAFB3-E44F-431F-A2D2-7E852FF950F9}"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0955BC64-0FB4-4043-8B49-25BB10563B8E}" type="datetimeFigureOut">
              <a:rPr lang="en-US"/>
              <a:pPr>
                <a:defRPr/>
              </a:pPr>
              <a:t>3/10/2020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65159145"/>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11F585E5-B2BB-4B2B-BFA9-464031E4012B}" type="datetimeFigureOut">
              <a:rPr lang="en-US"/>
              <a:pPr>
                <a:defRPr/>
              </a:pPr>
              <a:t>3/10/2020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62DF9612-AC95-4760-B26D-6976DD50213E}" type="slidenum">
              <a:rPr lang="en-US" altLang="en-US"/>
              <a:pPr/>
              <a:t>‹#›</a:t>
            </a:fld>
            <a:endParaRPr lang="en-US" altLang="en-US"/>
          </a:p>
        </p:txBody>
      </p:sp>
    </p:spTree>
    <p:extLst>
      <p:ext uri="{BB962C8B-B14F-4D97-AF65-F5344CB8AC3E}">
        <p14:creationId xmlns:p14="http://schemas.microsoft.com/office/powerpoint/2010/main" val="956948783"/>
      </p:ext>
    </p:extLst>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D936073-FBB5-4E89-A021-693BA2615F0A}" type="datetimeFigureOut">
              <a:rPr lang="en-US"/>
              <a:pPr>
                <a:defRPr/>
              </a:pPr>
              <a:t>3/10/2020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B920B8C-7020-4BE1-A578-B505EC0D6B2F}" type="slidenum">
              <a:rPr lang="en-US" altLang="en-US"/>
              <a:pPr/>
              <a:t>‹#›</a:t>
            </a:fld>
            <a:endParaRPr lang="en-US" altLang="en-US"/>
          </a:p>
        </p:txBody>
      </p:sp>
    </p:spTree>
    <p:extLst>
      <p:ext uri="{BB962C8B-B14F-4D97-AF65-F5344CB8AC3E}">
        <p14:creationId xmlns:p14="http://schemas.microsoft.com/office/powerpoint/2010/main" val="2551612033"/>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2C172119-804F-4716-9F9F-4E834992C136}" type="datetimeFigureOut">
              <a:rPr lang="en-US"/>
              <a:pPr>
                <a:defRPr/>
              </a:pPr>
              <a:t>3/10/2020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EA477F11-521A-420E-908F-B36E04892BA3}" type="slidenum">
              <a:rPr lang="en-US" altLang="en-US"/>
              <a:pPr/>
              <a:t>‹#›</a:t>
            </a:fld>
            <a:endParaRPr lang="en-US" altLang="en-US"/>
          </a:p>
        </p:txBody>
      </p:sp>
    </p:spTree>
    <p:extLst>
      <p:ext uri="{BB962C8B-B14F-4D97-AF65-F5344CB8AC3E}">
        <p14:creationId xmlns:p14="http://schemas.microsoft.com/office/powerpoint/2010/main" val="4160184482"/>
      </p:ext>
    </p:extLst>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2A86783-C9A9-4860-BB3B-AF3F8CAD6EE5}" type="datetimeFigureOut">
              <a:rPr lang="en-US"/>
              <a:pPr>
                <a:defRPr/>
              </a:pPr>
              <a:t>3/10/2020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A4E90552-CC49-4120-97D3-A5D69719EE99}" type="slidenum">
              <a:rPr lang="en-US" altLang="en-US"/>
              <a:pPr/>
              <a:t>‹#›</a:t>
            </a:fld>
            <a:endParaRPr lang="en-US" altLang="en-US"/>
          </a:p>
        </p:txBody>
      </p:sp>
    </p:spTree>
    <p:extLst>
      <p:ext uri="{BB962C8B-B14F-4D97-AF65-F5344CB8AC3E}">
        <p14:creationId xmlns:p14="http://schemas.microsoft.com/office/powerpoint/2010/main" val="2968447406"/>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2B4B32E-010C-4CFB-9E04-2C1F423FF671}" type="datetimeFigureOut">
              <a:rPr lang="en-US"/>
              <a:pPr>
                <a:defRPr/>
              </a:pPr>
              <a:t>3/10/2020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B131359A-F049-44C4-AFA5-2E9E0B131E0E}" type="slidenum">
              <a:rPr lang="en-US" altLang="en-US"/>
              <a:pPr/>
              <a:t>‹#›</a:t>
            </a:fld>
            <a:endParaRPr lang="en-US" altLang="en-US"/>
          </a:p>
        </p:txBody>
      </p:sp>
    </p:spTree>
    <p:extLst>
      <p:ext uri="{BB962C8B-B14F-4D97-AF65-F5344CB8AC3E}">
        <p14:creationId xmlns:p14="http://schemas.microsoft.com/office/powerpoint/2010/main" val="3997364979"/>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560235E-3355-46B0-BF8E-8641E71311E2}" type="datetimeFigureOut">
              <a:rPr lang="en-US"/>
              <a:pPr>
                <a:defRPr/>
              </a:pPr>
              <a:t>3/10/2020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4DDE0399-7315-4706-8D28-B5370D0919B4}" type="slidenum">
              <a:rPr lang="en-US" altLang="en-US"/>
              <a:pPr/>
              <a:t>‹#›</a:t>
            </a:fld>
            <a:endParaRPr lang="en-US" altLang="en-US"/>
          </a:p>
        </p:txBody>
      </p:sp>
    </p:spTree>
    <p:extLst>
      <p:ext uri="{BB962C8B-B14F-4D97-AF65-F5344CB8AC3E}">
        <p14:creationId xmlns:p14="http://schemas.microsoft.com/office/powerpoint/2010/main" val="4161270738"/>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5D1BC23-3F25-4CC7-A2D2-0910983BE186}" type="datetimeFigureOut">
              <a:rPr lang="en-US"/>
              <a:pPr>
                <a:defRPr/>
              </a:pPr>
              <a:t>3/10/2020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38108F6B-9E37-4BC3-BF1B-344BAF944233}" type="slidenum">
              <a:rPr lang="en-US" altLang="en-US"/>
              <a:pPr/>
              <a:t>‹#›</a:t>
            </a:fld>
            <a:endParaRPr lang="en-US" altLang="en-US"/>
          </a:p>
        </p:txBody>
      </p:sp>
    </p:spTree>
    <p:extLst>
      <p:ext uri="{BB962C8B-B14F-4D97-AF65-F5344CB8AC3E}">
        <p14:creationId xmlns:p14="http://schemas.microsoft.com/office/powerpoint/2010/main" val="1375371647"/>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fontAlgn="auto">
              <a:spcBef>
                <a:spcPts val="0"/>
              </a:spcBef>
              <a:spcAft>
                <a:spcPts val="0"/>
              </a:spcAft>
              <a:defRPr/>
            </a:lvl1pPr>
            <a:extLst/>
          </a:lstStyle>
          <a:p>
            <a:pPr>
              <a:defRPr/>
            </a:pPr>
            <a:fld id="{89A17D9D-8A4A-4664-904B-BD91C80B82B0}" type="datetimeFigureOut">
              <a:rPr lang="en-US"/>
              <a:pPr>
                <a:defRPr/>
              </a:pPr>
              <a:t>3/10/2020</a:t>
            </a:fld>
            <a:endParaRPr lang="en-US"/>
          </a:p>
        </p:txBody>
      </p:sp>
      <p:sp>
        <p:nvSpPr>
          <p:cNvPr id="9" name="Footer Placeholder 4"/>
          <p:cNvSpPr>
            <a:spLocks noGrp="1"/>
          </p:cNvSpPr>
          <p:nvPr>
            <p:ph type="ftr" sz="quarter" idx="11"/>
          </p:nvPr>
        </p:nvSpPr>
        <p:spPr/>
        <p:txBody>
          <a:bodyPr/>
          <a:lstStyle>
            <a:lvl1pPr fontAlgn="auto">
              <a:spcBef>
                <a:spcPts val="0"/>
              </a:spcBef>
              <a:spcAft>
                <a:spcPts val="0"/>
              </a:spcAft>
              <a:defRPr/>
            </a:lvl1pPr>
            <a:extLst/>
          </a:lstStyle>
          <a:p>
            <a:pPr>
              <a:defRPr/>
            </a:pPr>
            <a:endParaRPr lang="en-US"/>
          </a:p>
        </p:txBody>
      </p:sp>
      <p:sp>
        <p:nvSpPr>
          <p:cNvPr id="10" name="Slide Number Placeholder 5"/>
          <p:cNvSpPr>
            <a:spLocks noGrp="1"/>
          </p:cNvSpPr>
          <p:nvPr>
            <p:ph type="sldNum" sz="quarter" idx="12"/>
          </p:nvPr>
        </p:nvSpPr>
        <p:spPr/>
        <p:txBody>
          <a:bodyPr/>
          <a:lstStyle>
            <a:lvl1pPr fontAlgn="auto">
              <a:spcBef>
                <a:spcPts val="0"/>
              </a:spcBef>
              <a:spcAft>
                <a:spcPts val="0"/>
              </a:spcAft>
              <a:defRPr/>
            </a:lvl1pPr>
            <a:extLst/>
          </a:lstStyle>
          <a:p>
            <a:pPr>
              <a:defRPr/>
            </a:pPr>
            <a:fld id="{5935C4C6-85B9-422D-98F5-430118DB6419}" type="slidenum">
              <a:rPr lang="en-US"/>
              <a:pPr>
                <a:defRPr/>
              </a:pPr>
              <a:t>‹#›</a:t>
            </a:fld>
            <a:endParaRPr lang="en-US"/>
          </a:p>
        </p:txBody>
      </p:sp>
    </p:spTree>
    <p:extLst>
      <p:ext uri="{BB962C8B-B14F-4D97-AF65-F5344CB8AC3E}">
        <p14:creationId xmlns:p14="http://schemas.microsoft.com/office/powerpoint/2010/main" val="3763727591"/>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75380BF-AE17-46A2-B27A-4CF9F1266C59}" type="datetimeFigureOut">
              <a:rPr lang="en-US"/>
              <a:pPr>
                <a:defRPr/>
              </a:pPr>
              <a:t>3/10/2020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06456780-CEDF-48C9-BBB4-4CE3D2D9C15F}" type="slidenum">
              <a:rPr lang="en-US" altLang="en-US"/>
              <a:pPr/>
              <a:t>‹#›</a:t>
            </a:fld>
            <a:endParaRPr lang="en-US" altLang="en-US"/>
          </a:p>
        </p:txBody>
      </p:sp>
    </p:spTree>
    <p:extLst>
      <p:ext uri="{BB962C8B-B14F-4D97-AF65-F5344CB8AC3E}">
        <p14:creationId xmlns:p14="http://schemas.microsoft.com/office/powerpoint/2010/main" val="2506458023"/>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7D19626-E3FE-4ACE-A8C8-AFC890FFE781}" type="datetimeFigureOut">
              <a:rPr lang="en-US"/>
              <a:pPr>
                <a:defRPr/>
              </a:pPr>
              <a:t>3/10/2020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4D8D41C0-66A5-4463-A569-5A140919B2F9}" type="slidenum">
              <a:rPr lang="en-US" altLang="en-US"/>
              <a:pPr/>
              <a:t>‹#›</a:t>
            </a:fld>
            <a:endParaRPr lang="en-US" altLang="en-US"/>
          </a:p>
        </p:txBody>
      </p:sp>
    </p:spTree>
    <p:extLst>
      <p:ext uri="{BB962C8B-B14F-4D97-AF65-F5344CB8AC3E}">
        <p14:creationId xmlns:p14="http://schemas.microsoft.com/office/powerpoint/2010/main" val="2527042555"/>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7A3E05B-F591-4527-951B-184A228AE9BC}" type="datetimeFigureOut">
              <a:rPr lang="en-US"/>
              <a:pPr>
                <a:defRPr/>
              </a:pPr>
              <a:t>3/10/2020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EDBE103-9F37-489E-BB2F-493AA97916E5}" type="slidenum">
              <a:rPr lang="en-US" altLang="en-US"/>
              <a:pPr/>
              <a:t>‹#›</a:t>
            </a:fld>
            <a:endParaRPr lang="en-US" altLang="en-US"/>
          </a:p>
        </p:txBody>
      </p:sp>
    </p:spTree>
    <p:extLst>
      <p:ext uri="{BB962C8B-B14F-4D97-AF65-F5344CB8AC3E}">
        <p14:creationId xmlns:p14="http://schemas.microsoft.com/office/powerpoint/2010/main" val="1395038012"/>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0468DD-9D0B-404A-9060-73AC6CD8A716}" type="datetimeFigureOut">
              <a:rPr lang="en-US"/>
              <a:pPr>
                <a:defRPr/>
              </a:pPr>
              <a:t>3/10/2020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BFDF284-7DC2-4054-BC6D-C2385D854930}" type="slidenum">
              <a:rPr lang="en-US" altLang="en-US"/>
              <a:pPr/>
              <a:t>‹#›</a:t>
            </a:fld>
            <a:endParaRPr lang="en-US" altLang="en-US"/>
          </a:p>
        </p:txBody>
      </p:sp>
    </p:spTree>
    <p:extLst>
      <p:ext uri="{BB962C8B-B14F-4D97-AF65-F5344CB8AC3E}">
        <p14:creationId xmlns:p14="http://schemas.microsoft.com/office/powerpoint/2010/main" val="784015689"/>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Content Placeholder 2"/>
          <p:cNvSpPr>
            <a:spLocks noGrp="1"/>
          </p:cNvSpPr>
          <p:nvPr>
            <p:ph sz="half" idx="1"/>
          </p:nvPr>
        </p:nvSpPr>
        <p:spPr>
          <a:xfrm>
            <a:off x="723900" y="158675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Content Placeholder 3"/>
          <p:cNvSpPr>
            <a:spLocks noGrp="1"/>
          </p:cNvSpPr>
          <p:nvPr>
            <p:ph sz="half" idx="2"/>
          </p:nvPr>
        </p:nvSpPr>
        <p:spPr>
          <a:xfrm>
            <a:off x="4648200" y="158675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9"/>
          <p:cNvSpPr>
            <a:spLocks noGrp="1"/>
          </p:cNvSpPr>
          <p:nvPr>
            <p:ph type="dt" sz="half" idx="15"/>
          </p:nvPr>
        </p:nvSpPr>
        <p:spPr/>
        <p:txBody>
          <a:bodyPr/>
          <a:lstStyle>
            <a:lvl1pPr>
              <a:defRPr/>
            </a:lvl1pPr>
          </a:lstStyle>
          <a:p>
            <a:pPr>
              <a:defRPr/>
            </a:pPr>
            <a:fld id="{E3812A5E-32E9-414D-A26E-4CB105716981}" type="datetimeFigureOut">
              <a:rPr lang="en-US"/>
              <a:pPr>
                <a:defRPr/>
              </a:pPr>
              <a:t>3/10/2020</a:t>
            </a:fld>
            <a:endParaRPr lang="en-US"/>
          </a:p>
        </p:txBody>
      </p:sp>
      <p:sp>
        <p:nvSpPr>
          <p:cNvPr id="11" name="Footer Placeholder 21"/>
          <p:cNvSpPr>
            <a:spLocks noGrp="1"/>
          </p:cNvSpPr>
          <p:nvPr>
            <p:ph type="ftr" sz="quarter" idx="16"/>
          </p:nvPr>
        </p:nvSpPr>
        <p:spPr/>
        <p:txBody>
          <a:bodyPr/>
          <a:lstStyle>
            <a:lvl1pPr>
              <a:defRPr/>
            </a:lvl1pPr>
          </a:lstStyle>
          <a:p>
            <a:pPr>
              <a:defRPr/>
            </a:pPr>
            <a:endParaRPr lang="en-US"/>
          </a:p>
        </p:txBody>
      </p:sp>
      <p:sp>
        <p:nvSpPr>
          <p:cNvPr id="12" name="Slide Number Placeholder 17"/>
          <p:cNvSpPr>
            <a:spLocks noGrp="1"/>
          </p:cNvSpPr>
          <p:nvPr>
            <p:ph type="sldNum" sz="quarter" idx="17"/>
          </p:nvPr>
        </p:nvSpPr>
        <p:spPr/>
        <p:txBody>
          <a:bodyPr/>
          <a:lstStyle>
            <a:lvl1pPr>
              <a:defRPr/>
            </a:lvl1pPr>
          </a:lstStyle>
          <a:p>
            <a:fld id="{04D754DB-7A3F-4CFF-B4CB-265BD0F0AD61}" type="slidenum">
              <a:rPr lang="en-US" altLang="en-US"/>
              <a:pPr/>
              <a:t>‹#›</a:t>
            </a:fld>
            <a:endParaRPr lang="en-US" altLang="en-US"/>
          </a:p>
        </p:txBody>
      </p:sp>
    </p:spTree>
    <p:extLst>
      <p:ext uri="{BB962C8B-B14F-4D97-AF65-F5344CB8AC3E}">
        <p14:creationId xmlns:p14="http://schemas.microsoft.com/office/powerpoint/2010/main" val="1591292388"/>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CDA559E6-EB18-404A-A36E-B5FED4D87EAF}" type="datetimeFigureOut">
              <a:rPr lang="en-US"/>
              <a:pPr>
                <a:defRPr/>
              </a:pPr>
              <a:t>3/10/2020</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D564B4-B100-4400-8946-EE1DBAED9653}" type="slidenum">
              <a:rPr lang="en-US" altLang="en-US"/>
              <a:pPr/>
              <a:t>‹#›</a:t>
            </a:fld>
            <a:endParaRPr lang="en-US" altLang="en-US"/>
          </a:p>
        </p:txBody>
      </p:sp>
    </p:spTree>
    <p:extLst>
      <p:ext uri="{BB962C8B-B14F-4D97-AF65-F5344CB8AC3E}">
        <p14:creationId xmlns:p14="http://schemas.microsoft.com/office/powerpoint/2010/main" val="3221357197"/>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12337565-E40E-4BA6-983C-0E3A634B49B0}" type="datetimeFigureOut">
              <a:rPr lang="en-US"/>
              <a:pPr>
                <a:defRPr/>
              </a:pPr>
              <a:t>3/10/2020</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019809-1C37-45D2-82E0-A4D32E99737E}" type="slidenum">
              <a:rPr lang="en-US" altLang="en-US"/>
              <a:pPr/>
              <a:t>‹#›</a:t>
            </a:fld>
            <a:endParaRPr lang="en-US" altLang="en-US"/>
          </a:p>
        </p:txBody>
      </p:sp>
    </p:spTree>
    <p:extLst>
      <p:ext uri="{BB962C8B-B14F-4D97-AF65-F5344CB8AC3E}">
        <p14:creationId xmlns:p14="http://schemas.microsoft.com/office/powerpoint/2010/main" val="426149830"/>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CD240C2E-6B0D-46E4-81E7-93B4FD348B4E}" type="datetimeFigureOut">
              <a:rPr lang="en-US"/>
              <a:pPr>
                <a:defRPr/>
              </a:pPr>
              <a:t>3/10/2020</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63677F6-8D2F-417A-9424-2FD5DEA1E7A0}" type="slidenum">
              <a:rPr lang="en-US" altLang="en-US"/>
              <a:pPr/>
              <a:t>‹#›</a:t>
            </a:fld>
            <a:endParaRPr lang="en-US" altLang="en-US"/>
          </a:p>
        </p:txBody>
      </p:sp>
    </p:spTree>
    <p:extLst>
      <p:ext uri="{BB962C8B-B14F-4D97-AF65-F5344CB8AC3E}">
        <p14:creationId xmlns:p14="http://schemas.microsoft.com/office/powerpoint/2010/main" val="3282157104"/>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fontAlgn="auto">
              <a:spcBef>
                <a:spcPts val="0"/>
              </a:spcBef>
              <a:spcAft>
                <a:spcPts val="0"/>
              </a:spcAft>
              <a:defRPr>
                <a:cs typeface="+mn-cs"/>
              </a:defRPr>
            </a:lvl1pPr>
          </a:lstStyle>
          <a:p>
            <a:pPr>
              <a:defRPr/>
            </a:pPr>
            <a:fld id="{E97F1BA2-F42F-4CAD-BA92-C4875246F27F}" type="datetimeFigureOut">
              <a:rPr lang="en-US"/>
              <a:pPr>
                <a:defRPr/>
              </a:pPr>
              <a:t>3/10/2020</a:t>
            </a:fld>
            <a:endParaRPr lang="en-US"/>
          </a:p>
        </p:txBody>
      </p:sp>
      <p:sp>
        <p:nvSpPr>
          <p:cNvPr id="6" name="Footer Placeholder 4"/>
          <p:cNvSpPr>
            <a:spLocks noGrp="1"/>
          </p:cNvSpPr>
          <p:nvPr>
            <p:ph type="ftr" sz="quarter" idx="15"/>
          </p:nvPr>
        </p:nvSpPr>
        <p:spPr/>
        <p:txBody>
          <a:bodyPr/>
          <a:lstStyle>
            <a:lvl1pPr fontAlgn="auto">
              <a:spcBef>
                <a:spcPts val="0"/>
              </a:spcBef>
              <a:spcAft>
                <a:spcPts val="0"/>
              </a:spcAft>
              <a:defRPr>
                <a:cs typeface="+mn-cs"/>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2E0570A-5012-4764-928D-9396B722ED6C}" type="slidenum">
              <a:rPr lang="en-US" altLang="en-US"/>
              <a:pPr/>
              <a:t>‹#›</a:t>
            </a:fld>
            <a:endParaRPr lang="en-US" altLang="en-US"/>
          </a:p>
        </p:txBody>
      </p:sp>
    </p:spTree>
    <p:extLst>
      <p:ext uri="{BB962C8B-B14F-4D97-AF65-F5344CB8AC3E}">
        <p14:creationId xmlns:p14="http://schemas.microsoft.com/office/powerpoint/2010/main" val="2098377787"/>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fontAlgn="auto">
              <a:spcBef>
                <a:spcPts val="0"/>
              </a:spcBef>
              <a:spcAft>
                <a:spcPts val="0"/>
              </a:spcAft>
              <a:defRPr>
                <a:cs typeface="+mn-cs"/>
              </a:defRPr>
            </a:lvl1pPr>
          </a:lstStyle>
          <a:p>
            <a:pPr>
              <a:defRPr/>
            </a:pPr>
            <a:fld id="{CB960F22-6F14-4BB8-8618-EC62EE809738}" type="datetimeFigureOut">
              <a:rPr lang="en-US"/>
              <a:pPr>
                <a:defRPr/>
              </a:pPr>
              <a:t>3/10/2020</a:t>
            </a:fld>
            <a:endParaRPr lang="en-US"/>
          </a:p>
        </p:txBody>
      </p:sp>
      <p:sp>
        <p:nvSpPr>
          <p:cNvPr id="8" name="Footer Placeholder 4"/>
          <p:cNvSpPr>
            <a:spLocks noGrp="1"/>
          </p:cNvSpPr>
          <p:nvPr>
            <p:ph type="ftr" sz="quarter" idx="16"/>
          </p:nvPr>
        </p:nvSpPr>
        <p:spPr/>
        <p:txBody>
          <a:bodyPr/>
          <a:lstStyle>
            <a:lvl1pPr fontAlgn="auto">
              <a:spcBef>
                <a:spcPts val="0"/>
              </a:spcBef>
              <a:spcAft>
                <a:spcPts val="0"/>
              </a:spcAft>
              <a:defRPr>
                <a:cs typeface="+mn-cs"/>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22E8F7C3-8D50-48DE-9AD9-3B88A3A17C78}" type="slidenum">
              <a:rPr lang="en-US" altLang="en-US"/>
              <a:pPr/>
              <a:t>‹#›</a:t>
            </a:fld>
            <a:endParaRPr lang="en-US" altLang="en-US"/>
          </a:p>
        </p:txBody>
      </p:sp>
    </p:spTree>
    <p:extLst>
      <p:ext uri="{BB962C8B-B14F-4D97-AF65-F5344CB8AC3E}">
        <p14:creationId xmlns:p14="http://schemas.microsoft.com/office/powerpoint/2010/main" val="1077161681"/>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fontAlgn="auto">
              <a:spcBef>
                <a:spcPts val="0"/>
              </a:spcBef>
              <a:spcAft>
                <a:spcPts val="0"/>
              </a:spcAft>
              <a:defRPr/>
            </a:lvl1pPr>
          </a:lstStyle>
          <a:p>
            <a:pPr>
              <a:defRPr/>
            </a:pPr>
            <a:fld id="{450CF205-9F89-45BD-A7FE-666D2B92BC7F}" type="datetimeFigureOut">
              <a:rPr lang="en-US"/>
              <a:pPr>
                <a:defRPr/>
              </a:pPr>
              <a:t>3/10/2020</a:t>
            </a:fld>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21"/>
          <p:cNvSpPr>
            <a:spLocks noGrp="1"/>
          </p:cNvSpPr>
          <p:nvPr>
            <p:ph type="sldNum" sz="quarter" idx="12"/>
          </p:nvPr>
        </p:nvSpPr>
        <p:spPr/>
        <p:txBody>
          <a:bodyPr/>
          <a:lstStyle>
            <a:lvl1pPr fontAlgn="auto">
              <a:spcBef>
                <a:spcPts val="0"/>
              </a:spcBef>
              <a:spcAft>
                <a:spcPts val="0"/>
              </a:spcAft>
              <a:defRPr/>
            </a:lvl1pPr>
          </a:lstStyle>
          <a:p>
            <a:pPr>
              <a:defRPr/>
            </a:pPr>
            <a:fld id="{AD98C005-3848-4928-93BA-093953463621}" type="slidenum">
              <a:rPr lang="en-US"/>
              <a:pPr>
                <a:defRPr/>
              </a:pPr>
              <a:t>‹#›</a:t>
            </a:fld>
            <a:endParaRPr lang="en-US"/>
          </a:p>
        </p:txBody>
      </p:sp>
    </p:spTree>
    <p:extLst>
      <p:ext uri="{BB962C8B-B14F-4D97-AF65-F5344CB8AC3E}">
        <p14:creationId xmlns:p14="http://schemas.microsoft.com/office/powerpoint/2010/main" val="149889461"/>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D2971460-DD67-432D-A8B1-66D25C2E2E4B}" type="datetimeFigureOut">
              <a:rPr lang="en-US"/>
              <a:pPr>
                <a:defRPr/>
              </a:pPr>
              <a:t>3/10/2020</a:t>
            </a:fld>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F81B78-2829-4F83-8CB2-68EF4CFE9606}" type="slidenum">
              <a:rPr lang="en-US" altLang="en-US"/>
              <a:pPr/>
              <a:t>‹#›</a:t>
            </a:fld>
            <a:endParaRPr lang="en-US" altLang="en-US"/>
          </a:p>
        </p:txBody>
      </p:sp>
    </p:spTree>
    <p:extLst>
      <p:ext uri="{BB962C8B-B14F-4D97-AF65-F5344CB8AC3E}">
        <p14:creationId xmlns:p14="http://schemas.microsoft.com/office/powerpoint/2010/main" val="2893391788"/>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2A191B7A-CAEE-4C77-80F7-AA5581924635}" type="datetimeFigureOut">
              <a:rPr lang="en-US"/>
              <a:pPr>
                <a:defRPr/>
              </a:pPr>
              <a:t>3/10/2020</a:t>
            </a:fld>
            <a:endParaRPr lang="en-US"/>
          </a:p>
        </p:txBody>
      </p:sp>
      <p:sp>
        <p:nvSpPr>
          <p:cNvPr id="3"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4F17D49-A179-4DAB-9676-A51981DF127D}" type="slidenum">
              <a:rPr lang="en-US" altLang="en-US"/>
              <a:pPr/>
              <a:t>‹#›</a:t>
            </a:fld>
            <a:endParaRPr lang="en-US" altLang="en-US"/>
          </a:p>
        </p:txBody>
      </p:sp>
    </p:spTree>
    <p:extLst>
      <p:ext uri="{BB962C8B-B14F-4D97-AF65-F5344CB8AC3E}">
        <p14:creationId xmlns:p14="http://schemas.microsoft.com/office/powerpoint/2010/main" val="3899388459"/>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0338DEB8-FA12-4A9C-A2BE-D3D9CC3C023F}" type="datetimeFigureOut">
              <a:rPr lang="en-US"/>
              <a:pPr>
                <a:defRPr/>
              </a:pPr>
              <a:t>3/10/2020</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77744D9-DAAF-4CE3-A1B7-42E54D487C35}" type="slidenum">
              <a:rPr lang="en-US" altLang="en-US"/>
              <a:pPr/>
              <a:t>‹#›</a:t>
            </a:fld>
            <a:endParaRPr lang="en-US" altLang="en-US"/>
          </a:p>
        </p:txBody>
      </p:sp>
    </p:spTree>
    <p:extLst>
      <p:ext uri="{BB962C8B-B14F-4D97-AF65-F5344CB8AC3E}">
        <p14:creationId xmlns:p14="http://schemas.microsoft.com/office/powerpoint/2010/main" val="3633358651"/>
      </p:ext>
    </p:extLst>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081D144C-5D91-4838-AB4C-B16F7574246E}" type="datetimeFigureOut">
              <a:rPr lang="en-US"/>
              <a:pPr>
                <a:defRPr/>
              </a:pPr>
              <a:t>3/10/2020</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CA2C5F-DC81-4EE5-990D-59431B1CFB76}" type="slidenum">
              <a:rPr lang="en-US" altLang="en-US"/>
              <a:pPr/>
              <a:t>‹#›</a:t>
            </a:fld>
            <a:endParaRPr lang="en-US" altLang="en-US"/>
          </a:p>
        </p:txBody>
      </p:sp>
    </p:spTree>
    <p:extLst>
      <p:ext uri="{BB962C8B-B14F-4D97-AF65-F5344CB8AC3E}">
        <p14:creationId xmlns:p14="http://schemas.microsoft.com/office/powerpoint/2010/main" val="602511494"/>
      </p:ext>
    </p:extLst>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EA6BE019-7C41-4D85-BBF0-77CAEC5F1128}" type="datetimeFigureOut">
              <a:rPr lang="en-US"/>
              <a:pPr>
                <a:defRPr/>
              </a:pPr>
              <a:t>3/10/2020</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C45E18-4EFE-48C2-89CB-0A988F8219B1}" type="slidenum">
              <a:rPr lang="en-US" altLang="en-US"/>
              <a:pPr/>
              <a:t>‹#›</a:t>
            </a:fld>
            <a:endParaRPr lang="en-US" altLang="en-US"/>
          </a:p>
        </p:txBody>
      </p:sp>
    </p:spTree>
    <p:extLst>
      <p:ext uri="{BB962C8B-B14F-4D97-AF65-F5344CB8AC3E}">
        <p14:creationId xmlns:p14="http://schemas.microsoft.com/office/powerpoint/2010/main" val="1040771803"/>
      </p:ext>
    </p:extLst>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1C514613-EEC1-4AF4-88C2-73E189CEAA31}" type="datetimeFigureOut">
              <a:rPr lang="en-US"/>
              <a:pPr>
                <a:defRPr/>
              </a:pPr>
              <a:t>3/10/2020</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B90F02-7BF7-4699-985D-DDDBD7C3A498}" type="slidenum">
              <a:rPr lang="en-US" altLang="en-US"/>
              <a:pPr/>
              <a:t>‹#›</a:t>
            </a:fld>
            <a:endParaRPr lang="en-US" altLang="en-US"/>
          </a:p>
        </p:txBody>
      </p:sp>
    </p:spTree>
    <p:extLst>
      <p:ext uri="{BB962C8B-B14F-4D97-AF65-F5344CB8AC3E}">
        <p14:creationId xmlns:p14="http://schemas.microsoft.com/office/powerpoint/2010/main" val="3313957465"/>
      </p:ext>
    </p:extLst>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19476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81714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795903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72622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extLst/>
          </a:lstStyle>
          <a:p>
            <a:pPr>
              <a:defRPr/>
            </a:pPr>
            <a:fld id="{F3C6A643-24F9-414A-BAC7-D66A78164C5F}" type="datetimeFigureOut">
              <a:rPr lang="en-US"/>
              <a:pPr>
                <a:defRPr/>
              </a:pPr>
              <a:t>3/10/2020</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extLst/>
          </a:lstStyle>
          <a:p>
            <a:pPr>
              <a:defRPr/>
            </a:pPr>
            <a:fld id="{0857BF2E-0966-46C7-B038-BD4F0C4AC385}" type="slidenum">
              <a:rPr lang="en-US"/>
              <a:pPr>
                <a:defRPr/>
              </a:pPr>
              <a:t>‹#›</a:t>
            </a:fld>
            <a:endParaRPr lang="en-US"/>
          </a:p>
        </p:txBody>
      </p:sp>
    </p:spTree>
    <p:extLst>
      <p:ext uri="{BB962C8B-B14F-4D97-AF65-F5344CB8AC3E}">
        <p14:creationId xmlns:p14="http://schemas.microsoft.com/office/powerpoint/2010/main" val="2834997415"/>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1478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74447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026438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439639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smtClean="0"/>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pPr/>
              <a:t>3/10/2020</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09374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smtClean="0"/>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21269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61920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834491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71418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00722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fontAlgn="auto">
              <a:spcBef>
                <a:spcPts val="0"/>
              </a:spcBef>
              <a:spcAft>
                <a:spcPts val="0"/>
              </a:spcAft>
              <a:defRPr/>
            </a:lvl1pPr>
          </a:lstStyle>
          <a:p>
            <a:pPr>
              <a:defRPr/>
            </a:pPr>
            <a:fld id="{93D93D13-5D79-43C8-8F51-070D4CC22137}" type="datetimeFigureOut">
              <a:rPr lang="en-US"/>
              <a:pPr>
                <a:defRPr/>
              </a:pPr>
              <a:t>3/10/2020</a:t>
            </a:fld>
            <a:endParaRPr lang="en-US"/>
          </a:p>
        </p:txBody>
      </p:sp>
      <p:sp>
        <p:nvSpPr>
          <p:cNvPr id="4"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21"/>
          <p:cNvSpPr>
            <a:spLocks noGrp="1"/>
          </p:cNvSpPr>
          <p:nvPr>
            <p:ph type="sldNum" sz="quarter" idx="12"/>
          </p:nvPr>
        </p:nvSpPr>
        <p:spPr/>
        <p:txBody>
          <a:bodyPr/>
          <a:lstStyle>
            <a:lvl1pPr fontAlgn="auto">
              <a:spcBef>
                <a:spcPts val="0"/>
              </a:spcBef>
              <a:spcAft>
                <a:spcPts val="0"/>
              </a:spcAft>
              <a:defRPr/>
            </a:lvl1pPr>
          </a:lstStyle>
          <a:p>
            <a:pPr>
              <a:defRPr/>
            </a:pPr>
            <a:fld id="{CEA088CE-6380-424C-98D3-930656166211}" type="slidenum">
              <a:rPr lang="en-US"/>
              <a:pPr>
                <a:defRPr/>
              </a:pPr>
              <a:t>‹#›</a:t>
            </a:fld>
            <a:endParaRPr lang="en-US"/>
          </a:p>
        </p:txBody>
      </p:sp>
    </p:spTree>
    <p:extLst>
      <p:ext uri="{BB962C8B-B14F-4D97-AF65-F5344CB8AC3E}">
        <p14:creationId xmlns:p14="http://schemas.microsoft.com/office/powerpoint/2010/main" val="2275710797"/>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fontAlgn="auto">
              <a:spcBef>
                <a:spcPts val="0"/>
              </a:spcBef>
              <a:spcAft>
                <a:spcPts val="0"/>
              </a:spcAft>
              <a:defRPr/>
            </a:lvl1pPr>
            <a:extLst/>
          </a:lstStyle>
          <a:p>
            <a:pPr>
              <a:defRPr/>
            </a:pPr>
            <a:fld id="{0A4EF66D-C5BB-4307-93A2-C83FDAE05DE0}" type="datetimeFigureOut">
              <a:rPr lang="en-US"/>
              <a:pPr>
                <a:defRPr/>
              </a:pPr>
              <a:t>3/10/2020</a:t>
            </a:fld>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vl1pPr>
            <a:extLst/>
          </a:lstStyle>
          <a:p>
            <a:pPr>
              <a:defRPr/>
            </a:pPr>
            <a:endParaRPr lang="en-US"/>
          </a:p>
        </p:txBody>
      </p:sp>
      <p:sp>
        <p:nvSpPr>
          <p:cNvPr id="6" name="Slide Number Placeholder 3"/>
          <p:cNvSpPr>
            <a:spLocks noGrp="1"/>
          </p:cNvSpPr>
          <p:nvPr>
            <p:ph type="sldNum" sz="quarter" idx="12"/>
          </p:nvPr>
        </p:nvSpPr>
        <p:spPr/>
        <p:txBody>
          <a:bodyPr/>
          <a:lstStyle>
            <a:lvl1pPr fontAlgn="auto">
              <a:spcBef>
                <a:spcPts val="0"/>
              </a:spcBef>
              <a:spcAft>
                <a:spcPts val="0"/>
              </a:spcAft>
              <a:defRPr/>
            </a:lvl1pPr>
            <a:extLst/>
          </a:lstStyle>
          <a:p>
            <a:pPr>
              <a:defRPr/>
            </a:pPr>
            <a:fld id="{0B4BAC90-3A93-43DD-AD0B-6CDB0072B483}" type="slidenum">
              <a:rPr lang="en-US"/>
              <a:pPr>
                <a:defRPr/>
              </a:pPr>
              <a:t>‹#›</a:t>
            </a:fld>
            <a:endParaRPr lang="en-US"/>
          </a:p>
        </p:txBody>
      </p:sp>
    </p:spTree>
    <p:extLst>
      <p:ext uri="{BB962C8B-B14F-4D97-AF65-F5344CB8AC3E}">
        <p14:creationId xmlns:p14="http://schemas.microsoft.com/office/powerpoint/2010/main" val="4076089326"/>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extLst/>
          </a:lstStyle>
          <a:p>
            <a:pPr>
              <a:defRPr/>
            </a:pPr>
            <a:fld id="{7E252FA7-0AFF-4647-A877-122A8D700B5B}" type="datetimeFigureOut">
              <a:rPr lang="en-US"/>
              <a:pPr>
                <a:defRPr/>
              </a:pPr>
              <a:t>3/10/2020</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extLst/>
          </a:lstStyle>
          <a:p>
            <a:pPr>
              <a:defRPr/>
            </a:pPr>
            <a:fld id="{8C36DA24-FB54-4D39-9389-00A526B0D095}" type="slidenum">
              <a:rPr lang="en-US"/>
              <a:pPr>
                <a:defRPr/>
              </a:pPr>
              <a:t>‹#›</a:t>
            </a:fld>
            <a:endParaRPr lang="en-US"/>
          </a:p>
        </p:txBody>
      </p:sp>
    </p:spTree>
    <p:extLst>
      <p:ext uri="{BB962C8B-B14F-4D97-AF65-F5344CB8AC3E}">
        <p14:creationId xmlns:p14="http://schemas.microsoft.com/office/powerpoint/2010/main" val="2711366072"/>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rgbClr val="CEB966"/>
              </a:buClr>
              <a:buSzPct val="80000"/>
              <a:buFont typeface="Wingdings 2"/>
              <a:buNone/>
              <a:defRPr/>
            </a:pPr>
            <a:endParaRPr lang="en-US" sz="3200">
              <a:solidFill>
                <a:prstClr val="black"/>
              </a:solidFill>
              <a:latin typeface="+mn-lt"/>
              <a:cs typeface="Arial" pitchFamily="34" charset="0"/>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fontAlgn="auto">
              <a:spcBef>
                <a:spcPts val="0"/>
              </a:spcBef>
              <a:spcAft>
                <a:spcPts val="0"/>
              </a:spcAft>
              <a:defRPr/>
            </a:lvl1pPr>
            <a:extLst/>
          </a:lstStyle>
          <a:p>
            <a:pPr>
              <a:defRPr/>
            </a:pPr>
            <a:fld id="{4700010F-D0AE-4D84-B3E8-5139741E70BD}" type="datetimeFigureOut">
              <a:rPr lang="en-US"/>
              <a:pPr>
                <a:defRPr/>
              </a:pPr>
              <a:t>3/10/2020</a:t>
            </a:fld>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extLst/>
          </a:lstStyle>
          <a:p>
            <a:pPr>
              <a:defRPr/>
            </a:pPr>
            <a:endParaRPr lang="en-US"/>
          </a:p>
        </p:txBody>
      </p:sp>
      <p:sp>
        <p:nvSpPr>
          <p:cNvPr id="10" name="Slide Number Placeholder 6"/>
          <p:cNvSpPr>
            <a:spLocks noGrp="1"/>
          </p:cNvSpPr>
          <p:nvPr>
            <p:ph type="sldNum" sz="quarter" idx="12"/>
          </p:nvPr>
        </p:nvSpPr>
        <p:spPr/>
        <p:txBody>
          <a:bodyPr/>
          <a:lstStyle>
            <a:lvl1pPr fontAlgn="auto">
              <a:spcBef>
                <a:spcPts val="0"/>
              </a:spcBef>
              <a:spcAft>
                <a:spcPts val="0"/>
              </a:spcAft>
              <a:defRPr/>
            </a:lvl1pPr>
            <a:extLst/>
          </a:lstStyle>
          <a:p>
            <a:pPr>
              <a:defRPr/>
            </a:pPr>
            <a:fld id="{3344FF7D-FD27-469C-9556-C8A70249E133}" type="slidenum">
              <a:rPr lang="en-US"/>
              <a:pPr>
                <a:defRPr/>
              </a:pPr>
              <a:t>‹#›</a:t>
            </a:fld>
            <a:endParaRPr lang="en-US"/>
          </a:p>
        </p:txBody>
      </p:sp>
    </p:spTree>
    <p:extLst>
      <p:ext uri="{BB962C8B-B14F-4D97-AF65-F5344CB8AC3E}">
        <p14:creationId xmlns:p14="http://schemas.microsoft.com/office/powerpoint/2010/main" val="333924067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9.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rgbClr val="C9C2D1">
                    <a:shade val="50000"/>
                    <a:satMod val="200000"/>
                  </a:srgbClr>
                </a:solidFill>
                <a:latin typeface="+mn-lt"/>
                <a:cs typeface="Arial" charset="0"/>
              </a:defRPr>
            </a:lvl1pPr>
            <a:extLst/>
          </a:lstStyle>
          <a:p>
            <a:pPr>
              <a:defRPr/>
            </a:pPr>
            <a:fld id="{2990E066-803B-4AAA-AF43-86CEFB09F0B6}" type="datetimeFigureOut">
              <a:rPr lang="en-US"/>
              <a:pPr>
                <a:defRPr/>
              </a:pPr>
              <a:t>3/10/2020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rgbClr val="C9C2D1">
                    <a:shade val="50000"/>
                    <a:satMod val="200000"/>
                  </a:srgbClr>
                </a:solidFill>
                <a:effectLst/>
                <a:latin typeface="+mn-lt"/>
                <a:cs typeface="Arial" charset="0"/>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rgbClr val="C9C2D1">
                    <a:shade val="50000"/>
                    <a:satMod val="200000"/>
                  </a:srgbClr>
                </a:solidFill>
                <a:effectLst/>
                <a:latin typeface="+mn-lt"/>
                <a:cs typeface="Arial" charset="0"/>
              </a:defRPr>
            </a:lvl1pPr>
            <a:extLst/>
          </a:lstStyle>
          <a:p>
            <a:pPr>
              <a:defRPr/>
            </a:pPr>
            <a:fld id="{A61AFB7E-31DC-487D-9BDC-0E0BEFF43C66}"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pull/>
  </p:transition>
  <p:timing>
    <p:tnLst>
      <p:par>
        <p:cTn id="1" dur="indefinite" restart="never" nodeType="tmRoot"/>
      </p:par>
    </p:tnLst>
  </p:timing>
  <p:txStyles>
    <p:titleStyle>
      <a:lvl1pPr algn="l" rtl="0" eaLnBrk="0" fontAlgn="base" hangingPunct="0">
        <a:spcBef>
          <a:spcPct val="0"/>
        </a:spcBef>
        <a:spcAft>
          <a:spcPct val="0"/>
        </a:spcAft>
        <a:defRPr sz="4300" kern="1200">
          <a:solidFill>
            <a:srgbClr val="69666E"/>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66E"/>
          </a:solidFill>
          <a:latin typeface="Gill Sans MT" pitchFamily="34" charset="0"/>
        </a:defRPr>
      </a:lvl2pPr>
      <a:lvl3pPr algn="l" rtl="0" eaLnBrk="0" fontAlgn="base" hangingPunct="0">
        <a:spcBef>
          <a:spcPct val="0"/>
        </a:spcBef>
        <a:spcAft>
          <a:spcPct val="0"/>
        </a:spcAft>
        <a:defRPr sz="4300">
          <a:solidFill>
            <a:srgbClr val="69666E"/>
          </a:solidFill>
          <a:latin typeface="Gill Sans MT" pitchFamily="34" charset="0"/>
        </a:defRPr>
      </a:lvl3pPr>
      <a:lvl4pPr algn="l" rtl="0" eaLnBrk="0" fontAlgn="base" hangingPunct="0">
        <a:spcBef>
          <a:spcPct val="0"/>
        </a:spcBef>
        <a:spcAft>
          <a:spcPct val="0"/>
        </a:spcAft>
        <a:defRPr sz="4300">
          <a:solidFill>
            <a:srgbClr val="69666E"/>
          </a:solidFill>
          <a:latin typeface="Gill Sans MT" pitchFamily="34" charset="0"/>
        </a:defRPr>
      </a:lvl4pPr>
      <a:lvl5pPr algn="l" rtl="0" eaLnBrk="0" fontAlgn="base" hangingPunct="0">
        <a:spcBef>
          <a:spcPct val="0"/>
        </a:spcBef>
        <a:spcAft>
          <a:spcPct val="0"/>
        </a:spcAft>
        <a:defRPr sz="4300">
          <a:solidFill>
            <a:srgbClr val="69666E"/>
          </a:solidFill>
          <a:latin typeface="Gill Sans MT" pitchFamily="34" charset="0"/>
        </a:defRPr>
      </a:lvl5pPr>
      <a:lvl6pPr marL="457200" algn="l" rtl="0" fontAlgn="base">
        <a:spcBef>
          <a:spcPct val="0"/>
        </a:spcBef>
        <a:spcAft>
          <a:spcPct val="0"/>
        </a:spcAft>
        <a:defRPr sz="4300">
          <a:solidFill>
            <a:srgbClr val="69666E"/>
          </a:solidFill>
          <a:latin typeface="Gill Sans MT" pitchFamily="34" charset="0"/>
        </a:defRPr>
      </a:lvl6pPr>
      <a:lvl7pPr marL="914400" algn="l" rtl="0" fontAlgn="base">
        <a:spcBef>
          <a:spcPct val="0"/>
        </a:spcBef>
        <a:spcAft>
          <a:spcPct val="0"/>
        </a:spcAft>
        <a:defRPr sz="4300">
          <a:solidFill>
            <a:srgbClr val="69666E"/>
          </a:solidFill>
          <a:latin typeface="Gill Sans MT" pitchFamily="34" charset="0"/>
        </a:defRPr>
      </a:lvl7pPr>
      <a:lvl8pPr marL="1371600" algn="l" rtl="0" fontAlgn="base">
        <a:spcBef>
          <a:spcPct val="0"/>
        </a:spcBef>
        <a:spcAft>
          <a:spcPct val="0"/>
        </a:spcAft>
        <a:defRPr sz="4300">
          <a:solidFill>
            <a:srgbClr val="69666E"/>
          </a:solidFill>
          <a:latin typeface="Gill Sans MT" pitchFamily="34" charset="0"/>
        </a:defRPr>
      </a:lvl8pPr>
      <a:lvl9pPr marL="1828800" algn="l" rtl="0" fontAlgn="base">
        <a:spcBef>
          <a:spcPct val="0"/>
        </a:spcBef>
        <a:spcAft>
          <a:spcPct val="0"/>
        </a:spcAft>
        <a:defRPr sz="4300">
          <a:solidFill>
            <a:srgbClr val="69666E"/>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6BB1C9"/>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585C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eaLnBrk="1" hangingPunct="1">
              <a:defRPr/>
            </a:pPr>
            <a:endParaRPr lang="en-US" altLang="en-US" smtClean="0">
              <a:solidFill>
                <a:prstClr val="black"/>
              </a:solidFill>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2FA30251-21FB-4CE0-B09D-1853EEF0778A}" type="datetimeFigureOut">
              <a:rPr lang="en-US"/>
              <a:pPr>
                <a:defRPr/>
              </a:pPr>
              <a:t>3/10/2020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mn-lt"/>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mn-lt"/>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defRPr>
            </a:lvl1pPr>
          </a:lstStyle>
          <a:p>
            <a:pPr>
              <a:defRPr/>
            </a:pPr>
            <a:fld id="{45A92A2B-5F2C-48FA-89B5-8021BE98445C}"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5506555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spd="slow">
    <p:pull/>
  </p:transition>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fld id="{8B33DF81-7AC5-41F2-856E-EF291F93FD2B}" type="datetimeFigureOut">
              <a:rPr lang="en-US"/>
              <a:pPr>
                <a:defRPr/>
              </a:pPr>
              <a:t>3/10/2020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C9F80153-FFA5-4274-ABA1-077EB3869705}" type="slidenum">
              <a:rPr lang="en-US" altLang="en-US"/>
              <a:pPr/>
              <a:t>‹#›</a:t>
            </a:fld>
            <a:endParaRPr lang="en-US" alt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extLst>
      <p:ext uri="{BB962C8B-B14F-4D97-AF65-F5344CB8AC3E}">
        <p14:creationId xmlns:p14="http://schemas.microsoft.com/office/powerpoint/2010/main" val="380740413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spd="slow">
    <p:pull/>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a:defRPr/>
            </a:pPr>
            <a:fld id="{F7A6015A-E6BB-4FCC-9BBB-ACD4C4BA0BCC}" type="datetimeFigureOut">
              <a:rPr lang="en-US"/>
              <a:pPr>
                <a:defRPr/>
              </a:pPr>
              <a:t>3/10/2020</a:t>
            </a:fld>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a:solidFill>
                  <a:srgbClr val="595959"/>
                </a:solidFill>
                <a:latin typeface="Century Gothic" panose="020B0502020202020204" pitchFamily="34" charset="0"/>
              </a:defRPr>
            </a:lvl1pPr>
          </a:lstStyle>
          <a:p>
            <a:fld id="{8D9CF8E2-FE18-494E-A909-B6C237F294FE}" type="slidenum">
              <a:rPr lang="en-US" altLang="en-US"/>
              <a:pPr/>
              <a:t>‹#›</a:t>
            </a:fld>
            <a:endParaRPr lang="en-US" alt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73746606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pull/>
  </p:transition>
  <p:timing>
    <p:tnLst>
      <p:par>
        <p:cTn id="1" dur="indefinite" restart="never" nodeType="tmRoot"/>
      </p:par>
    </p:tnLst>
  </p:timing>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3/10/2020</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7863410"/>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6.xml"/></Relationships>
</file>

<file path=ppt/slides/_rels/slide116.xml.rels><?xml version="1.0" encoding="UTF-8" standalone="yes"?>
<Relationships xmlns="http://schemas.openxmlformats.org/package/2006/relationships"><Relationship Id="rId3" Type="http://schemas.openxmlformats.org/officeDocument/2006/relationships/hyperlink" Target="http://www.anticoagulationtoolkit.org/" TargetMode="External"/><Relationship Id="rId2" Type="http://schemas.openxmlformats.org/officeDocument/2006/relationships/notesSlide" Target="../notesSlides/notesSlide94.xml"/><Relationship Id="rId1" Type="http://schemas.openxmlformats.org/officeDocument/2006/relationships/slideLayout" Target="../slideLayouts/slideLayout4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6.xml"/></Relationships>
</file>

<file path=ppt/slides/_rels/slide147.xml.rels><?xml version="1.0" encoding="UTF-8" standalone="yes"?>
<Relationships xmlns="http://schemas.openxmlformats.org/package/2006/relationships"><Relationship Id="rId3" Type="http://schemas.openxmlformats.org/officeDocument/2006/relationships/hyperlink" Target="http://www.anticoagulationtoolkit.org/" TargetMode="External"/><Relationship Id="rId2" Type="http://schemas.openxmlformats.org/officeDocument/2006/relationships/notesSlide" Target="../notesSlides/notesSlide125.xml"/><Relationship Id="rId1" Type="http://schemas.openxmlformats.org/officeDocument/2006/relationships/slideLayout" Target="../slideLayouts/slideLayout3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hyperlink" Target="http://www.mass.gov/dcf"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WsZ6NEijlfI?t=85"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92S5i885F8E?t=15"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3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dipteeraut.blogspot.co.uk/2013/05/coffee.html" TargetMode="External"/><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2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dirty="0" smtClean="0">
                <a:solidFill>
                  <a:schemeClr val="tx2">
                    <a:satMod val="130000"/>
                  </a:schemeClr>
                </a:solidFill>
              </a:rPr>
              <a:t>ORIENTATION</a:t>
            </a:r>
            <a:endParaRPr lang="en-US" dirty="0">
              <a:solidFill>
                <a:schemeClr val="tx2">
                  <a:satMod val="130000"/>
                </a:schemeClr>
              </a:solidFill>
            </a:endParaRPr>
          </a:p>
        </p:txBody>
      </p:sp>
      <p:pic>
        <p:nvPicPr>
          <p:cNvPr id="25603" name="Picture 3" descr="VMG-C"/>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2971800" y="2209800"/>
            <a:ext cx="4114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5A0A-8590-4E64-9EF4-8C49F534578E}"/>
              </a:ext>
            </a:extLst>
          </p:cNvPr>
          <p:cNvSpPr>
            <a:spLocks noGrp="1"/>
          </p:cNvSpPr>
          <p:nvPr>
            <p:ph type="title"/>
          </p:nvPr>
        </p:nvSpPr>
        <p:spPr>
          <a:xfrm>
            <a:off x="1257300" y="1085850"/>
            <a:ext cx="6172200" cy="857250"/>
          </a:xfrm>
        </p:spPr>
        <p:txBody>
          <a:bodyPr>
            <a:normAutofit fontScale="90000"/>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3A23BD50-8420-42C7-A1F7-879F32D629F8}"/>
              </a:ext>
            </a:extLst>
          </p:cNvPr>
          <p:cNvSpPr>
            <a:spLocks noGrp="1"/>
          </p:cNvSpPr>
          <p:nvPr>
            <p:ph idx="1"/>
          </p:nvPr>
        </p:nvSpPr>
        <p:spPr>
          <a:xfrm>
            <a:off x="654627" y="2890194"/>
            <a:ext cx="7730837" cy="2304809"/>
          </a:xfrm>
        </p:spPr>
        <p:txBody>
          <a:bodyPr>
            <a:normAutofit fontScale="92500"/>
          </a:bodyPr>
          <a:lstStyle/>
          <a:p>
            <a:r>
              <a:rPr lang="en-US" sz="2700" dirty="0"/>
              <a:t>Pt had a sleep apnea test a while back and it showed she has a mild case of it.  Her insurance will not cover a test being at the hospital, so she is asking if she can have referral to do a sleep study again at her home.</a:t>
            </a:r>
          </a:p>
        </p:txBody>
      </p:sp>
    </p:spTree>
    <p:extLst>
      <p:ext uri="{BB962C8B-B14F-4D97-AF65-F5344CB8AC3E}">
        <p14:creationId xmlns:p14="http://schemas.microsoft.com/office/powerpoint/2010/main" val="1531513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68300"/>
            <a:ext cx="695325" cy="5943600"/>
          </a:xfrm>
        </p:spPr>
        <p:txBody>
          <a:bodyPr vert="vert" anchorCtr="0"/>
          <a:lstStyle/>
          <a:p>
            <a:pPr eaLnBrk="1" fontAlgn="auto" hangingPunct="1">
              <a:spcAft>
                <a:spcPts val="0"/>
              </a:spcAft>
              <a:defRPr/>
            </a:pPr>
            <a:r>
              <a:rPr lang="en-US" b="1" dirty="0" smtClean="0">
                <a:solidFill>
                  <a:srgbClr val="7030A0"/>
                </a:solidFill>
              </a:rPr>
              <a:t>Goal </a:t>
            </a:r>
            <a:r>
              <a:rPr lang="en-US" b="1" dirty="0" err="1" smtClean="0">
                <a:solidFill>
                  <a:srgbClr val="7030A0"/>
                </a:solidFill>
              </a:rPr>
              <a:t>Inr</a:t>
            </a:r>
            <a:r>
              <a:rPr lang="en-US" b="1" dirty="0" smtClean="0">
                <a:solidFill>
                  <a:srgbClr val="7030A0"/>
                </a:solidFill>
              </a:rPr>
              <a:t> range 2.0-3.0</a:t>
            </a:r>
            <a:endParaRPr lang="en-US" b="1" dirty="0">
              <a:solidFill>
                <a:srgbClr val="7030A0"/>
              </a:solidFill>
            </a:endParaRPr>
          </a:p>
        </p:txBody>
      </p:sp>
      <p:graphicFrame>
        <p:nvGraphicFramePr>
          <p:cNvPr id="5" name="Table 4"/>
          <p:cNvGraphicFramePr>
            <a:graphicFrameLocks noGrp="1"/>
          </p:cNvGraphicFramePr>
          <p:nvPr/>
        </p:nvGraphicFramePr>
        <p:xfrm>
          <a:off x="1600200" y="481013"/>
          <a:ext cx="5943600" cy="5767387"/>
        </p:xfrm>
        <a:graphic>
          <a:graphicData uri="http://schemas.openxmlformats.org/drawingml/2006/table">
            <a:tbl>
              <a:tblPr firstRow="1" firstCol="1" lastRow="1" lastCol="1" bandRow="1" bandCol="1">
                <a:tableStyleId>{69CF1AB2-1976-4502-BF36-3FF5EA218861}</a:tableStyleId>
              </a:tblPr>
              <a:tblGrid>
                <a:gridCol w="733301">
                  <a:extLst>
                    <a:ext uri="{9D8B030D-6E8A-4147-A177-3AD203B41FA5}">
                      <a16:colId xmlns:a16="http://schemas.microsoft.com/office/drawing/2014/main" val="20000"/>
                    </a:ext>
                  </a:extLst>
                </a:gridCol>
                <a:gridCol w="2798123">
                  <a:extLst>
                    <a:ext uri="{9D8B030D-6E8A-4147-A177-3AD203B41FA5}">
                      <a16:colId xmlns:a16="http://schemas.microsoft.com/office/drawing/2014/main" val="20001"/>
                    </a:ext>
                  </a:extLst>
                </a:gridCol>
                <a:gridCol w="2412176">
                  <a:extLst>
                    <a:ext uri="{9D8B030D-6E8A-4147-A177-3AD203B41FA5}">
                      <a16:colId xmlns:a16="http://schemas.microsoft.com/office/drawing/2014/main" val="20002"/>
                    </a:ext>
                  </a:extLst>
                </a:gridCol>
              </a:tblGrid>
              <a:tr h="250497">
                <a:tc>
                  <a:txBody>
                    <a:bodyPr/>
                    <a:lstStyle/>
                    <a:p>
                      <a:pPr marL="0" marR="0" algn="ctr">
                        <a:spcBef>
                          <a:spcPts val="0"/>
                        </a:spcBef>
                        <a:spcAft>
                          <a:spcPts val="0"/>
                        </a:spcAft>
                      </a:pPr>
                      <a:r>
                        <a:rPr lang="en-US" sz="900" dirty="0">
                          <a:effectLst/>
                        </a:rPr>
                        <a:t>INR Range</a:t>
                      </a:r>
                      <a:endParaRPr lang="en-US" sz="900" dirty="0">
                        <a:effectLst/>
                        <a:latin typeface="Times New Roman"/>
                        <a:ea typeface="Times New Roman"/>
                      </a:endParaRPr>
                    </a:p>
                  </a:txBody>
                  <a:tcPr marL="27214" marR="27214" marT="0" marB="0"/>
                </a:tc>
                <a:tc>
                  <a:txBody>
                    <a:bodyPr/>
                    <a:lstStyle/>
                    <a:p>
                      <a:pPr marL="0" marR="0" algn="ctr">
                        <a:spcBef>
                          <a:spcPts val="0"/>
                        </a:spcBef>
                        <a:spcAft>
                          <a:spcPts val="0"/>
                        </a:spcAft>
                      </a:pPr>
                      <a:r>
                        <a:rPr lang="en-US" sz="900" dirty="0">
                          <a:effectLst/>
                        </a:rPr>
                        <a:t>Recommended dosage adjustment</a:t>
                      </a:r>
                      <a:endParaRPr lang="en-US" sz="900" dirty="0">
                        <a:effectLst/>
                        <a:latin typeface="Times New Roman"/>
                        <a:ea typeface="Times New Roman"/>
                      </a:endParaRPr>
                    </a:p>
                  </a:txBody>
                  <a:tcPr marL="27214" marR="27214" marT="0" marB="0"/>
                </a:tc>
                <a:tc>
                  <a:txBody>
                    <a:bodyPr/>
                    <a:lstStyle/>
                    <a:p>
                      <a:pPr marL="0" marR="0" algn="ctr">
                        <a:spcBef>
                          <a:spcPts val="0"/>
                        </a:spcBef>
                        <a:spcAft>
                          <a:spcPts val="0"/>
                        </a:spcAft>
                      </a:pPr>
                      <a:r>
                        <a:rPr lang="en-US" sz="900">
                          <a:effectLst/>
                        </a:rPr>
                        <a:t>Recommended Next INR</a:t>
                      </a:r>
                      <a:endParaRPr lang="en-US" sz="900">
                        <a:effectLst/>
                        <a:latin typeface="Times New Roman"/>
                        <a:ea typeface="Times New Roman"/>
                      </a:endParaRPr>
                    </a:p>
                  </a:txBody>
                  <a:tcPr marL="27214" marR="27214" marT="0" marB="0"/>
                </a:tc>
                <a:extLst>
                  <a:ext uri="{0D108BD9-81ED-4DB2-BD59-A6C34878D82A}">
                    <a16:rowId xmlns:a16="http://schemas.microsoft.com/office/drawing/2014/main" val="10000"/>
                  </a:ext>
                </a:extLst>
              </a:tr>
              <a:tr h="751490">
                <a:tc>
                  <a:txBody>
                    <a:bodyPr/>
                    <a:lstStyle/>
                    <a:p>
                      <a:pPr marL="0" marR="0" algn="ctr">
                        <a:spcBef>
                          <a:spcPts val="0"/>
                        </a:spcBef>
                        <a:spcAft>
                          <a:spcPts val="0"/>
                        </a:spcAft>
                      </a:pPr>
                      <a:r>
                        <a:rPr lang="en-US" sz="900">
                          <a:effectLst/>
                        </a:rPr>
                        <a:t>&lt;1.5</a:t>
                      </a:r>
                      <a:endParaRPr lang="en-US" sz="900">
                        <a:effectLst/>
                        <a:latin typeface="Times New Roman"/>
                        <a:ea typeface="Times New Roman"/>
                      </a:endParaRPr>
                    </a:p>
                  </a:txBody>
                  <a:tcPr marL="27214" marR="27214" marT="0" marB="0"/>
                </a:tc>
                <a:tc>
                  <a:txBody>
                    <a:bodyPr/>
                    <a:lstStyle/>
                    <a:p>
                      <a:pPr marL="0" marR="0">
                        <a:spcBef>
                          <a:spcPts val="0"/>
                        </a:spcBef>
                        <a:spcAft>
                          <a:spcPts val="0"/>
                        </a:spcAft>
                      </a:pPr>
                      <a:r>
                        <a:rPr lang="en-US" sz="900" dirty="0">
                          <a:effectLst/>
                        </a:rPr>
                        <a:t>Mildly </a:t>
                      </a:r>
                      <a:r>
                        <a:rPr lang="en-US" sz="900" dirty="0" err="1">
                          <a:effectLst/>
                        </a:rPr>
                        <a:t>Subtherapuetic</a:t>
                      </a:r>
                      <a:r>
                        <a:rPr lang="en-US" sz="900" dirty="0">
                          <a:effectLst/>
                        </a:rPr>
                        <a:t> result, may consider repeating test.  Assess for possible reason for low result. </a:t>
                      </a:r>
                      <a:endParaRPr lang="en-US" sz="900" b="1" dirty="0">
                        <a:effectLst/>
                        <a:latin typeface="Times New Roman"/>
                        <a:ea typeface="Times New Roman"/>
                      </a:endParaRPr>
                    </a:p>
                  </a:txBody>
                  <a:tcPr marL="27214" marR="27214" marT="0" marB="0"/>
                </a:tc>
                <a:tc>
                  <a:txBody>
                    <a:bodyPr/>
                    <a:lstStyle/>
                    <a:p>
                      <a:pPr marL="0" marR="0">
                        <a:spcBef>
                          <a:spcPts val="0"/>
                        </a:spcBef>
                        <a:spcAft>
                          <a:spcPts val="0"/>
                        </a:spcAft>
                      </a:pPr>
                      <a:r>
                        <a:rPr lang="en-US" sz="900" dirty="0">
                          <a:effectLst/>
                        </a:rPr>
                        <a:t>Schedule INR test between 4 days to </a:t>
                      </a:r>
                      <a:r>
                        <a:rPr lang="en-US" sz="900" u="sng" dirty="0">
                          <a:effectLst/>
                        </a:rPr>
                        <a:t>1 week</a:t>
                      </a:r>
                      <a:endParaRPr lang="en-US" sz="900" b="1" dirty="0">
                        <a:solidFill>
                          <a:schemeClr val="bg1"/>
                        </a:solidFill>
                        <a:effectLst/>
                        <a:latin typeface="Times New Roman"/>
                        <a:ea typeface="Times New Roman"/>
                      </a:endParaRPr>
                    </a:p>
                  </a:txBody>
                  <a:tcPr marL="27214" marR="27214" marT="0" marB="0"/>
                </a:tc>
                <a:extLst>
                  <a:ext uri="{0D108BD9-81ED-4DB2-BD59-A6C34878D82A}">
                    <a16:rowId xmlns:a16="http://schemas.microsoft.com/office/drawing/2014/main" val="10001"/>
                  </a:ext>
                </a:extLst>
              </a:tr>
              <a:tr h="1508944">
                <a:tc>
                  <a:txBody>
                    <a:bodyPr/>
                    <a:lstStyle/>
                    <a:p>
                      <a:pPr marL="0" marR="0" algn="ctr">
                        <a:spcBef>
                          <a:spcPts val="0"/>
                        </a:spcBef>
                        <a:spcAft>
                          <a:spcPts val="0"/>
                        </a:spcAft>
                      </a:pPr>
                      <a:r>
                        <a:rPr lang="en-US" sz="900">
                          <a:effectLst/>
                        </a:rPr>
                        <a:t>1.5-1.9</a:t>
                      </a:r>
                      <a:endParaRPr lang="en-US" sz="900">
                        <a:effectLst/>
                        <a:latin typeface="Times New Roman"/>
                        <a:ea typeface="Times New Roman"/>
                      </a:endParaRPr>
                    </a:p>
                  </a:txBody>
                  <a:tcPr marL="27214" marR="27214" marT="0" marB="0"/>
                </a:tc>
                <a:tc>
                  <a:txBody>
                    <a:bodyPr/>
                    <a:lstStyle/>
                    <a:p>
                      <a:pPr marL="0" marR="0">
                        <a:spcBef>
                          <a:spcPts val="0"/>
                        </a:spcBef>
                        <a:spcAft>
                          <a:spcPts val="0"/>
                        </a:spcAft>
                      </a:pPr>
                      <a:r>
                        <a:rPr lang="en-US" sz="900" dirty="0">
                          <a:effectLst/>
                        </a:rPr>
                        <a:t>Minimally </a:t>
                      </a:r>
                      <a:r>
                        <a:rPr lang="en-US" sz="900" dirty="0" err="1">
                          <a:effectLst/>
                        </a:rPr>
                        <a:t>Subtherapuetic</a:t>
                      </a:r>
                      <a:r>
                        <a:rPr lang="en-US" sz="900" dirty="0">
                          <a:effectLst/>
                        </a:rPr>
                        <a:t> result, Assess for possible reason for low result. </a:t>
                      </a:r>
                    </a:p>
                    <a:p>
                      <a:pPr marL="0" marR="0">
                        <a:spcBef>
                          <a:spcPts val="0"/>
                        </a:spcBef>
                        <a:spcAft>
                          <a:spcPts val="0"/>
                        </a:spcAft>
                      </a:pPr>
                      <a:r>
                        <a:rPr lang="en-US" sz="900" dirty="0">
                          <a:effectLst/>
                        </a:rPr>
                        <a:t> </a:t>
                      </a:r>
                    </a:p>
                    <a:p>
                      <a:pPr marL="0" marR="0">
                        <a:spcBef>
                          <a:spcPts val="0"/>
                        </a:spcBef>
                        <a:spcAft>
                          <a:spcPts val="0"/>
                        </a:spcAft>
                      </a:pPr>
                      <a:r>
                        <a:rPr lang="en-US" sz="900" dirty="0">
                          <a:effectLst/>
                        </a:rPr>
                        <a:t>If patient has been stable with current dose, do not adjust if minimally </a:t>
                      </a:r>
                      <a:r>
                        <a:rPr lang="en-US" sz="900" dirty="0" err="1">
                          <a:effectLst/>
                        </a:rPr>
                        <a:t>subtheraputic</a:t>
                      </a:r>
                      <a:r>
                        <a:rPr lang="en-US" sz="900" dirty="0">
                          <a:effectLst/>
                        </a:rPr>
                        <a:t>. i.e. 1.8-1.9. Continue same dose. Repeat INR in 1 week</a:t>
                      </a:r>
                    </a:p>
                    <a:p>
                      <a:pPr marL="0" marR="0">
                        <a:spcBef>
                          <a:spcPts val="0"/>
                        </a:spcBef>
                        <a:spcAft>
                          <a:spcPts val="0"/>
                        </a:spcAft>
                      </a:pPr>
                      <a:endParaRPr lang="en-US" sz="900" dirty="0">
                        <a:effectLst/>
                      </a:endParaRPr>
                    </a:p>
                  </a:txBody>
                  <a:tcPr marL="27214" marR="27214" marT="0" marB="0"/>
                </a:tc>
                <a:tc>
                  <a:txBody>
                    <a:bodyPr/>
                    <a:lstStyle/>
                    <a:p>
                      <a:pPr marL="0" marR="0">
                        <a:spcBef>
                          <a:spcPts val="0"/>
                        </a:spcBef>
                        <a:spcAft>
                          <a:spcPts val="0"/>
                        </a:spcAft>
                      </a:pPr>
                      <a:r>
                        <a:rPr lang="en-US" sz="900" dirty="0">
                          <a:effectLst/>
                        </a:rPr>
                        <a:t>Schedule INR test between 4 days and </a:t>
                      </a:r>
                      <a:r>
                        <a:rPr lang="en-US" sz="900" u="sng" dirty="0">
                          <a:effectLst/>
                        </a:rPr>
                        <a:t>1 week</a:t>
                      </a:r>
                      <a:endParaRPr lang="en-US" sz="900" dirty="0">
                        <a:effectLst/>
                      </a:endParaRPr>
                    </a:p>
                    <a:p>
                      <a:pPr marL="0" marR="0">
                        <a:spcBef>
                          <a:spcPts val="0"/>
                        </a:spcBef>
                        <a:spcAft>
                          <a:spcPts val="0"/>
                        </a:spcAft>
                      </a:pPr>
                      <a:r>
                        <a:rPr lang="en-US" sz="900" dirty="0">
                          <a:effectLst/>
                        </a:rPr>
                        <a:t> </a:t>
                      </a:r>
                    </a:p>
                    <a:p>
                      <a:pPr marL="0" marR="0">
                        <a:spcBef>
                          <a:spcPts val="0"/>
                        </a:spcBef>
                        <a:spcAft>
                          <a:spcPts val="0"/>
                        </a:spcAft>
                      </a:pPr>
                      <a:r>
                        <a:rPr lang="en-US" sz="900" dirty="0">
                          <a:effectLst/>
                        </a:rPr>
                        <a:t> </a:t>
                      </a:r>
                    </a:p>
                    <a:p>
                      <a:pPr marL="0" marR="0">
                        <a:spcBef>
                          <a:spcPts val="0"/>
                        </a:spcBef>
                        <a:spcAft>
                          <a:spcPts val="0"/>
                        </a:spcAft>
                      </a:pPr>
                      <a:r>
                        <a:rPr lang="en-US" sz="900" dirty="0">
                          <a:effectLst/>
                        </a:rPr>
                        <a:t>Repeat INR in </a:t>
                      </a:r>
                      <a:r>
                        <a:rPr lang="en-US" sz="900" u="sng" dirty="0">
                          <a:effectLst/>
                        </a:rPr>
                        <a:t>1 week</a:t>
                      </a:r>
                      <a:endParaRPr lang="en-US" sz="900" b="1" dirty="0">
                        <a:solidFill>
                          <a:schemeClr val="bg1"/>
                        </a:solidFill>
                        <a:effectLst/>
                        <a:latin typeface="Times New Roman"/>
                        <a:ea typeface="Times New Roman"/>
                      </a:endParaRPr>
                    </a:p>
                  </a:txBody>
                  <a:tcPr marL="27214" marR="27214" marT="0" marB="0"/>
                </a:tc>
                <a:extLst>
                  <a:ext uri="{0D108BD9-81ED-4DB2-BD59-A6C34878D82A}">
                    <a16:rowId xmlns:a16="http://schemas.microsoft.com/office/drawing/2014/main" val="10002"/>
                  </a:ext>
                </a:extLst>
              </a:tr>
              <a:tr h="1628228">
                <a:tc>
                  <a:txBody>
                    <a:bodyPr/>
                    <a:lstStyle/>
                    <a:p>
                      <a:pPr marL="0" marR="0" algn="ctr">
                        <a:spcBef>
                          <a:spcPts val="0"/>
                        </a:spcBef>
                        <a:spcAft>
                          <a:spcPts val="0"/>
                        </a:spcAft>
                      </a:pPr>
                      <a:r>
                        <a:rPr lang="en-US" sz="900">
                          <a:effectLst/>
                        </a:rPr>
                        <a:t>2.0-3.0</a:t>
                      </a:r>
                      <a:endParaRPr lang="en-US" sz="900">
                        <a:effectLst/>
                        <a:latin typeface="Times New Roman"/>
                        <a:ea typeface="Times New Roman"/>
                      </a:endParaRPr>
                    </a:p>
                  </a:txBody>
                  <a:tcPr marL="27214" marR="27214" marT="0" marB="0"/>
                </a:tc>
                <a:tc>
                  <a:txBody>
                    <a:bodyPr/>
                    <a:lstStyle/>
                    <a:p>
                      <a:pPr marL="0" marR="0">
                        <a:spcBef>
                          <a:spcPts val="0"/>
                        </a:spcBef>
                        <a:spcAft>
                          <a:spcPts val="0"/>
                        </a:spcAft>
                      </a:pPr>
                      <a:r>
                        <a:rPr lang="en-US" sz="900" dirty="0">
                          <a:effectLst/>
                        </a:rPr>
                        <a:t>Therapeutic dose. Keep Same dose.</a:t>
                      </a:r>
                      <a:endParaRPr lang="en-US" sz="900" b="1" dirty="0">
                        <a:effectLst/>
                        <a:latin typeface="Times New Roman"/>
                        <a:ea typeface="Times New Roman"/>
                      </a:endParaRPr>
                    </a:p>
                  </a:txBody>
                  <a:tcPr marL="27214" marR="27214" marT="0" marB="0"/>
                </a:tc>
                <a:tc>
                  <a:txBody>
                    <a:bodyPr/>
                    <a:lstStyle/>
                    <a:p>
                      <a:pPr marL="0" marR="0">
                        <a:spcBef>
                          <a:spcPts val="0"/>
                        </a:spcBef>
                        <a:spcAft>
                          <a:spcPts val="0"/>
                        </a:spcAft>
                      </a:pPr>
                      <a:r>
                        <a:rPr lang="en-US" sz="900" dirty="0">
                          <a:effectLst/>
                        </a:rPr>
                        <a:t>Repeat INR in 1 week. . If INR is within recommended range at next test visit, repeat again in 1 week. When INR is within recommended range after 2 consecutive weeks, you may extend testing interval an additional week each time thereafter, not to exceed an interval of 4 weeks. Patients who have had stable INR’s for 6 </a:t>
                      </a:r>
                      <a:r>
                        <a:rPr lang="en-US" sz="900" dirty="0" err="1">
                          <a:effectLst/>
                        </a:rPr>
                        <a:t>mos</a:t>
                      </a:r>
                      <a:r>
                        <a:rPr lang="en-US" sz="900" dirty="0">
                          <a:effectLst/>
                        </a:rPr>
                        <a:t> may extend their testing frequency to up to 12 weeks increasing by 2 weeks at each testing interval.</a:t>
                      </a:r>
                      <a:endParaRPr lang="en-US" sz="900" b="1" dirty="0">
                        <a:solidFill>
                          <a:schemeClr val="bg1"/>
                        </a:solidFill>
                        <a:effectLst/>
                        <a:latin typeface="Times New Roman"/>
                        <a:ea typeface="Times New Roman"/>
                      </a:endParaRPr>
                    </a:p>
                  </a:txBody>
                  <a:tcPr marL="27214" marR="27214" marT="0" marB="0"/>
                </a:tc>
                <a:extLst>
                  <a:ext uri="{0D108BD9-81ED-4DB2-BD59-A6C34878D82A}">
                    <a16:rowId xmlns:a16="http://schemas.microsoft.com/office/drawing/2014/main" val="10003"/>
                  </a:ext>
                </a:extLst>
              </a:tr>
              <a:tr h="1628228">
                <a:tc>
                  <a:txBody>
                    <a:bodyPr/>
                    <a:lstStyle/>
                    <a:p>
                      <a:pPr marL="0" marR="0" algn="ctr">
                        <a:spcBef>
                          <a:spcPts val="0"/>
                        </a:spcBef>
                        <a:spcAft>
                          <a:spcPts val="0"/>
                        </a:spcAft>
                      </a:pPr>
                      <a:r>
                        <a:rPr lang="en-US" sz="900">
                          <a:effectLst/>
                        </a:rPr>
                        <a:t>3.1-3.9</a:t>
                      </a:r>
                      <a:endParaRPr lang="en-US" sz="900">
                        <a:effectLst/>
                        <a:latin typeface="Times New Roman"/>
                        <a:ea typeface="Times New Roman"/>
                      </a:endParaRPr>
                    </a:p>
                  </a:txBody>
                  <a:tcPr marL="27214" marR="27214" marT="0" marB="0"/>
                </a:tc>
                <a:tc>
                  <a:txBody>
                    <a:bodyPr/>
                    <a:lstStyle/>
                    <a:p>
                      <a:pPr marL="0" marR="0">
                        <a:spcBef>
                          <a:spcPts val="0"/>
                        </a:spcBef>
                        <a:spcAft>
                          <a:spcPts val="0"/>
                        </a:spcAft>
                      </a:pPr>
                      <a:r>
                        <a:rPr lang="en-US" sz="900" dirty="0">
                          <a:effectLst/>
                        </a:rPr>
                        <a:t>Minimally </a:t>
                      </a:r>
                      <a:r>
                        <a:rPr lang="en-US" sz="900" dirty="0" err="1">
                          <a:effectLst/>
                        </a:rPr>
                        <a:t>supratheraputic</a:t>
                      </a:r>
                      <a:r>
                        <a:rPr lang="en-US" sz="900" dirty="0">
                          <a:effectLst/>
                        </a:rPr>
                        <a:t> result.  Adjust dose 10-15% TWD.</a:t>
                      </a:r>
                    </a:p>
                    <a:p>
                      <a:pPr marL="0" marR="0">
                        <a:spcBef>
                          <a:spcPts val="0"/>
                        </a:spcBef>
                        <a:spcAft>
                          <a:spcPts val="0"/>
                        </a:spcAft>
                      </a:pPr>
                      <a:r>
                        <a:rPr lang="en-US" sz="900" dirty="0">
                          <a:effectLst/>
                        </a:rPr>
                        <a:t> </a:t>
                      </a:r>
                    </a:p>
                    <a:p>
                      <a:pPr marL="0" marR="0">
                        <a:spcBef>
                          <a:spcPts val="0"/>
                        </a:spcBef>
                        <a:spcAft>
                          <a:spcPts val="0"/>
                        </a:spcAft>
                      </a:pPr>
                      <a:r>
                        <a:rPr lang="en-US" sz="900" dirty="0">
                          <a:effectLst/>
                        </a:rPr>
                        <a:t> Do not adjust dose if minimally elevated and patient has been stable on current dose. i.e. 3.1 0r 3.2 Continue same dose Repeat test 1 week.</a:t>
                      </a:r>
                    </a:p>
                    <a:p>
                      <a:pPr marL="0" marR="0">
                        <a:spcBef>
                          <a:spcPts val="0"/>
                        </a:spcBef>
                        <a:spcAft>
                          <a:spcPts val="0"/>
                        </a:spcAft>
                      </a:pPr>
                      <a:r>
                        <a:rPr lang="en-US" sz="900" dirty="0">
                          <a:effectLst/>
                        </a:rPr>
                        <a:t> </a:t>
                      </a:r>
                    </a:p>
                    <a:p>
                      <a:pPr marL="0" marR="0">
                        <a:spcBef>
                          <a:spcPts val="0"/>
                        </a:spcBef>
                        <a:spcAft>
                          <a:spcPts val="0"/>
                        </a:spcAft>
                      </a:pPr>
                      <a:r>
                        <a:rPr lang="en-US" sz="900" dirty="0">
                          <a:effectLst/>
                        </a:rPr>
                        <a:t> If INR remains elevated for a second week, consider holding 1 dose (depending on the extent of elevation). </a:t>
                      </a:r>
                      <a:endParaRPr lang="en-US" sz="900" b="1" dirty="0">
                        <a:solidFill>
                          <a:schemeClr val="bg1"/>
                        </a:solidFill>
                        <a:effectLst/>
                        <a:latin typeface="Times New Roman"/>
                        <a:ea typeface="Times New Roman"/>
                      </a:endParaRPr>
                    </a:p>
                  </a:txBody>
                  <a:tcPr marL="27214" marR="27214" marT="0" marB="0"/>
                </a:tc>
                <a:tc>
                  <a:txBody>
                    <a:bodyPr/>
                    <a:lstStyle/>
                    <a:p>
                      <a:pPr marL="0" marR="0">
                        <a:spcBef>
                          <a:spcPts val="0"/>
                        </a:spcBef>
                        <a:spcAft>
                          <a:spcPts val="0"/>
                        </a:spcAft>
                      </a:pPr>
                      <a:r>
                        <a:rPr lang="en-US" sz="900" dirty="0">
                          <a:effectLst/>
                        </a:rPr>
                        <a:t>Schedule INR test 4 days to </a:t>
                      </a:r>
                      <a:r>
                        <a:rPr lang="en-US" sz="900" u="sng" dirty="0">
                          <a:effectLst/>
                        </a:rPr>
                        <a:t>1 week</a:t>
                      </a:r>
                      <a:endParaRPr lang="en-US" sz="900" dirty="0">
                        <a:effectLst/>
                      </a:endParaRPr>
                    </a:p>
                    <a:p>
                      <a:pPr marL="0" marR="0">
                        <a:spcBef>
                          <a:spcPts val="0"/>
                        </a:spcBef>
                        <a:spcAft>
                          <a:spcPts val="0"/>
                        </a:spcAft>
                      </a:pPr>
                      <a:r>
                        <a:rPr lang="en-US" sz="900" dirty="0">
                          <a:effectLst/>
                        </a:rPr>
                        <a:t> </a:t>
                      </a:r>
                    </a:p>
                    <a:p>
                      <a:pPr marL="0" marR="0">
                        <a:spcBef>
                          <a:spcPts val="0"/>
                        </a:spcBef>
                        <a:spcAft>
                          <a:spcPts val="0"/>
                        </a:spcAft>
                      </a:pPr>
                      <a:r>
                        <a:rPr lang="en-US" sz="900" dirty="0">
                          <a:effectLst/>
                        </a:rPr>
                        <a:t> </a:t>
                      </a:r>
                    </a:p>
                    <a:p>
                      <a:pPr marL="0" marR="0">
                        <a:spcBef>
                          <a:spcPts val="0"/>
                        </a:spcBef>
                        <a:spcAft>
                          <a:spcPts val="0"/>
                        </a:spcAft>
                      </a:pPr>
                      <a:r>
                        <a:rPr lang="en-US" sz="900" dirty="0">
                          <a:effectLst/>
                        </a:rPr>
                        <a:t> </a:t>
                      </a:r>
                    </a:p>
                    <a:p>
                      <a:pPr marL="0" marR="0">
                        <a:spcBef>
                          <a:spcPts val="0"/>
                        </a:spcBef>
                        <a:spcAft>
                          <a:spcPts val="0"/>
                        </a:spcAft>
                      </a:pPr>
                      <a:r>
                        <a:rPr lang="en-US" sz="900" dirty="0">
                          <a:effectLst/>
                        </a:rPr>
                        <a:t>Repeat INR in </a:t>
                      </a:r>
                      <a:r>
                        <a:rPr lang="en-US" sz="900" u="sng" dirty="0">
                          <a:effectLst/>
                        </a:rPr>
                        <a:t>1weeks</a:t>
                      </a:r>
                      <a:endParaRPr lang="en-US" sz="900" b="1" dirty="0">
                        <a:solidFill>
                          <a:schemeClr val="bg1"/>
                        </a:solidFill>
                        <a:effectLst/>
                        <a:latin typeface="Times New Roman"/>
                        <a:ea typeface="Times New Roman"/>
                      </a:endParaRPr>
                    </a:p>
                  </a:txBody>
                  <a:tcPr marL="27214" marR="27214"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82618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68300"/>
            <a:ext cx="695325" cy="5943600"/>
          </a:xfrm>
        </p:spPr>
        <p:txBody>
          <a:bodyPr vert="vert"/>
          <a:lstStyle/>
          <a:p>
            <a:pPr eaLnBrk="1" fontAlgn="auto" hangingPunct="1">
              <a:spcAft>
                <a:spcPts val="0"/>
              </a:spcAft>
              <a:defRPr/>
            </a:pPr>
            <a:r>
              <a:rPr lang="en-US" b="1" dirty="0" smtClean="0">
                <a:solidFill>
                  <a:srgbClr val="7030A0"/>
                </a:solidFill>
              </a:rPr>
              <a:t>Goal </a:t>
            </a:r>
            <a:r>
              <a:rPr lang="en-US" b="1" dirty="0" err="1" smtClean="0">
                <a:solidFill>
                  <a:srgbClr val="7030A0"/>
                </a:solidFill>
              </a:rPr>
              <a:t>Inr</a:t>
            </a:r>
            <a:r>
              <a:rPr lang="en-US" b="1" dirty="0" smtClean="0">
                <a:solidFill>
                  <a:srgbClr val="7030A0"/>
                </a:solidFill>
              </a:rPr>
              <a:t> range 2.0-3.0</a:t>
            </a:r>
            <a:endParaRPr lang="en-US" b="1" dirty="0">
              <a:solidFill>
                <a:srgbClr val="7030A0"/>
              </a:solidFill>
            </a:endParaRPr>
          </a:p>
        </p:txBody>
      </p:sp>
      <p:graphicFrame>
        <p:nvGraphicFramePr>
          <p:cNvPr id="3" name="Table 2"/>
          <p:cNvGraphicFramePr>
            <a:graphicFrameLocks noGrp="1"/>
          </p:cNvGraphicFramePr>
          <p:nvPr/>
        </p:nvGraphicFramePr>
        <p:xfrm>
          <a:off x="1600200" y="533400"/>
          <a:ext cx="6400800" cy="5791200"/>
        </p:xfrm>
        <a:graphic>
          <a:graphicData uri="http://schemas.openxmlformats.org/drawingml/2006/table">
            <a:tbl>
              <a:tblPr firstRow="1" firstCol="1" lastRow="1" lastCol="1" bandRow="1" bandCol="1">
                <a:tableStyleId>{69CF1AB2-1976-4502-BF36-3FF5EA218861}</a:tableStyleId>
              </a:tblPr>
              <a:tblGrid>
                <a:gridCol w="789708">
                  <a:extLst>
                    <a:ext uri="{9D8B030D-6E8A-4147-A177-3AD203B41FA5}">
                      <a16:colId xmlns:a16="http://schemas.microsoft.com/office/drawing/2014/main" val="20000"/>
                    </a:ext>
                  </a:extLst>
                </a:gridCol>
                <a:gridCol w="3013363">
                  <a:extLst>
                    <a:ext uri="{9D8B030D-6E8A-4147-A177-3AD203B41FA5}">
                      <a16:colId xmlns:a16="http://schemas.microsoft.com/office/drawing/2014/main" val="20001"/>
                    </a:ext>
                  </a:extLst>
                </a:gridCol>
                <a:gridCol w="2597729">
                  <a:extLst>
                    <a:ext uri="{9D8B030D-6E8A-4147-A177-3AD203B41FA5}">
                      <a16:colId xmlns:a16="http://schemas.microsoft.com/office/drawing/2014/main" val="20002"/>
                    </a:ext>
                  </a:extLst>
                </a:gridCol>
              </a:tblGrid>
              <a:tr h="1597572">
                <a:tc>
                  <a:txBody>
                    <a:bodyPr/>
                    <a:lstStyle/>
                    <a:p>
                      <a:pPr marL="0" marR="0" algn="ctr">
                        <a:spcBef>
                          <a:spcPts val="0"/>
                        </a:spcBef>
                        <a:spcAft>
                          <a:spcPts val="0"/>
                        </a:spcAft>
                      </a:pPr>
                      <a:r>
                        <a:rPr lang="en-US" sz="1050" dirty="0">
                          <a:effectLst/>
                        </a:rPr>
                        <a:t>4.0-4.9</a:t>
                      </a:r>
                      <a:endParaRPr lang="en-US" sz="1050" dirty="0">
                        <a:effectLst/>
                        <a:latin typeface="Times New Roman"/>
                        <a:ea typeface="Times New Roman"/>
                      </a:endParaRPr>
                    </a:p>
                  </a:txBody>
                  <a:tcPr marL="27214" marR="27214" marT="0" marB="0"/>
                </a:tc>
                <a:tc>
                  <a:txBody>
                    <a:bodyPr/>
                    <a:lstStyle/>
                    <a:p>
                      <a:pPr marL="0" marR="0">
                        <a:spcBef>
                          <a:spcPts val="0"/>
                        </a:spcBef>
                        <a:spcAft>
                          <a:spcPts val="0"/>
                        </a:spcAft>
                      </a:pPr>
                      <a:r>
                        <a:rPr lang="en-US" sz="1050" dirty="0">
                          <a:effectLst/>
                        </a:rPr>
                        <a:t>Mildly </a:t>
                      </a:r>
                      <a:r>
                        <a:rPr lang="en-US" sz="1050" dirty="0" err="1">
                          <a:effectLst/>
                        </a:rPr>
                        <a:t>supratheraputic</a:t>
                      </a:r>
                      <a:r>
                        <a:rPr lang="en-US" sz="1050" dirty="0">
                          <a:effectLst/>
                        </a:rPr>
                        <a:t> result. Always Consider repeating the test.  Assess for possible reasons for elevation. With no significant bleeding, lower the warfarin dose no more than 15% or omit a dose and resume therapy at a lower calculated dose. </a:t>
                      </a:r>
                      <a:endParaRPr lang="en-US" sz="1050" b="1" dirty="0">
                        <a:solidFill>
                          <a:schemeClr val="bg1"/>
                        </a:solidFill>
                        <a:effectLst/>
                        <a:latin typeface="Times New Roman"/>
                        <a:ea typeface="Times New Roman"/>
                      </a:endParaRPr>
                    </a:p>
                  </a:txBody>
                  <a:tcPr marL="27214" marR="27214" marT="0" marB="0"/>
                </a:tc>
                <a:tc>
                  <a:txBody>
                    <a:bodyPr/>
                    <a:lstStyle/>
                    <a:p>
                      <a:pPr marL="0" marR="0">
                        <a:spcBef>
                          <a:spcPts val="0"/>
                        </a:spcBef>
                        <a:spcAft>
                          <a:spcPts val="0"/>
                        </a:spcAft>
                      </a:pPr>
                      <a:r>
                        <a:rPr lang="en-US" sz="1050" dirty="0">
                          <a:effectLst/>
                        </a:rPr>
                        <a:t>Schedule INR test 4 days to </a:t>
                      </a:r>
                      <a:r>
                        <a:rPr lang="en-US" sz="1050" u="sng" dirty="0">
                          <a:effectLst/>
                        </a:rPr>
                        <a:t>1 week</a:t>
                      </a:r>
                      <a:endParaRPr lang="en-US" sz="1050" b="1" dirty="0">
                        <a:solidFill>
                          <a:schemeClr val="bg1"/>
                        </a:solidFill>
                        <a:effectLst/>
                        <a:latin typeface="Times New Roman"/>
                        <a:ea typeface="Times New Roman"/>
                      </a:endParaRPr>
                    </a:p>
                  </a:txBody>
                  <a:tcPr marL="27214" marR="27214" marT="0" marB="0"/>
                </a:tc>
                <a:extLst>
                  <a:ext uri="{0D108BD9-81ED-4DB2-BD59-A6C34878D82A}">
                    <a16:rowId xmlns:a16="http://schemas.microsoft.com/office/drawing/2014/main" val="10000"/>
                  </a:ext>
                </a:extLst>
              </a:tr>
              <a:tr h="1397876">
                <a:tc>
                  <a:txBody>
                    <a:bodyPr/>
                    <a:lstStyle/>
                    <a:p>
                      <a:pPr marL="0" marR="0" algn="ctr">
                        <a:spcBef>
                          <a:spcPts val="0"/>
                        </a:spcBef>
                        <a:spcAft>
                          <a:spcPts val="0"/>
                        </a:spcAft>
                      </a:pPr>
                      <a:r>
                        <a:rPr lang="en-US" sz="1050">
                          <a:effectLst/>
                        </a:rPr>
                        <a:t>5.0-5.9</a:t>
                      </a:r>
                      <a:endParaRPr lang="en-US" sz="1050">
                        <a:effectLst/>
                        <a:latin typeface="Times New Roman"/>
                        <a:ea typeface="Times New Roman"/>
                      </a:endParaRPr>
                    </a:p>
                  </a:txBody>
                  <a:tcPr marL="27214" marR="27214" marT="0" marB="0"/>
                </a:tc>
                <a:tc>
                  <a:txBody>
                    <a:bodyPr/>
                    <a:lstStyle/>
                    <a:p>
                      <a:pPr marL="0" marR="0">
                        <a:spcBef>
                          <a:spcPts val="0"/>
                        </a:spcBef>
                        <a:spcAft>
                          <a:spcPts val="0"/>
                        </a:spcAft>
                      </a:pPr>
                      <a:r>
                        <a:rPr lang="en-US" sz="1050" dirty="0">
                          <a:effectLst/>
                        </a:rPr>
                        <a:t>Mild/ Moderately </a:t>
                      </a:r>
                      <a:r>
                        <a:rPr lang="en-US" sz="1050" dirty="0" err="1">
                          <a:effectLst/>
                        </a:rPr>
                        <a:t>supratheraputic</a:t>
                      </a:r>
                      <a:r>
                        <a:rPr lang="en-US" sz="1050" dirty="0">
                          <a:effectLst/>
                        </a:rPr>
                        <a:t> result. Consider Repeating the test. Notify Practitioner.  Hold next 1-2 doses of Coumadin, and reduce dose by 10-15%. Vitamin K is not recommended unless the patient is actively bleeding.</a:t>
                      </a:r>
                      <a:endParaRPr lang="en-US" sz="1050" b="1" dirty="0">
                        <a:solidFill>
                          <a:schemeClr val="bg1"/>
                        </a:solidFill>
                        <a:effectLst/>
                        <a:latin typeface="Times New Roman"/>
                        <a:ea typeface="Times New Roman"/>
                      </a:endParaRPr>
                    </a:p>
                  </a:txBody>
                  <a:tcPr marL="27214" marR="27214" marT="0" marB="0"/>
                </a:tc>
                <a:tc>
                  <a:txBody>
                    <a:bodyPr/>
                    <a:lstStyle/>
                    <a:p>
                      <a:pPr marL="0" marR="0">
                        <a:spcBef>
                          <a:spcPts val="0"/>
                        </a:spcBef>
                        <a:spcAft>
                          <a:spcPts val="0"/>
                        </a:spcAft>
                      </a:pPr>
                      <a:r>
                        <a:rPr lang="en-US" sz="1050" dirty="0">
                          <a:effectLst/>
                        </a:rPr>
                        <a:t>Schedule INR test between 4 days to 1 week</a:t>
                      </a:r>
                    </a:p>
                    <a:p>
                      <a:pPr marL="0" marR="0">
                        <a:spcBef>
                          <a:spcPts val="0"/>
                        </a:spcBef>
                        <a:spcAft>
                          <a:spcPts val="0"/>
                        </a:spcAft>
                      </a:pPr>
                      <a:r>
                        <a:rPr lang="en-US" sz="1050" dirty="0">
                          <a:effectLst/>
                        </a:rPr>
                        <a:t> </a:t>
                      </a:r>
                    </a:p>
                    <a:p>
                      <a:pPr marL="0" marR="0">
                        <a:spcBef>
                          <a:spcPts val="0"/>
                        </a:spcBef>
                        <a:spcAft>
                          <a:spcPts val="0"/>
                        </a:spcAft>
                      </a:pPr>
                      <a:r>
                        <a:rPr lang="en-US" sz="1050" dirty="0">
                          <a:effectLst/>
                        </a:rPr>
                        <a:t> </a:t>
                      </a:r>
                    </a:p>
                    <a:p>
                      <a:pPr marL="0" marR="0">
                        <a:spcBef>
                          <a:spcPts val="0"/>
                        </a:spcBef>
                        <a:spcAft>
                          <a:spcPts val="0"/>
                        </a:spcAft>
                      </a:pPr>
                      <a:r>
                        <a:rPr lang="en-US" sz="1050" dirty="0">
                          <a:effectLst/>
                        </a:rPr>
                        <a:t> </a:t>
                      </a:r>
                    </a:p>
                    <a:p>
                      <a:pPr marL="0" marR="0">
                        <a:spcBef>
                          <a:spcPts val="0"/>
                        </a:spcBef>
                        <a:spcAft>
                          <a:spcPts val="0"/>
                        </a:spcAft>
                      </a:pPr>
                      <a:r>
                        <a:rPr lang="en-US" sz="1050" dirty="0">
                          <a:effectLst/>
                        </a:rPr>
                        <a:t> </a:t>
                      </a:r>
                    </a:p>
                    <a:p>
                      <a:pPr marL="0" marR="0">
                        <a:spcBef>
                          <a:spcPts val="0"/>
                        </a:spcBef>
                        <a:spcAft>
                          <a:spcPts val="0"/>
                        </a:spcAft>
                      </a:pPr>
                      <a:r>
                        <a:rPr lang="en-US" sz="1050" dirty="0">
                          <a:effectLst/>
                        </a:rPr>
                        <a:t> </a:t>
                      </a:r>
                      <a:endParaRPr lang="en-US" sz="1050" b="1" dirty="0">
                        <a:solidFill>
                          <a:schemeClr val="bg1"/>
                        </a:solidFill>
                        <a:effectLst/>
                        <a:latin typeface="Times New Roman"/>
                        <a:ea typeface="Times New Roman"/>
                      </a:endParaRPr>
                    </a:p>
                  </a:txBody>
                  <a:tcPr marL="27214" marR="27214" marT="0" marB="0"/>
                </a:tc>
                <a:extLst>
                  <a:ext uri="{0D108BD9-81ED-4DB2-BD59-A6C34878D82A}">
                    <a16:rowId xmlns:a16="http://schemas.microsoft.com/office/drawing/2014/main" val="10001"/>
                  </a:ext>
                </a:extLst>
              </a:tr>
              <a:tr h="1797269">
                <a:tc>
                  <a:txBody>
                    <a:bodyPr/>
                    <a:lstStyle/>
                    <a:p>
                      <a:pPr marL="0" marR="0" algn="ctr">
                        <a:spcBef>
                          <a:spcPts val="0"/>
                        </a:spcBef>
                        <a:spcAft>
                          <a:spcPts val="0"/>
                        </a:spcAft>
                      </a:pPr>
                      <a:r>
                        <a:rPr lang="en-US" sz="1050">
                          <a:effectLst/>
                        </a:rPr>
                        <a:t>6.0&gt;10.0</a:t>
                      </a:r>
                      <a:endParaRPr lang="en-US" sz="1050">
                        <a:effectLst/>
                        <a:latin typeface="Times New Roman"/>
                        <a:ea typeface="Times New Roman"/>
                      </a:endParaRPr>
                    </a:p>
                  </a:txBody>
                  <a:tcPr marL="27214" marR="27214" marT="0" marB="0"/>
                </a:tc>
                <a:tc>
                  <a:txBody>
                    <a:bodyPr/>
                    <a:lstStyle/>
                    <a:p>
                      <a:pPr marL="0" marR="0">
                        <a:spcBef>
                          <a:spcPts val="0"/>
                        </a:spcBef>
                        <a:spcAft>
                          <a:spcPts val="0"/>
                        </a:spcAft>
                      </a:pPr>
                      <a:r>
                        <a:rPr lang="en-US" sz="1050">
                          <a:effectLst/>
                        </a:rPr>
                        <a:t>Moderately supratherapeutic result. Consider repeating the test.  Notify practitioner. Assess for possible reasons for elevation.</a:t>
                      </a:r>
                    </a:p>
                    <a:p>
                      <a:pPr marL="0" marR="0">
                        <a:spcBef>
                          <a:spcPts val="0"/>
                        </a:spcBef>
                        <a:spcAft>
                          <a:spcPts val="0"/>
                        </a:spcAft>
                      </a:pPr>
                      <a:r>
                        <a:rPr lang="en-US" sz="1050">
                          <a:effectLst/>
                        </a:rPr>
                        <a:t>Hold Coumadin x 3- 4 days Resume therapy at lower dose when INR reaches the therapeutic level. Vitamin K is not recommended unless the patient is actively bleeding.</a:t>
                      </a:r>
                      <a:endParaRPr lang="en-US" sz="1050" b="1">
                        <a:solidFill>
                          <a:schemeClr val="bg1"/>
                        </a:solidFill>
                        <a:effectLst/>
                        <a:latin typeface="Times New Roman"/>
                        <a:ea typeface="Times New Roman"/>
                      </a:endParaRPr>
                    </a:p>
                  </a:txBody>
                  <a:tcPr marL="27214" marR="27214" marT="0" marB="0"/>
                </a:tc>
                <a:tc>
                  <a:txBody>
                    <a:bodyPr/>
                    <a:lstStyle/>
                    <a:p>
                      <a:pPr marL="0" marR="0">
                        <a:spcBef>
                          <a:spcPts val="0"/>
                        </a:spcBef>
                        <a:spcAft>
                          <a:spcPts val="0"/>
                        </a:spcAft>
                      </a:pPr>
                      <a:r>
                        <a:rPr lang="en-US" sz="1050" dirty="0">
                          <a:effectLst/>
                        </a:rPr>
                        <a:t>Schedule INR test 2-4 days until INR is back in therapeutic range</a:t>
                      </a:r>
                      <a:endParaRPr lang="en-US" sz="1050" b="1" dirty="0">
                        <a:solidFill>
                          <a:schemeClr val="bg1"/>
                        </a:solidFill>
                        <a:effectLst/>
                        <a:latin typeface="Times New Roman"/>
                        <a:ea typeface="Times New Roman"/>
                      </a:endParaRPr>
                    </a:p>
                  </a:txBody>
                  <a:tcPr marL="27214" marR="27214" marT="0" marB="0"/>
                </a:tc>
                <a:extLst>
                  <a:ext uri="{0D108BD9-81ED-4DB2-BD59-A6C34878D82A}">
                    <a16:rowId xmlns:a16="http://schemas.microsoft.com/office/drawing/2014/main" val="10002"/>
                  </a:ext>
                </a:extLst>
              </a:tr>
              <a:tr h="998483">
                <a:tc>
                  <a:txBody>
                    <a:bodyPr/>
                    <a:lstStyle/>
                    <a:p>
                      <a:pPr marL="0" marR="0" algn="ctr">
                        <a:spcBef>
                          <a:spcPts val="0"/>
                        </a:spcBef>
                        <a:spcAft>
                          <a:spcPts val="0"/>
                        </a:spcAft>
                      </a:pPr>
                      <a:r>
                        <a:rPr lang="en-US" sz="1050">
                          <a:effectLst/>
                        </a:rPr>
                        <a:t>10-20</a:t>
                      </a:r>
                      <a:endParaRPr lang="en-US" sz="1050">
                        <a:effectLst/>
                        <a:latin typeface="Times New Roman"/>
                        <a:ea typeface="Times New Roman"/>
                      </a:endParaRPr>
                    </a:p>
                  </a:txBody>
                  <a:tcPr marL="27214" marR="27214" marT="0" marB="0"/>
                </a:tc>
                <a:tc>
                  <a:txBody>
                    <a:bodyPr/>
                    <a:lstStyle/>
                    <a:p>
                      <a:pPr marL="0" marR="0">
                        <a:spcBef>
                          <a:spcPts val="0"/>
                        </a:spcBef>
                        <a:spcAft>
                          <a:spcPts val="0"/>
                        </a:spcAft>
                      </a:pPr>
                      <a:r>
                        <a:rPr lang="en-US" sz="1050">
                          <a:effectLst/>
                        </a:rPr>
                        <a:t>Consult provider. Hold coumadin and administer Vit K 2.5mg-5 Mg orally. Repeat if necessary Resume therapy at lower dose when the INR reaches the therapeutic level.</a:t>
                      </a:r>
                      <a:endParaRPr lang="en-US" sz="1050" b="1">
                        <a:solidFill>
                          <a:schemeClr val="bg1"/>
                        </a:solidFill>
                        <a:effectLst/>
                        <a:latin typeface="Times New Roman"/>
                        <a:ea typeface="Times New Roman"/>
                      </a:endParaRPr>
                    </a:p>
                  </a:txBody>
                  <a:tcPr marL="27214" marR="27214" marT="0" marB="0"/>
                </a:tc>
                <a:tc>
                  <a:txBody>
                    <a:bodyPr/>
                    <a:lstStyle/>
                    <a:p>
                      <a:pPr marL="0" marR="0">
                        <a:spcBef>
                          <a:spcPts val="0"/>
                        </a:spcBef>
                        <a:spcAft>
                          <a:spcPts val="0"/>
                        </a:spcAft>
                      </a:pPr>
                      <a:r>
                        <a:rPr lang="en-US" sz="1050" dirty="0">
                          <a:effectLst/>
                        </a:rPr>
                        <a:t>Repeat Q 1-2 days until INR reaches therapeutic level</a:t>
                      </a:r>
                      <a:endParaRPr lang="en-US" sz="1050" b="1" dirty="0">
                        <a:solidFill>
                          <a:schemeClr val="bg1"/>
                        </a:solidFill>
                        <a:effectLst/>
                        <a:latin typeface="Times New Roman"/>
                        <a:ea typeface="Times New Roman"/>
                      </a:endParaRPr>
                    </a:p>
                  </a:txBody>
                  <a:tcPr marL="27214" marR="2721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7573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68300"/>
            <a:ext cx="695325" cy="5943600"/>
          </a:xfrm>
        </p:spPr>
        <p:txBody>
          <a:bodyPr vert="vert"/>
          <a:lstStyle/>
          <a:p>
            <a:pPr eaLnBrk="1" fontAlgn="auto" hangingPunct="1">
              <a:spcAft>
                <a:spcPts val="0"/>
              </a:spcAft>
              <a:defRPr/>
            </a:pPr>
            <a:r>
              <a:rPr lang="en-US" b="1" dirty="0" smtClean="0">
                <a:solidFill>
                  <a:srgbClr val="7030A0"/>
                </a:solidFill>
              </a:rPr>
              <a:t>Goal </a:t>
            </a:r>
            <a:r>
              <a:rPr lang="en-US" b="1" dirty="0" err="1" smtClean="0">
                <a:solidFill>
                  <a:srgbClr val="7030A0"/>
                </a:solidFill>
              </a:rPr>
              <a:t>Inr</a:t>
            </a:r>
            <a:r>
              <a:rPr lang="en-US" b="1" dirty="0" smtClean="0">
                <a:solidFill>
                  <a:srgbClr val="7030A0"/>
                </a:solidFill>
              </a:rPr>
              <a:t> range 2.5-3.5</a:t>
            </a:r>
            <a:endParaRPr lang="en-US" b="1" dirty="0">
              <a:solidFill>
                <a:srgbClr val="7030A0"/>
              </a:solidFill>
            </a:endParaRPr>
          </a:p>
        </p:txBody>
      </p:sp>
      <p:graphicFrame>
        <p:nvGraphicFramePr>
          <p:cNvPr id="4" name="Table 3"/>
          <p:cNvGraphicFramePr>
            <a:graphicFrameLocks noGrp="1"/>
          </p:cNvGraphicFramePr>
          <p:nvPr/>
        </p:nvGraphicFramePr>
        <p:xfrm>
          <a:off x="1219200" y="304800"/>
          <a:ext cx="7239000" cy="5988050"/>
        </p:xfrm>
        <a:graphic>
          <a:graphicData uri="http://schemas.openxmlformats.org/drawingml/2006/table">
            <a:tbl>
              <a:tblPr firstRow="1" firstCol="1" lastRow="1" lastCol="1" bandRow="1" bandCol="1">
                <a:tableStyleId>{69CF1AB2-1976-4502-BF36-3FF5EA218861}</a:tableStyleId>
              </a:tblPr>
              <a:tblGrid>
                <a:gridCol w="893124">
                  <a:extLst>
                    <a:ext uri="{9D8B030D-6E8A-4147-A177-3AD203B41FA5}">
                      <a16:colId xmlns:a16="http://schemas.microsoft.com/office/drawing/2014/main" val="20000"/>
                    </a:ext>
                  </a:extLst>
                </a:gridCol>
                <a:gridCol w="3407970">
                  <a:extLst>
                    <a:ext uri="{9D8B030D-6E8A-4147-A177-3AD203B41FA5}">
                      <a16:colId xmlns:a16="http://schemas.microsoft.com/office/drawing/2014/main" val="20001"/>
                    </a:ext>
                  </a:extLst>
                </a:gridCol>
                <a:gridCol w="2937906">
                  <a:extLst>
                    <a:ext uri="{9D8B030D-6E8A-4147-A177-3AD203B41FA5}">
                      <a16:colId xmlns:a16="http://schemas.microsoft.com/office/drawing/2014/main" val="20002"/>
                    </a:ext>
                  </a:extLst>
                </a:gridCol>
              </a:tblGrid>
              <a:tr h="201459">
                <a:tc>
                  <a:txBody>
                    <a:bodyPr/>
                    <a:lstStyle/>
                    <a:p>
                      <a:pPr marL="0" marR="0" algn="ctr">
                        <a:spcBef>
                          <a:spcPts val="0"/>
                        </a:spcBef>
                        <a:spcAft>
                          <a:spcPts val="0"/>
                        </a:spcAft>
                      </a:pPr>
                      <a:r>
                        <a:rPr lang="en-US" sz="900" dirty="0">
                          <a:effectLst/>
                        </a:rPr>
                        <a:t>INR Range</a:t>
                      </a:r>
                      <a:endParaRPr lang="en-US" sz="900" dirty="0">
                        <a:effectLst/>
                        <a:latin typeface="Times New Roman"/>
                        <a:ea typeface="Times New Roman"/>
                      </a:endParaRPr>
                    </a:p>
                  </a:txBody>
                  <a:tcPr marL="37272" marR="37272" marT="0" marB="0"/>
                </a:tc>
                <a:tc>
                  <a:txBody>
                    <a:bodyPr/>
                    <a:lstStyle/>
                    <a:p>
                      <a:pPr marL="0" marR="0" algn="ctr">
                        <a:spcBef>
                          <a:spcPts val="0"/>
                        </a:spcBef>
                        <a:spcAft>
                          <a:spcPts val="0"/>
                        </a:spcAft>
                      </a:pPr>
                      <a:r>
                        <a:rPr lang="en-US" sz="900">
                          <a:effectLst/>
                        </a:rPr>
                        <a:t>Recommended dosage adjustment</a:t>
                      </a:r>
                      <a:endParaRPr lang="en-US" sz="900">
                        <a:effectLst/>
                        <a:latin typeface="Times New Roman"/>
                        <a:ea typeface="Times New Roman"/>
                      </a:endParaRPr>
                    </a:p>
                  </a:txBody>
                  <a:tcPr marL="37272" marR="37272" marT="0" marB="0"/>
                </a:tc>
                <a:tc>
                  <a:txBody>
                    <a:bodyPr/>
                    <a:lstStyle/>
                    <a:p>
                      <a:pPr marL="0" marR="0" algn="ctr">
                        <a:spcBef>
                          <a:spcPts val="0"/>
                        </a:spcBef>
                        <a:spcAft>
                          <a:spcPts val="0"/>
                        </a:spcAft>
                      </a:pPr>
                      <a:r>
                        <a:rPr lang="en-US" sz="900">
                          <a:effectLst/>
                        </a:rPr>
                        <a:t>Recommended Next INR</a:t>
                      </a:r>
                      <a:endParaRPr lang="en-US" sz="900">
                        <a:effectLst/>
                        <a:latin typeface="Times New Roman"/>
                        <a:ea typeface="Times New Roman"/>
                      </a:endParaRPr>
                    </a:p>
                  </a:txBody>
                  <a:tcPr marL="37272" marR="37272" marT="0" marB="0"/>
                </a:tc>
                <a:extLst>
                  <a:ext uri="{0D108BD9-81ED-4DB2-BD59-A6C34878D82A}">
                    <a16:rowId xmlns:a16="http://schemas.microsoft.com/office/drawing/2014/main" val="10000"/>
                  </a:ext>
                </a:extLst>
              </a:tr>
              <a:tr h="503649">
                <a:tc>
                  <a:txBody>
                    <a:bodyPr/>
                    <a:lstStyle/>
                    <a:p>
                      <a:pPr marL="0" marR="0" algn="ctr">
                        <a:spcBef>
                          <a:spcPts val="0"/>
                        </a:spcBef>
                        <a:spcAft>
                          <a:spcPts val="0"/>
                        </a:spcAft>
                      </a:pPr>
                      <a:r>
                        <a:rPr lang="en-US" sz="900">
                          <a:effectLst/>
                        </a:rPr>
                        <a:t>&lt;2.0</a:t>
                      </a:r>
                      <a:endParaRPr lang="en-US" sz="900">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Mildly </a:t>
                      </a:r>
                      <a:r>
                        <a:rPr lang="en-US" sz="900" dirty="0" err="1">
                          <a:effectLst/>
                        </a:rPr>
                        <a:t>Subtherapuetic</a:t>
                      </a:r>
                      <a:r>
                        <a:rPr lang="en-US" sz="900" dirty="0">
                          <a:effectLst/>
                        </a:rPr>
                        <a:t> dose, consider repeating test.  </a:t>
                      </a:r>
                      <a:endParaRPr lang="en-US" sz="900" b="1" dirty="0">
                        <a:solidFill>
                          <a:schemeClr val="bg1"/>
                        </a:solidFill>
                        <a:effectLst/>
                        <a:latin typeface="Times New Roman"/>
                        <a:ea typeface="Times New Roman"/>
                      </a:endParaRPr>
                    </a:p>
                  </a:txBody>
                  <a:tcPr marL="37272" marR="37272" marT="0" marB="0"/>
                </a:tc>
                <a:tc>
                  <a:txBody>
                    <a:bodyPr/>
                    <a:lstStyle/>
                    <a:p>
                      <a:pPr marL="0" marR="0">
                        <a:spcBef>
                          <a:spcPts val="0"/>
                        </a:spcBef>
                        <a:spcAft>
                          <a:spcPts val="0"/>
                        </a:spcAft>
                      </a:pPr>
                      <a:r>
                        <a:rPr lang="en-US" sz="900">
                          <a:effectLst/>
                        </a:rPr>
                        <a:t>Schedule INR test 2-4 days until INR is in therapeutic range</a:t>
                      </a:r>
                      <a:endParaRPr lang="en-US" sz="900" b="1">
                        <a:solidFill>
                          <a:schemeClr val="bg1"/>
                        </a:solidFill>
                        <a:effectLst/>
                        <a:latin typeface="Times New Roman"/>
                        <a:ea typeface="Times New Roman"/>
                      </a:endParaRPr>
                    </a:p>
                  </a:txBody>
                  <a:tcPr marL="37272" marR="37272" marT="0" marB="0"/>
                </a:tc>
                <a:extLst>
                  <a:ext uri="{0D108BD9-81ED-4DB2-BD59-A6C34878D82A}">
                    <a16:rowId xmlns:a16="http://schemas.microsoft.com/office/drawing/2014/main" val="10001"/>
                  </a:ext>
                </a:extLst>
              </a:tr>
              <a:tr h="1208758">
                <a:tc>
                  <a:txBody>
                    <a:bodyPr/>
                    <a:lstStyle/>
                    <a:p>
                      <a:pPr marL="0" marR="0" algn="ctr">
                        <a:spcBef>
                          <a:spcPts val="0"/>
                        </a:spcBef>
                        <a:spcAft>
                          <a:spcPts val="0"/>
                        </a:spcAft>
                      </a:pPr>
                      <a:r>
                        <a:rPr lang="en-US" sz="900" dirty="0">
                          <a:effectLst/>
                        </a:rPr>
                        <a:t>2.0-2.4</a:t>
                      </a:r>
                      <a:endParaRPr lang="en-US" sz="900" dirty="0">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Minimally </a:t>
                      </a:r>
                      <a:r>
                        <a:rPr lang="en-US" sz="900" dirty="0" err="1">
                          <a:effectLst/>
                        </a:rPr>
                        <a:t>Subtherapuetic</a:t>
                      </a:r>
                      <a:r>
                        <a:rPr lang="en-US" sz="900" dirty="0">
                          <a:effectLst/>
                        </a:rPr>
                        <a:t> dose, Assess for possible reasons for low result, i.e. missed dose, etc. Do Not adjust dose if minimally </a:t>
                      </a:r>
                      <a:r>
                        <a:rPr lang="en-US" sz="900" dirty="0" err="1">
                          <a:effectLst/>
                        </a:rPr>
                        <a:t>subtheraputic</a:t>
                      </a:r>
                      <a:r>
                        <a:rPr lang="en-US" sz="900" dirty="0">
                          <a:effectLst/>
                        </a:rPr>
                        <a:t> and patient has been stable on current dose. i.e. 2.3-2.4  Continue current dose and retest in 1 week. </a:t>
                      </a:r>
                      <a:endParaRPr lang="en-US" sz="900" b="1" dirty="0">
                        <a:solidFill>
                          <a:schemeClr val="bg1"/>
                        </a:solidFill>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Schedule INR test 4 days to 1 week</a:t>
                      </a:r>
                      <a:endParaRPr lang="en-US" sz="900" b="1" dirty="0">
                        <a:solidFill>
                          <a:schemeClr val="bg1"/>
                        </a:solidFill>
                        <a:effectLst/>
                        <a:latin typeface="Times New Roman"/>
                        <a:ea typeface="Times New Roman"/>
                      </a:endParaRPr>
                    </a:p>
                  </a:txBody>
                  <a:tcPr marL="37272" marR="37272" marT="0" marB="0"/>
                </a:tc>
                <a:extLst>
                  <a:ext uri="{0D108BD9-81ED-4DB2-BD59-A6C34878D82A}">
                    <a16:rowId xmlns:a16="http://schemas.microsoft.com/office/drawing/2014/main" val="10002"/>
                  </a:ext>
                </a:extLst>
              </a:tr>
              <a:tr h="1309488">
                <a:tc>
                  <a:txBody>
                    <a:bodyPr/>
                    <a:lstStyle/>
                    <a:p>
                      <a:pPr marL="0" marR="0" algn="ctr">
                        <a:spcBef>
                          <a:spcPts val="0"/>
                        </a:spcBef>
                        <a:spcAft>
                          <a:spcPts val="0"/>
                        </a:spcAft>
                      </a:pPr>
                      <a:r>
                        <a:rPr lang="en-US" sz="900">
                          <a:effectLst/>
                        </a:rPr>
                        <a:t>2.5-3.5</a:t>
                      </a:r>
                      <a:endParaRPr lang="en-US" sz="900">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Therapeutic dose. Keep Same dose.</a:t>
                      </a:r>
                      <a:endParaRPr lang="en-US" sz="900" b="1" dirty="0">
                        <a:solidFill>
                          <a:schemeClr val="bg1"/>
                        </a:solidFill>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Repeat in one week. If INR is in recommended range at next test visit, repeat again at 1 week. When INR is within recommended range for 2 consecutive weeks, you may extend testing interval each time by another week thereafter not to exceed 4 weeks. Patients whose INR has been stable for 6 </a:t>
                      </a:r>
                      <a:r>
                        <a:rPr lang="en-US" sz="900" dirty="0" err="1">
                          <a:effectLst/>
                        </a:rPr>
                        <a:t>mos</a:t>
                      </a:r>
                      <a:r>
                        <a:rPr lang="en-US" sz="900" dirty="0">
                          <a:effectLst/>
                        </a:rPr>
                        <a:t> may have their testing frequency extended up to 12 weeks, increasing by 2 weeks each testing interval.</a:t>
                      </a:r>
                      <a:endParaRPr lang="en-US" sz="900" b="1" dirty="0">
                        <a:solidFill>
                          <a:schemeClr val="bg1"/>
                        </a:solidFill>
                        <a:effectLst/>
                        <a:latin typeface="Times New Roman"/>
                        <a:ea typeface="Times New Roman"/>
                      </a:endParaRPr>
                    </a:p>
                  </a:txBody>
                  <a:tcPr marL="37272" marR="37272" marT="0" marB="0"/>
                </a:tc>
                <a:extLst>
                  <a:ext uri="{0D108BD9-81ED-4DB2-BD59-A6C34878D82A}">
                    <a16:rowId xmlns:a16="http://schemas.microsoft.com/office/drawing/2014/main" val="10003"/>
                  </a:ext>
                </a:extLst>
              </a:tr>
              <a:tr h="805838">
                <a:tc>
                  <a:txBody>
                    <a:bodyPr/>
                    <a:lstStyle/>
                    <a:p>
                      <a:pPr marL="0" marR="0" algn="ctr">
                        <a:spcBef>
                          <a:spcPts val="0"/>
                        </a:spcBef>
                        <a:spcAft>
                          <a:spcPts val="0"/>
                        </a:spcAft>
                      </a:pPr>
                      <a:r>
                        <a:rPr lang="en-US" sz="900">
                          <a:effectLst/>
                        </a:rPr>
                        <a:t>3.5-3.9</a:t>
                      </a:r>
                      <a:endParaRPr lang="en-US" sz="900">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Minimally Elevated result. Assess for possible reasons for elevation. If patient has been stable with current dose, do not adjust dose for readings 3.6-3.7. </a:t>
                      </a:r>
                      <a:endParaRPr lang="en-US" sz="900" b="1" dirty="0">
                        <a:solidFill>
                          <a:schemeClr val="bg1"/>
                        </a:solidFill>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Schedule INR test 4 days to </a:t>
                      </a:r>
                      <a:r>
                        <a:rPr lang="en-US" sz="900" u="sng" dirty="0">
                          <a:effectLst/>
                        </a:rPr>
                        <a:t>1 week</a:t>
                      </a:r>
                      <a:endParaRPr lang="en-US" sz="900" b="1" dirty="0">
                        <a:solidFill>
                          <a:schemeClr val="bg1"/>
                        </a:solidFill>
                        <a:effectLst/>
                        <a:latin typeface="Times New Roman"/>
                        <a:ea typeface="Times New Roman"/>
                      </a:endParaRPr>
                    </a:p>
                  </a:txBody>
                  <a:tcPr marL="37272" marR="37272" marT="0" marB="0"/>
                </a:tc>
                <a:extLst>
                  <a:ext uri="{0D108BD9-81ED-4DB2-BD59-A6C34878D82A}">
                    <a16:rowId xmlns:a16="http://schemas.microsoft.com/office/drawing/2014/main" val="10004"/>
                  </a:ext>
                </a:extLst>
              </a:tr>
              <a:tr h="705109">
                <a:tc>
                  <a:txBody>
                    <a:bodyPr/>
                    <a:lstStyle/>
                    <a:p>
                      <a:pPr marL="0" marR="0" algn="ctr">
                        <a:spcBef>
                          <a:spcPts val="0"/>
                        </a:spcBef>
                        <a:spcAft>
                          <a:spcPts val="0"/>
                        </a:spcAft>
                      </a:pPr>
                      <a:r>
                        <a:rPr lang="en-US" sz="900">
                          <a:effectLst/>
                        </a:rPr>
                        <a:t>4.0-4.9</a:t>
                      </a:r>
                      <a:endParaRPr lang="en-US" sz="900">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Minimally/ Moderately elevated result. Always Consider repeating the test. Assess for possible reasons for elevation. May consider holding one dose </a:t>
                      </a:r>
                      <a:r>
                        <a:rPr lang="en-US" sz="900" dirty="0" err="1">
                          <a:effectLst/>
                        </a:rPr>
                        <a:t>coumadin</a:t>
                      </a:r>
                      <a:r>
                        <a:rPr lang="en-US" sz="900" dirty="0">
                          <a:effectLst/>
                        </a:rPr>
                        <a:t> .  </a:t>
                      </a:r>
                      <a:endParaRPr lang="en-US" sz="900" b="1" dirty="0">
                        <a:solidFill>
                          <a:schemeClr val="bg1"/>
                        </a:solidFill>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Schedule INR test 4 days to </a:t>
                      </a:r>
                      <a:r>
                        <a:rPr lang="en-US" sz="900" u="sng" dirty="0">
                          <a:effectLst/>
                        </a:rPr>
                        <a:t>1 week</a:t>
                      </a:r>
                      <a:endParaRPr lang="en-US" sz="900" b="1" dirty="0">
                        <a:solidFill>
                          <a:schemeClr val="bg1"/>
                        </a:solidFill>
                        <a:effectLst/>
                        <a:latin typeface="Times New Roman"/>
                        <a:ea typeface="Times New Roman"/>
                      </a:endParaRPr>
                    </a:p>
                  </a:txBody>
                  <a:tcPr marL="37272" marR="37272" marT="0" marB="0"/>
                </a:tc>
                <a:extLst>
                  <a:ext uri="{0D108BD9-81ED-4DB2-BD59-A6C34878D82A}">
                    <a16:rowId xmlns:a16="http://schemas.microsoft.com/office/drawing/2014/main" val="10005"/>
                  </a:ext>
                </a:extLst>
              </a:tr>
              <a:tr h="705109">
                <a:tc>
                  <a:txBody>
                    <a:bodyPr/>
                    <a:lstStyle/>
                    <a:p>
                      <a:pPr marL="0" marR="0" algn="ctr">
                        <a:spcBef>
                          <a:spcPts val="0"/>
                        </a:spcBef>
                        <a:spcAft>
                          <a:spcPts val="0"/>
                        </a:spcAft>
                      </a:pPr>
                      <a:r>
                        <a:rPr lang="en-US" sz="900">
                          <a:effectLst/>
                        </a:rPr>
                        <a:t>5.0-9.9</a:t>
                      </a:r>
                      <a:endParaRPr lang="en-US" sz="900">
                        <a:effectLst/>
                        <a:latin typeface="Times New Roman"/>
                        <a:ea typeface="Times New Roman"/>
                      </a:endParaRPr>
                    </a:p>
                  </a:txBody>
                  <a:tcPr marL="37272" marR="37272" marT="0" marB="0"/>
                </a:tc>
                <a:tc>
                  <a:txBody>
                    <a:bodyPr/>
                    <a:lstStyle/>
                    <a:p>
                      <a:pPr marL="0" marR="0">
                        <a:spcBef>
                          <a:spcPts val="0"/>
                        </a:spcBef>
                        <a:spcAft>
                          <a:spcPts val="0"/>
                        </a:spcAft>
                      </a:pPr>
                      <a:r>
                        <a:rPr lang="en-US" sz="900">
                          <a:effectLst/>
                        </a:rPr>
                        <a:t>Moderately supratherapeutic result. Consider repeating the test. Notify Practitioner. Hold next 1-2 doses of Coumadin.  Calculate lower dose not to exceed 15%. Vitamin K is not recommended unless the patient is actively bleeding</a:t>
                      </a:r>
                      <a:endParaRPr lang="en-US" sz="900" b="1">
                        <a:solidFill>
                          <a:schemeClr val="bg1"/>
                        </a:solidFill>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Schedule INR 2-4 days until back into therapeutic range</a:t>
                      </a:r>
                      <a:endParaRPr lang="en-US" sz="900" b="1" dirty="0">
                        <a:solidFill>
                          <a:schemeClr val="bg1"/>
                        </a:solidFill>
                        <a:effectLst/>
                        <a:latin typeface="Times New Roman"/>
                        <a:ea typeface="Times New Roman"/>
                      </a:endParaRPr>
                    </a:p>
                  </a:txBody>
                  <a:tcPr marL="37272" marR="37272" marT="0" marB="0"/>
                </a:tc>
                <a:extLst>
                  <a:ext uri="{0D108BD9-81ED-4DB2-BD59-A6C34878D82A}">
                    <a16:rowId xmlns:a16="http://schemas.microsoft.com/office/drawing/2014/main" val="10006"/>
                  </a:ext>
                </a:extLst>
              </a:tr>
              <a:tr h="548640">
                <a:tc>
                  <a:txBody>
                    <a:bodyPr/>
                    <a:lstStyle/>
                    <a:p>
                      <a:pPr marL="0" marR="0" algn="ctr">
                        <a:spcBef>
                          <a:spcPts val="0"/>
                        </a:spcBef>
                        <a:spcAft>
                          <a:spcPts val="0"/>
                        </a:spcAft>
                      </a:pPr>
                      <a:r>
                        <a:rPr lang="en-US" sz="900">
                          <a:effectLst/>
                        </a:rPr>
                        <a:t>&gt;10.0-20</a:t>
                      </a:r>
                      <a:endParaRPr lang="en-US" sz="900">
                        <a:effectLst/>
                        <a:latin typeface="Times New Roman"/>
                        <a:ea typeface="Times New Roman"/>
                      </a:endParaRPr>
                    </a:p>
                  </a:txBody>
                  <a:tcPr marL="37272" marR="37272" marT="0" marB="0"/>
                </a:tc>
                <a:tc>
                  <a:txBody>
                    <a:bodyPr/>
                    <a:lstStyle/>
                    <a:p>
                      <a:pPr marL="0" marR="0">
                        <a:spcBef>
                          <a:spcPts val="0"/>
                        </a:spcBef>
                        <a:spcAft>
                          <a:spcPts val="0"/>
                        </a:spcAft>
                      </a:pPr>
                      <a:r>
                        <a:rPr lang="en-US" sz="900">
                          <a:effectLst/>
                        </a:rPr>
                        <a:t>Repeat the test.  Notify practitioner.</a:t>
                      </a:r>
                    </a:p>
                    <a:p>
                      <a:pPr marL="0" marR="0">
                        <a:spcBef>
                          <a:spcPts val="0"/>
                        </a:spcBef>
                        <a:spcAft>
                          <a:spcPts val="0"/>
                        </a:spcAft>
                      </a:pPr>
                      <a:r>
                        <a:rPr lang="en-US" sz="900">
                          <a:effectLst/>
                        </a:rPr>
                        <a:t>Hold coumadin. Give Vit. K 2.5 mg-5mg po. and repeat if necessary. Resume therapy at a lower dose when the INR reaches the therapeutic level</a:t>
                      </a:r>
                      <a:endParaRPr lang="en-US" sz="900" b="1">
                        <a:solidFill>
                          <a:schemeClr val="bg1"/>
                        </a:solidFill>
                        <a:effectLst/>
                        <a:latin typeface="Times New Roman"/>
                        <a:ea typeface="Times New Roman"/>
                      </a:endParaRPr>
                    </a:p>
                  </a:txBody>
                  <a:tcPr marL="37272" marR="37272" marT="0" marB="0"/>
                </a:tc>
                <a:tc>
                  <a:txBody>
                    <a:bodyPr/>
                    <a:lstStyle/>
                    <a:p>
                      <a:pPr marL="0" marR="0">
                        <a:spcBef>
                          <a:spcPts val="0"/>
                        </a:spcBef>
                        <a:spcAft>
                          <a:spcPts val="0"/>
                        </a:spcAft>
                      </a:pPr>
                      <a:r>
                        <a:rPr lang="en-US" sz="900" dirty="0">
                          <a:effectLst/>
                        </a:rPr>
                        <a:t>Repeat  Q 1-2 days until INR reaches therapeutic level</a:t>
                      </a:r>
                      <a:endParaRPr lang="en-US" sz="900" b="1" dirty="0">
                        <a:solidFill>
                          <a:schemeClr val="bg1"/>
                        </a:solidFill>
                        <a:effectLst/>
                        <a:latin typeface="Times New Roman"/>
                        <a:ea typeface="Times New Roman"/>
                      </a:endParaRPr>
                    </a:p>
                  </a:txBody>
                  <a:tcPr marL="37272" marR="37272"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09427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1066800"/>
          </a:xfrm>
        </p:spPr>
        <p:txBody>
          <a:bodyPr/>
          <a:lstStyle/>
          <a:p>
            <a:pPr marL="484632" eaLnBrk="1" fontAlgn="auto" hangingPunct="1">
              <a:spcAft>
                <a:spcPts val="0"/>
              </a:spcAft>
              <a:defRPr/>
            </a:pPr>
            <a:r>
              <a:rPr lang="en-US" dirty="0" smtClean="0">
                <a:solidFill>
                  <a:schemeClr val="accent1">
                    <a:tint val="83000"/>
                    <a:satMod val="150000"/>
                  </a:schemeClr>
                </a:solidFill>
              </a:rPr>
              <a:t>Dosing</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28800"/>
            <a:ext cx="8229600" cy="4525963"/>
          </a:xfrm>
        </p:spPr>
        <p:txBody>
          <a:bodyPr rtlCol="0">
            <a:normAutofit/>
          </a:bodyPr>
          <a:lstStyle/>
          <a:p>
            <a:pPr marL="448056" indent="-384048" eaLnBrk="1" fontAlgn="auto" hangingPunct="1">
              <a:spcAft>
                <a:spcPts val="0"/>
              </a:spcAft>
              <a:buFont typeface="Wingdings 2"/>
              <a:buChar char=""/>
              <a:defRPr/>
            </a:pPr>
            <a:r>
              <a:rPr lang="en-US" dirty="0" smtClean="0">
                <a:solidFill>
                  <a:schemeClr val="bg1">
                    <a:lumMod val="85000"/>
                  </a:schemeClr>
                </a:solidFill>
              </a:rPr>
              <a:t>ACCP Anticoagulation Guidelines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Do thorough assessment</a:t>
            </a:r>
          </a:p>
          <a:p>
            <a:pPr marL="822960" lvl="1" eaLnBrk="1" fontAlgn="auto" hangingPunct="1">
              <a:spcAft>
                <a:spcPts val="0"/>
              </a:spcAft>
              <a:buFont typeface="Verdana"/>
              <a:buChar char="›"/>
              <a:defRPr/>
            </a:pPr>
            <a:r>
              <a:rPr lang="en-US" dirty="0">
                <a:solidFill>
                  <a:schemeClr val="tx1">
                    <a:lumMod val="50000"/>
                    <a:lumOff val="50000"/>
                  </a:schemeClr>
                </a:solidFill>
              </a:rPr>
              <a:t>Why INR </a:t>
            </a:r>
            <a:r>
              <a:rPr lang="en-US" dirty="0" smtClean="0">
                <a:solidFill>
                  <a:schemeClr val="tx1">
                    <a:lumMod val="50000"/>
                    <a:lumOff val="50000"/>
                  </a:schemeClr>
                </a:solidFill>
              </a:rPr>
              <a:t>may </a:t>
            </a:r>
            <a:r>
              <a:rPr lang="en-US" dirty="0">
                <a:solidFill>
                  <a:schemeClr val="tx1">
                    <a:lumMod val="50000"/>
                    <a:lumOff val="50000"/>
                  </a:schemeClr>
                </a:solidFill>
              </a:rPr>
              <a:t>be </a:t>
            </a:r>
            <a:r>
              <a:rPr lang="en-US" dirty="0" smtClean="0">
                <a:solidFill>
                  <a:schemeClr val="tx1">
                    <a:lumMod val="50000"/>
                    <a:lumOff val="50000"/>
                  </a:schemeClr>
                </a:solidFill>
              </a:rPr>
              <a:t>high</a:t>
            </a:r>
          </a:p>
          <a:p>
            <a:pPr marL="822960" lvl="1" eaLnBrk="1" fontAlgn="auto" hangingPunct="1">
              <a:spcAft>
                <a:spcPts val="0"/>
              </a:spcAft>
              <a:buFont typeface="Verdana"/>
              <a:buChar char="›"/>
              <a:defRPr/>
            </a:pPr>
            <a:r>
              <a:rPr lang="en-US" dirty="0" smtClean="0">
                <a:solidFill>
                  <a:schemeClr val="tx1">
                    <a:lumMod val="50000"/>
                    <a:lumOff val="50000"/>
                  </a:schemeClr>
                </a:solidFill>
              </a:rPr>
              <a:t>Why </a:t>
            </a:r>
            <a:r>
              <a:rPr lang="en-US" dirty="0">
                <a:solidFill>
                  <a:schemeClr val="tx1">
                    <a:lumMod val="50000"/>
                    <a:lumOff val="50000"/>
                  </a:schemeClr>
                </a:solidFill>
              </a:rPr>
              <a:t>INR may be </a:t>
            </a:r>
            <a:r>
              <a:rPr lang="en-US" dirty="0" smtClean="0">
                <a:solidFill>
                  <a:schemeClr val="tx1">
                    <a:lumMod val="50000"/>
                    <a:lumOff val="50000"/>
                  </a:schemeClr>
                </a:solidFill>
              </a:rPr>
              <a:t>low</a:t>
            </a:r>
          </a:p>
          <a:p>
            <a:pPr marL="64008" indent="0" eaLnBrk="1" fontAlgn="auto" hangingPunct="1">
              <a:spcAft>
                <a:spcPts val="0"/>
              </a:spcAft>
              <a:buFont typeface="Wingdings 2"/>
              <a:buNone/>
              <a:defRPr/>
            </a:pP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440843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iterate type="lt">
                                    <p:tmPct val="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iterate type="lt">
                                    <p:tmPct val="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mph" presetSubtype="0" fill="hold" grpId="1" nodeType="withEffect">
                                  <p:stCondLst>
                                    <p:cond delay="0"/>
                                  </p:stCondLst>
                                  <p:iterate type="lt">
                                    <p:tmPct val="4000"/>
                                  </p:iterate>
                                  <p:childTnLst>
                                    <p:set>
                                      <p:cBhvr override="childStyle">
                                        <p:cTn id="21" dur="500" fill="hold"/>
                                        <p:tgtEl>
                                          <p:spTgt spid="3">
                                            <p:txEl>
                                              <p:pRg st="1" end="1"/>
                                            </p:txEl>
                                          </p:spTgt>
                                        </p:tgtEl>
                                        <p:attrNameLst>
                                          <p:attrName>style.color</p:attrName>
                                        </p:attrNameLst>
                                      </p:cBhvr>
                                      <p:to>
                                        <p:clrVal>
                                          <a:schemeClr val="accent2"/>
                                        </p:clrVal>
                                      </p:to>
                                    </p:set>
                                    <p:set>
                                      <p:cBhvr>
                                        <p:cTn id="22" dur="500" fill="hold"/>
                                        <p:tgtEl>
                                          <p:spTgt spid="3">
                                            <p:txEl>
                                              <p:pRg st="1" end="1"/>
                                            </p:txEl>
                                          </p:spTgt>
                                        </p:tgtEl>
                                        <p:attrNameLst>
                                          <p:attrName>fillcolor</p:attrName>
                                        </p:attrNameLst>
                                      </p:cBhvr>
                                      <p:to>
                                        <p:clrVal>
                                          <a:schemeClr val="accent2"/>
                                        </p:clrVal>
                                      </p:to>
                                    </p:set>
                                    <p:set>
                                      <p:cBhvr>
                                        <p:cTn id="23" dur="500" fill="hold"/>
                                        <p:tgtEl>
                                          <p:spTgt spid="3">
                                            <p:txEl>
                                              <p:pRg st="1" end="1"/>
                                            </p:txEl>
                                          </p:spTgt>
                                        </p:tgtEl>
                                        <p:attrNameLst>
                                          <p:attrName>fill.type</p:attrName>
                                        </p:attrNameLst>
                                      </p:cBhvr>
                                      <p:to>
                                        <p:strVal val="solid"/>
                                      </p:to>
                                    </p:set>
                                  </p:childTnLst>
                                </p:cTn>
                              </p:par>
                              <p:par>
                                <p:cTn id="24" presetID="16" presetClass="emph" presetSubtype="0" fill="hold" grpId="1" nodeType="withEffect">
                                  <p:stCondLst>
                                    <p:cond delay="0"/>
                                  </p:stCondLst>
                                  <p:iterate type="lt">
                                    <p:tmPct val="4000"/>
                                  </p:iterate>
                                  <p:childTnLst>
                                    <p:set>
                                      <p:cBhvr override="childStyle">
                                        <p:cTn id="25" dur="500" fill="hold"/>
                                        <p:tgtEl>
                                          <p:spTgt spid="3">
                                            <p:txEl>
                                              <p:pRg st="2" end="2"/>
                                            </p:txEl>
                                          </p:spTgt>
                                        </p:tgtEl>
                                        <p:attrNameLst>
                                          <p:attrName>style.color</p:attrName>
                                        </p:attrNameLst>
                                      </p:cBhvr>
                                      <p:to>
                                        <p:clrVal>
                                          <a:schemeClr val="accent2"/>
                                        </p:clrVal>
                                      </p:to>
                                    </p:set>
                                    <p:set>
                                      <p:cBhvr>
                                        <p:cTn id="26" dur="500" fill="hold"/>
                                        <p:tgtEl>
                                          <p:spTgt spid="3">
                                            <p:txEl>
                                              <p:pRg st="2" end="2"/>
                                            </p:txEl>
                                          </p:spTgt>
                                        </p:tgtEl>
                                        <p:attrNameLst>
                                          <p:attrName>fillcolor</p:attrName>
                                        </p:attrNameLst>
                                      </p:cBhvr>
                                      <p:to>
                                        <p:clrVal>
                                          <a:schemeClr val="accent2"/>
                                        </p:clrVal>
                                      </p:to>
                                    </p:set>
                                    <p:set>
                                      <p:cBhvr>
                                        <p:cTn id="27" dur="500" fill="hold"/>
                                        <p:tgtEl>
                                          <p:spTgt spid="3">
                                            <p:txEl>
                                              <p:pRg st="2" end="2"/>
                                            </p:txEl>
                                          </p:spTgt>
                                        </p:tgtEl>
                                        <p:attrNameLst>
                                          <p:attrName>fill.type</p:attrName>
                                        </p:attrNameLst>
                                      </p:cBhvr>
                                      <p:to>
                                        <p:strVal val="solid"/>
                                      </p:to>
                                    </p:set>
                                  </p:childTnLst>
                                </p:cTn>
                              </p:par>
                              <p:par>
                                <p:cTn id="28" presetID="16" presetClass="emph" presetSubtype="0" fill="hold" grpId="1" nodeType="withEffect">
                                  <p:stCondLst>
                                    <p:cond delay="0"/>
                                  </p:stCondLst>
                                  <p:iterate type="lt">
                                    <p:tmPct val="4000"/>
                                  </p:iterate>
                                  <p:childTnLst>
                                    <p:set>
                                      <p:cBhvr override="childStyle">
                                        <p:cTn id="29" dur="500" fill="hold"/>
                                        <p:tgtEl>
                                          <p:spTgt spid="3">
                                            <p:txEl>
                                              <p:pRg st="3" end="3"/>
                                            </p:txEl>
                                          </p:spTgt>
                                        </p:tgtEl>
                                        <p:attrNameLst>
                                          <p:attrName>style.color</p:attrName>
                                        </p:attrNameLst>
                                      </p:cBhvr>
                                      <p:to>
                                        <p:clrVal>
                                          <a:schemeClr val="accent2"/>
                                        </p:clrVal>
                                      </p:to>
                                    </p:set>
                                    <p:set>
                                      <p:cBhvr>
                                        <p:cTn id="30" dur="500" fill="hold"/>
                                        <p:tgtEl>
                                          <p:spTgt spid="3">
                                            <p:txEl>
                                              <p:pRg st="3" end="3"/>
                                            </p:txEl>
                                          </p:spTgt>
                                        </p:tgtEl>
                                        <p:attrNameLst>
                                          <p:attrName>fillcolor</p:attrName>
                                        </p:attrNameLst>
                                      </p:cBhvr>
                                      <p:to>
                                        <p:clrVal>
                                          <a:schemeClr val="accent2"/>
                                        </p:clrVal>
                                      </p:to>
                                    </p:set>
                                    <p:set>
                                      <p:cBhvr>
                                        <p:cTn id="31"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P spid="3" grpI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600200"/>
          </a:xfrm>
        </p:spPr>
        <p:txBody>
          <a:bodyPr/>
          <a:lstStyle/>
          <a:p>
            <a:pPr marL="484632" eaLnBrk="1" fontAlgn="auto" hangingPunct="1">
              <a:spcAft>
                <a:spcPts val="0"/>
              </a:spcAft>
              <a:defRPr/>
            </a:pPr>
            <a:r>
              <a:rPr lang="en-US" sz="4800" dirty="0" smtClean="0">
                <a:solidFill>
                  <a:schemeClr val="accent1">
                    <a:tint val="83000"/>
                    <a:satMod val="150000"/>
                  </a:schemeClr>
                </a:solidFill>
              </a:rPr>
              <a:t>Assessing Why INR High		</a:t>
            </a:r>
            <a:endParaRPr lang="en-US" sz="4800" dirty="0">
              <a:solidFill>
                <a:schemeClr val="accent1">
                  <a:tint val="83000"/>
                  <a:satMod val="150000"/>
                </a:schemeClr>
              </a:solidFill>
            </a:endParaRPr>
          </a:p>
        </p:txBody>
      </p:sp>
      <p:sp>
        <p:nvSpPr>
          <p:cNvPr id="3" name="Content Placeholder 2"/>
          <p:cNvSpPr>
            <a:spLocks noGrp="1"/>
          </p:cNvSpPr>
          <p:nvPr>
            <p:ph idx="1"/>
          </p:nvPr>
        </p:nvSpPr>
        <p:spPr>
          <a:xfrm>
            <a:off x="457200" y="1295400"/>
            <a:ext cx="8229600" cy="4572000"/>
          </a:xfrm>
        </p:spPr>
        <p:txBody>
          <a:bodyPr rtlCol="0">
            <a:normAutofit fontScale="85000" lnSpcReduction="200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What dose is patient actually taking?</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Did patient take an extra dose?</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Any change in Medication?</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Any new medications? i.e. ABX/OTC pain relievers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Any diet changes?</a:t>
            </a:r>
          </a:p>
          <a:p>
            <a:pPr marL="822960" lvl="1" eaLnBrk="1" fontAlgn="auto" hangingPunct="1">
              <a:spcAft>
                <a:spcPts val="0"/>
              </a:spcAft>
              <a:buFont typeface="Verdana"/>
              <a:buChar char="›"/>
              <a:defRPr/>
            </a:pPr>
            <a:r>
              <a:rPr lang="en-US" dirty="0" smtClean="0">
                <a:solidFill>
                  <a:schemeClr val="tx1">
                    <a:lumMod val="50000"/>
                    <a:lumOff val="50000"/>
                  </a:schemeClr>
                </a:solidFill>
              </a:rPr>
              <a:t>Eating less greens</a:t>
            </a:r>
          </a:p>
          <a:p>
            <a:pPr marL="822960" lvl="1" eaLnBrk="1" fontAlgn="auto" hangingPunct="1">
              <a:spcAft>
                <a:spcPts val="0"/>
              </a:spcAft>
              <a:buFont typeface="Verdana"/>
              <a:buChar char="›"/>
              <a:defRPr/>
            </a:pPr>
            <a:r>
              <a:rPr lang="en-US" dirty="0" smtClean="0">
                <a:solidFill>
                  <a:schemeClr val="tx1">
                    <a:lumMod val="50000"/>
                    <a:lumOff val="50000"/>
                  </a:schemeClr>
                </a:solidFill>
              </a:rPr>
              <a:t>Not taking supplements/vitamins anymore</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Has patient been on vacation or traveling?</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Has patient been sick recently?</a:t>
            </a:r>
          </a:p>
          <a:p>
            <a:pPr marL="822960" lvl="1" eaLnBrk="1" fontAlgn="auto" hangingPunct="1">
              <a:spcAft>
                <a:spcPts val="0"/>
              </a:spcAft>
              <a:buFont typeface="Verdana"/>
              <a:buChar char="›"/>
              <a:defRPr/>
            </a:pPr>
            <a:r>
              <a:rPr lang="en-US" dirty="0" smtClean="0">
                <a:solidFill>
                  <a:schemeClr val="tx1">
                    <a:lumMod val="50000"/>
                    <a:lumOff val="50000"/>
                  </a:schemeClr>
                </a:solidFill>
              </a:rPr>
              <a:t>Vomiting-but not taking meds</a:t>
            </a:r>
          </a:p>
          <a:p>
            <a:pPr marL="822960" lvl="1" eaLnBrk="1" fontAlgn="auto" hangingPunct="1">
              <a:spcAft>
                <a:spcPts val="0"/>
              </a:spcAft>
              <a:buFont typeface="Verdana"/>
              <a:buChar char="›"/>
              <a:defRPr/>
            </a:pPr>
            <a:r>
              <a:rPr lang="en-US" dirty="0" smtClean="0">
                <a:solidFill>
                  <a:schemeClr val="tx1">
                    <a:lumMod val="50000"/>
                    <a:lumOff val="50000"/>
                  </a:schemeClr>
                </a:solidFill>
              </a:rPr>
              <a:t>Not eating as much</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Any alcohol or increase alcohol?</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Have Coumadin pills changed in color/shape – different brand or manufacturer?</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Assess for bleeding/bruising, dark stools.</a:t>
            </a:r>
          </a:p>
        </p:txBody>
      </p:sp>
    </p:spTree>
    <p:extLst>
      <p:ext uri="{BB962C8B-B14F-4D97-AF65-F5344CB8AC3E}">
        <p14:creationId xmlns:p14="http://schemas.microsoft.com/office/powerpoint/2010/main" val="3194885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sz="4800" dirty="0" smtClean="0">
                <a:solidFill>
                  <a:schemeClr val="accent1">
                    <a:tint val="83000"/>
                    <a:satMod val="150000"/>
                  </a:schemeClr>
                </a:solidFill>
              </a:rPr>
              <a:t>Assessing Why INR Low</a:t>
            </a: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chemeClr val="accent1">
                    <a:tint val="83000"/>
                    <a:satMod val="150000"/>
                  </a:schemeClr>
                </a:solidFill>
              </a:rPr>
              <a:t>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295400"/>
            <a:ext cx="8229600" cy="4572000"/>
          </a:xfrm>
        </p:spPr>
        <p:txBody>
          <a:bodyPr/>
          <a:lstStyle/>
          <a:p>
            <a:pPr marL="447675" indent="-382588" eaLnBrk="1" hangingPunct="1">
              <a:buFont typeface="Wingdings 2" panose="05020102010507070707" pitchFamily="18" charset="2"/>
              <a:buChar char=""/>
            </a:pPr>
            <a:r>
              <a:rPr lang="en-US" altLang="en-US" smtClean="0"/>
              <a:t>What dose is patient actually taking?</a:t>
            </a:r>
          </a:p>
          <a:p>
            <a:pPr marL="447675" indent="-382588" eaLnBrk="1" hangingPunct="1">
              <a:buFont typeface="Wingdings 2" panose="05020102010507070707" pitchFamily="18" charset="2"/>
              <a:buChar char=""/>
            </a:pPr>
            <a:r>
              <a:rPr lang="en-US" altLang="en-US" smtClean="0"/>
              <a:t>Any missed doses?</a:t>
            </a:r>
          </a:p>
          <a:p>
            <a:pPr marL="447675" indent="-382588" eaLnBrk="1" hangingPunct="1">
              <a:buFont typeface="Wingdings 2" panose="05020102010507070707" pitchFamily="18" charset="2"/>
              <a:buChar char=""/>
            </a:pPr>
            <a:r>
              <a:rPr lang="en-US" altLang="en-US" smtClean="0"/>
              <a:t>Any change in Medication?</a:t>
            </a:r>
          </a:p>
          <a:p>
            <a:pPr marL="447675" indent="-382588" eaLnBrk="1" hangingPunct="1">
              <a:buFont typeface="Wingdings 2" panose="05020102010507070707" pitchFamily="18" charset="2"/>
              <a:buChar char=""/>
            </a:pPr>
            <a:r>
              <a:rPr lang="en-US" altLang="en-US" smtClean="0"/>
              <a:t>Any new medications? </a:t>
            </a:r>
          </a:p>
          <a:p>
            <a:pPr marL="447675" indent="-382588" eaLnBrk="1" hangingPunct="1">
              <a:buFont typeface="Wingdings 2" panose="05020102010507070707" pitchFamily="18" charset="2"/>
              <a:buChar char=""/>
            </a:pPr>
            <a:r>
              <a:rPr lang="en-US" altLang="en-US" smtClean="0"/>
              <a:t>Any diet changes?</a:t>
            </a:r>
          </a:p>
          <a:p>
            <a:pPr marL="822325" lvl="1" eaLnBrk="1" hangingPunct="1">
              <a:buFont typeface="Verdana" panose="020B0604030504040204" pitchFamily="34" charset="0"/>
              <a:buChar char="›"/>
            </a:pPr>
            <a:r>
              <a:rPr lang="en-US" altLang="en-US" smtClean="0"/>
              <a:t>Eating more greens</a:t>
            </a:r>
          </a:p>
          <a:p>
            <a:pPr marL="822325" lvl="1" eaLnBrk="1" hangingPunct="1">
              <a:buFont typeface="Verdana" panose="020B0604030504040204" pitchFamily="34" charset="0"/>
              <a:buChar char="›"/>
            </a:pPr>
            <a:r>
              <a:rPr lang="en-US" altLang="en-US" smtClean="0"/>
              <a:t>New supplements/vitamins, health drinks (Boost/Ensure)</a:t>
            </a:r>
          </a:p>
          <a:p>
            <a:pPr marL="447675" indent="-382588" eaLnBrk="1" hangingPunct="1">
              <a:buFont typeface="Wingdings 2" panose="05020102010507070707" pitchFamily="18" charset="2"/>
              <a:buChar char=""/>
            </a:pPr>
            <a:r>
              <a:rPr lang="en-US" altLang="en-US" smtClean="0"/>
              <a:t>Has patient been on vacation or traveling?</a:t>
            </a:r>
          </a:p>
          <a:p>
            <a:pPr marL="447675" indent="-382588" eaLnBrk="1" hangingPunct="1">
              <a:buFont typeface="Wingdings 2" panose="05020102010507070707" pitchFamily="18" charset="2"/>
              <a:buChar char=""/>
            </a:pPr>
            <a:r>
              <a:rPr lang="en-US" altLang="en-US" smtClean="0"/>
              <a:t>Have Coumadin pills changed in color/shape – different brand or manufacturer?</a:t>
            </a:r>
          </a:p>
        </p:txBody>
      </p:sp>
    </p:spTree>
    <p:extLst>
      <p:ext uri="{BB962C8B-B14F-4D97-AF65-F5344CB8AC3E}">
        <p14:creationId xmlns:p14="http://schemas.microsoft.com/office/powerpoint/2010/main" val="27347393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pPr marL="484632" eaLnBrk="1" fontAlgn="auto" hangingPunct="1">
              <a:spcAft>
                <a:spcPts val="0"/>
              </a:spcAft>
              <a:defRPr/>
            </a:pPr>
            <a:r>
              <a:rPr lang="en-US" dirty="0" smtClean="0">
                <a:solidFill>
                  <a:schemeClr val="accent1">
                    <a:tint val="83000"/>
                    <a:satMod val="150000"/>
                  </a:schemeClr>
                </a:solidFill>
              </a:rPr>
              <a:t>Dosing</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905000"/>
            <a:ext cx="8229600" cy="4525963"/>
          </a:xfrm>
        </p:spPr>
        <p:txBody>
          <a:bodyPr/>
          <a:lstStyle/>
          <a:p>
            <a:pPr eaLnBrk="1" hangingPunct="1">
              <a:defRPr/>
            </a:pPr>
            <a:r>
              <a:rPr lang="en-US" altLang="en-US" dirty="0" smtClean="0">
                <a:solidFill>
                  <a:schemeClr val="bg1">
                    <a:lumMod val="85000"/>
                  </a:schemeClr>
                </a:solidFill>
              </a:rPr>
              <a:t>ACCP Anticoagulation Guidelines</a:t>
            </a:r>
          </a:p>
          <a:p>
            <a:pPr eaLnBrk="1" hangingPunct="1">
              <a:defRPr/>
            </a:pPr>
            <a:r>
              <a:rPr lang="en-US" altLang="en-US" dirty="0" smtClean="0">
                <a:solidFill>
                  <a:schemeClr val="bg1">
                    <a:lumMod val="85000"/>
                  </a:schemeClr>
                </a:solidFill>
              </a:rPr>
              <a:t>Do thorough assessment</a:t>
            </a:r>
          </a:p>
          <a:p>
            <a:pPr lvl="1" eaLnBrk="1" hangingPunct="1">
              <a:defRPr/>
            </a:pPr>
            <a:r>
              <a:rPr lang="en-US" altLang="en-US" dirty="0" smtClean="0">
                <a:solidFill>
                  <a:schemeClr val="bg1">
                    <a:lumMod val="85000"/>
                  </a:schemeClr>
                </a:solidFill>
              </a:rPr>
              <a:t>Why INR may be high</a:t>
            </a:r>
          </a:p>
          <a:p>
            <a:pPr lvl="1" eaLnBrk="1" hangingPunct="1">
              <a:defRPr/>
            </a:pPr>
            <a:r>
              <a:rPr lang="en-US" altLang="en-US" dirty="0" smtClean="0">
                <a:solidFill>
                  <a:schemeClr val="bg1">
                    <a:lumMod val="85000"/>
                  </a:schemeClr>
                </a:solidFill>
              </a:rPr>
              <a:t>Why INR may be low</a:t>
            </a:r>
          </a:p>
          <a:p>
            <a:pPr eaLnBrk="1" hangingPunct="1">
              <a:defRPr/>
            </a:pPr>
            <a:r>
              <a:rPr lang="en-US" altLang="en-US" dirty="0" smtClean="0"/>
              <a:t>Look at INR history</a:t>
            </a:r>
          </a:p>
          <a:p>
            <a:pPr eaLnBrk="1" hangingPunct="1">
              <a:defRPr/>
            </a:pPr>
            <a:r>
              <a:rPr lang="en-US" altLang="en-US" dirty="0" smtClean="0"/>
              <a:t>Adjust based on all factors – not always black &amp; white.</a:t>
            </a:r>
          </a:p>
          <a:p>
            <a:pPr eaLnBrk="1" hangingPunct="1">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4212883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iterate type="lt">
                                    <p:tmPct val="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iterate type="lt">
                                    <p:tmPct val="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grpId="0" nodeType="withEffect">
                                  <p:stCondLst>
                                    <p:cond delay="0"/>
                                  </p:stCondLst>
                                  <p:iterate type="lt">
                                    <p:tmPct val="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grpId="0" nodeType="withEffect">
                                  <p:stCondLst>
                                    <p:cond delay="0"/>
                                  </p:stCondLst>
                                  <p:iterate type="lt">
                                    <p:tmPct val="0"/>
                                  </p:iterate>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mph" presetSubtype="0" fill="hold" grpId="1" nodeType="withEffect">
                                  <p:stCondLst>
                                    <p:cond delay="0"/>
                                  </p:stCondLst>
                                  <p:iterate type="lt">
                                    <p:tmPct val="4000"/>
                                  </p:iterate>
                                  <p:childTnLst>
                                    <p:set>
                                      <p:cBhvr override="childStyle">
                                        <p:cTn id="27" dur="500" fill="hold"/>
                                        <p:tgtEl>
                                          <p:spTgt spid="3">
                                            <p:txEl>
                                              <p:pRg st="4" end="4"/>
                                            </p:txEl>
                                          </p:spTgt>
                                        </p:tgtEl>
                                        <p:attrNameLst>
                                          <p:attrName>style.color</p:attrName>
                                        </p:attrNameLst>
                                      </p:cBhvr>
                                      <p:to>
                                        <p:clrVal>
                                          <a:schemeClr val="accent2"/>
                                        </p:clrVal>
                                      </p:to>
                                    </p:set>
                                    <p:set>
                                      <p:cBhvr>
                                        <p:cTn id="28" dur="500" fill="hold"/>
                                        <p:tgtEl>
                                          <p:spTgt spid="3">
                                            <p:txEl>
                                              <p:pRg st="4" end="4"/>
                                            </p:txEl>
                                          </p:spTgt>
                                        </p:tgtEl>
                                        <p:attrNameLst>
                                          <p:attrName>fillcolor</p:attrName>
                                        </p:attrNameLst>
                                      </p:cBhvr>
                                      <p:to>
                                        <p:clrVal>
                                          <a:schemeClr val="accent2"/>
                                        </p:clrVal>
                                      </p:to>
                                    </p:set>
                                    <p:set>
                                      <p:cBhvr>
                                        <p:cTn id="29" dur="500" fill="hold"/>
                                        <p:tgtEl>
                                          <p:spTgt spid="3">
                                            <p:txEl>
                                              <p:pRg st="4" end="4"/>
                                            </p:txEl>
                                          </p:spTgt>
                                        </p:tgtEl>
                                        <p:attrNameLst>
                                          <p:attrName>fill.type</p:attrName>
                                        </p:attrNameLst>
                                      </p:cBhvr>
                                      <p:to>
                                        <p:strVal val="solid"/>
                                      </p:to>
                                    </p:set>
                                  </p:childTnLst>
                                </p:cTn>
                              </p:par>
                              <p:par>
                                <p:cTn id="30" presetID="16" presetClass="emph" presetSubtype="0" fill="hold" grpId="1" nodeType="withEffect">
                                  <p:stCondLst>
                                    <p:cond delay="0"/>
                                  </p:stCondLst>
                                  <p:iterate type="lt">
                                    <p:tmPct val="4000"/>
                                  </p:iterate>
                                  <p:childTnLst>
                                    <p:set>
                                      <p:cBhvr override="childStyle">
                                        <p:cTn id="31" dur="500" fill="hold"/>
                                        <p:tgtEl>
                                          <p:spTgt spid="3">
                                            <p:txEl>
                                              <p:pRg st="5" end="5"/>
                                            </p:txEl>
                                          </p:spTgt>
                                        </p:tgtEl>
                                        <p:attrNameLst>
                                          <p:attrName>style.color</p:attrName>
                                        </p:attrNameLst>
                                      </p:cBhvr>
                                      <p:to>
                                        <p:clrVal>
                                          <a:schemeClr val="accent2"/>
                                        </p:clrVal>
                                      </p:to>
                                    </p:set>
                                    <p:set>
                                      <p:cBhvr>
                                        <p:cTn id="32" dur="500" fill="hold"/>
                                        <p:tgtEl>
                                          <p:spTgt spid="3">
                                            <p:txEl>
                                              <p:pRg st="5" end="5"/>
                                            </p:txEl>
                                          </p:spTgt>
                                        </p:tgtEl>
                                        <p:attrNameLst>
                                          <p:attrName>fillcolor</p:attrName>
                                        </p:attrNameLst>
                                      </p:cBhvr>
                                      <p:to>
                                        <p:clrVal>
                                          <a:schemeClr val="accent2"/>
                                        </p:clrVal>
                                      </p:to>
                                    </p:set>
                                    <p:set>
                                      <p:cBhvr>
                                        <p:cTn id="33"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P spid="3" grpI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marL="484632" eaLnBrk="1" fontAlgn="auto" hangingPunct="1">
              <a:spcAft>
                <a:spcPts val="0"/>
              </a:spcAft>
              <a:defRPr/>
            </a:pPr>
            <a:r>
              <a:rPr lang="en-US" dirty="0" smtClean="0">
                <a:solidFill>
                  <a:schemeClr val="accent1">
                    <a:tint val="83000"/>
                    <a:satMod val="150000"/>
                  </a:schemeClr>
                </a:solidFill>
              </a:rPr>
              <a:t>Documentation	</a:t>
            </a:r>
            <a:endParaRPr lang="en-US" dirty="0">
              <a:solidFill>
                <a:schemeClr val="accent1">
                  <a:tint val="83000"/>
                  <a:satMod val="150000"/>
                </a:schemeClr>
              </a:solidFill>
            </a:endParaRPr>
          </a:p>
        </p:txBody>
      </p:sp>
      <p:sp>
        <p:nvSpPr>
          <p:cNvPr id="3" name="Content Placeholder 2"/>
          <p:cNvSpPr>
            <a:spLocks noGrp="1"/>
          </p:cNvSpPr>
          <p:nvPr>
            <p:ph idx="1"/>
          </p:nvPr>
        </p:nvSpPr>
        <p:spPr/>
        <p:txBody>
          <a:bodyPr/>
          <a:lstStyle/>
          <a:p>
            <a:pPr marL="447675" indent="-382588" eaLnBrk="1" hangingPunct="1">
              <a:buFont typeface="Wingdings 2" panose="05020102010507070707" pitchFamily="18" charset="2"/>
              <a:buChar char=""/>
            </a:pPr>
            <a:r>
              <a:rPr lang="en-US" altLang="en-US" dirty="0" smtClean="0"/>
              <a:t>All results and Coumadin adjustments are to be entered into the Athena flowsheet</a:t>
            </a:r>
          </a:p>
          <a:p>
            <a:pPr marL="447675" indent="-382588" eaLnBrk="1" hangingPunct="1">
              <a:buFont typeface="Wingdings 2" panose="05020102010507070707" pitchFamily="18" charset="2"/>
              <a:buChar char=""/>
            </a:pPr>
            <a:r>
              <a:rPr lang="en-US" altLang="en-US" dirty="0" smtClean="0"/>
              <a:t>Results from POC testing, VMG lab, </a:t>
            </a:r>
            <a:r>
              <a:rPr lang="en-US" altLang="en-US" dirty="0" err="1" smtClean="0"/>
              <a:t>Baystate</a:t>
            </a:r>
            <a:r>
              <a:rPr lang="en-US" altLang="en-US" dirty="0" smtClean="0"/>
              <a:t> and CDH will automatically populate in the Athena flowsheet.</a:t>
            </a:r>
          </a:p>
          <a:p>
            <a:pPr marL="447675" indent="-382588" eaLnBrk="1" hangingPunct="1">
              <a:buFont typeface="Wingdings 2" panose="05020102010507070707" pitchFamily="18" charset="2"/>
              <a:buChar char=""/>
            </a:pPr>
            <a:r>
              <a:rPr lang="en-US" altLang="en-US" dirty="0" smtClean="0"/>
              <a:t>Results coming in from other outside labs must be entered manually</a:t>
            </a:r>
          </a:p>
          <a:p>
            <a:pPr marL="447675" indent="-382588" eaLnBrk="1" hangingPunct="1">
              <a:buFont typeface="Wingdings 2" panose="05020102010507070707" pitchFamily="18" charset="2"/>
              <a:buChar char=""/>
            </a:pPr>
            <a:r>
              <a:rPr lang="en-US" altLang="en-US" dirty="0" smtClean="0"/>
              <a:t>INR goal to be entered in note section of diagnoses in problem list</a:t>
            </a:r>
          </a:p>
        </p:txBody>
      </p:sp>
    </p:spTree>
    <p:extLst>
      <p:ext uri="{BB962C8B-B14F-4D97-AF65-F5344CB8AC3E}">
        <p14:creationId xmlns:p14="http://schemas.microsoft.com/office/powerpoint/2010/main" val="8057174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eaLnBrk="1" fontAlgn="auto" hangingPunct="1">
              <a:spcAft>
                <a:spcPts val="0"/>
              </a:spcAft>
              <a:defRPr/>
            </a:pPr>
            <a:r>
              <a:rPr lang="en-US" dirty="0" smtClean="0">
                <a:solidFill>
                  <a:schemeClr val="accent1">
                    <a:tint val="83000"/>
                    <a:satMod val="150000"/>
                  </a:schemeClr>
                </a:solidFill>
              </a:rPr>
              <a:t>Notification of INR</a:t>
            </a:r>
            <a:endParaRPr lang="en-US" dirty="0">
              <a:solidFill>
                <a:schemeClr val="accent1">
                  <a:tint val="83000"/>
                  <a:satMod val="150000"/>
                </a:schemeClr>
              </a:solidFill>
            </a:endParaRPr>
          </a:p>
        </p:txBody>
      </p:sp>
      <p:sp>
        <p:nvSpPr>
          <p:cNvPr id="3" name="Content Placeholder 2"/>
          <p:cNvSpPr>
            <a:spLocks noGrp="1"/>
          </p:cNvSpPr>
          <p:nvPr>
            <p:ph sz="half" idx="2"/>
          </p:nvPr>
        </p:nvSpPr>
        <p:spPr>
          <a:xfrm>
            <a:off x="4648200" y="1905000"/>
            <a:ext cx="4038600" cy="4525963"/>
          </a:xfrm>
        </p:spPr>
        <p:txBody>
          <a:bodyPr/>
          <a:lstStyle/>
          <a:p>
            <a:pPr eaLnBrk="1" hangingPunct="1"/>
            <a:r>
              <a:rPr lang="en-US" altLang="en-US" b="1" dirty="0" smtClean="0"/>
              <a:t>Patient</a:t>
            </a:r>
          </a:p>
          <a:p>
            <a:pPr lvl="1" eaLnBrk="1" hangingPunct="1"/>
            <a:r>
              <a:rPr lang="en-US" altLang="en-US" dirty="0" smtClean="0"/>
              <a:t>Printed report</a:t>
            </a:r>
          </a:p>
          <a:p>
            <a:pPr lvl="1" eaLnBrk="1" hangingPunct="1"/>
            <a:r>
              <a:rPr lang="en-US" altLang="en-US" dirty="0" err="1" smtClean="0"/>
              <a:t>Phonecall</a:t>
            </a:r>
            <a:endParaRPr lang="en-US" altLang="en-US" dirty="0" smtClean="0"/>
          </a:p>
        </p:txBody>
      </p:sp>
      <p:sp>
        <p:nvSpPr>
          <p:cNvPr id="4" name="Content Placeholder 3"/>
          <p:cNvSpPr>
            <a:spLocks noGrp="1"/>
          </p:cNvSpPr>
          <p:nvPr>
            <p:ph sz="quarter" idx="13"/>
          </p:nvPr>
        </p:nvSpPr>
        <p:spPr>
          <a:xfrm>
            <a:off x="381000" y="1905000"/>
            <a:ext cx="4041775" cy="4525963"/>
          </a:xfrm>
        </p:spPr>
        <p:txBody>
          <a:bodyPr/>
          <a:lstStyle/>
          <a:p>
            <a:pPr eaLnBrk="1" hangingPunct="1"/>
            <a:r>
              <a:rPr lang="en-US" altLang="en-US" b="1" smtClean="0"/>
              <a:t>Provider</a:t>
            </a:r>
          </a:p>
          <a:p>
            <a:pPr lvl="1" eaLnBrk="1" hangingPunct="1"/>
            <a:r>
              <a:rPr lang="en-US" altLang="en-US" smtClean="0"/>
              <a:t>Sent the first six weeks of therapy</a:t>
            </a:r>
          </a:p>
          <a:p>
            <a:pPr lvl="1" eaLnBrk="1" hangingPunct="1"/>
            <a:r>
              <a:rPr lang="en-US" altLang="en-US" smtClean="0"/>
              <a:t>Results 0.5 above or below goal</a:t>
            </a:r>
          </a:p>
          <a:p>
            <a:pPr lvl="1" eaLnBrk="1" hangingPunct="1"/>
            <a:endParaRPr lang="en-US" altLang="en-US" smtClean="0"/>
          </a:p>
        </p:txBody>
      </p:sp>
    </p:spTree>
    <p:extLst>
      <p:ext uri="{BB962C8B-B14F-4D97-AF65-F5344CB8AC3E}">
        <p14:creationId xmlns:p14="http://schemas.microsoft.com/office/powerpoint/2010/main" val="1973510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0" end="0"/>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3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1" end="1"/>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8513"/>
          </a:xfrm>
        </p:spPr>
        <p:txBody>
          <a:bodyPr/>
          <a:lstStyle/>
          <a:p>
            <a:pPr marL="484632" eaLnBrk="1" fontAlgn="auto" hangingPunct="1">
              <a:spcAft>
                <a:spcPts val="0"/>
              </a:spcAft>
              <a:defRPr/>
            </a:pPr>
            <a:r>
              <a:rPr lang="en-US" dirty="0" smtClean="0">
                <a:solidFill>
                  <a:schemeClr val="accent1">
                    <a:tint val="83000"/>
                    <a:satMod val="150000"/>
                  </a:schemeClr>
                </a:solidFill>
              </a:rPr>
              <a:t>Non-compliance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066800"/>
            <a:ext cx="8229600" cy="4572000"/>
          </a:xfrm>
        </p:spPr>
        <p:txBody>
          <a:bodyPr/>
          <a:lstStyle/>
          <a:p>
            <a:pPr eaLnBrk="1" hangingPunct="1"/>
            <a:r>
              <a:rPr lang="en-US" altLang="en-US" sz="1400" dirty="0" smtClean="0"/>
              <a:t>The clinical department is responsible for test appointment management, and will follow the procedure for non-compliant patients as indicated:</a:t>
            </a:r>
          </a:p>
          <a:p>
            <a:pPr eaLnBrk="1" hangingPunct="1"/>
            <a:endParaRPr lang="en-US" altLang="en-US" sz="1400" dirty="0" smtClean="0"/>
          </a:p>
          <a:p>
            <a:pPr eaLnBrk="1" hangingPunct="1"/>
            <a:r>
              <a:rPr lang="en-US" altLang="en-US" sz="1400" dirty="0" smtClean="0"/>
              <a:t>Review overdue patient report weekly to determine which patients are overdue for blood work by one week or more then follow guidelines as listed:</a:t>
            </a:r>
          </a:p>
          <a:p>
            <a:pPr eaLnBrk="1" hangingPunct="1"/>
            <a:endParaRPr lang="en-US" altLang="en-US" sz="1400" dirty="0" smtClean="0"/>
          </a:p>
          <a:p>
            <a:pPr lvl="1" eaLnBrk="1" hangingPunct="1"/>
            <a:r>
              <a:rPr lang="en-US" altLang="en-US" sz="1100" dirty="0" smtClean="0"/>
              <a:t>A)	If INR is within range, or &lt; 0.5 above range, or &lt; 0.2 below range</a:t>
            </a:r>
          </a:p>
          <a:p>
            <a:pPr lvl="2" eaLnBrk="1" hangingPunct="1"/>
            <a:r>
              <a:rPr lang="en-US" altLang="en-US" sz="1100" dirty="0" smtClean="0"/>
              <a:t>a.	Attempt to remind patients by telephone for 3 consecutive days</a:t>
            </a:r>
          </a:p>
          <a:p>
            <a:pPr lvl="2" eaLnBrk="1" hangingPunct="1"/>
            <a:r>
              <a:rPr lang="en-US" altLang="en-US" sz="1100" dirty="0" smtClean="0"/>
              <a:t>b.	If there is no response to the telephone calls, mail out certified overdue letter</a:t>
            </a:r>
          </a:p>
          <a:p>
            <a:pPr lvl="2" eaLnBrk="1" hangingPunct="1"/>
            <a:r>
              <a:rPr lang="en-US" altLang="en-US" sz="1100" dirty="0" smtClean="0"/>
              <a:t>c.	Document in Coumadin flowsheet that letter has been sent</a:t>
            </a:r>
          </a:p>
          <a:p>
            <a:pPr lvl="2" eaLnBrk="1" hangingPunct="1"/>
            <a:r>
              <a:rPr lang="en-US" altLang="en-US" sz="1100" dirty="0" smtClean="0"/>
              <a:t>d.	If patient does not respond to the letter within 7 days, nursing will send a patient case to the 	provider, via Athena, to review and provide further instructions.</a:t>
            </a:r>
          </a:p>
          <a:p>
            <a:pPr eaLnBrk="1" hangingPunct="1"/>
            <a:endParaRPr lang="en-US" altLang="en-US" sz="1400" dirty="0" smtClean="0"/>
          </a:p>
          <a:p>
            <a:pPr lvl="1" eaLnBrk="1" hangingPunct="1"/>
            <a:r>
              <a:rPr lang="en-US" altLang="en-US" sz="1100" dirty="0" smtClean="0"/>
              <a:t>B)	If INR is ≥ 0.5 to 2 above range,  or ≥ 0.2 to 0.5 below range</a:t>
            </a:r>
          </a:p>
          <a:p>
            <a:pPr lvl="2" eaLnBrk="1" hangingPunct="1"/>
            <a:r>
              <a:rPr lang="en-US" altLang="en-US" sz="1100" dirty="0" smtClean="0"/>
              <a:t>a.	Attempt to remind patients by telephone for 3 consecutive days</a:t>
            </a:r>
          </a:p>
          <a:p>
            <a:pPr lvl="2" eaLnBrk="1" hangingPunct="1"/>
            <a:r>
              <a:rPr lang="en-US" altLang="en-US" sz="1100" dirty="0" smtClean="0"/>
              <a:t>b.	If there is no response to the telephone calls, mail out certified overdue letter and send a 	patient case to the provider, via Athena, to review and provide further instructions.</a:t>
            </a:r>
          </a:p>
          <a:p>
            <a:pPr lvl="2" eaLnBrk="1" hangingPunct="1"/>
            <a:r>
              <a:rPr lang="en-US" altLang="en-US" sz="1100" dirty="0" smtClean="0"/>
              <a:t>c.	Document in Coumadin flowsheet that letter has been sent and provider notified.</a:t>
            </a:r>
          </a:p>
          <a:p>
            <a:pPr eaLnBrk="1" hangingPunct="1"/>
            <a:endParaRPr lang="en-US" altLang="en-US" sz="1400" dirty="0" smtClean="0"/>
          </a:p>
          <a:p>
            <a:pPr lvl="1" eaLnBrk="1" hangingPunct="1"/>
            <a:r>
              <a:rPr lang="en-US" altLang="en-US" sz="1100" dirty="0" smtClean="0"/>
              <a:t>C)	If INR is &gt; 2 above range,  or &gt; 0.5 below range, or &gt; 1.5 below range for </a:t>
            </a:r>
            <a:r>
              <a:rPr lang="en-US" altLang="en-US" sz="1100" dirty="0" err="1" smtClean="0"/>
              <a:t>Afib</a:t>
            </a:r>
            <a:r>
              <a:rPr lang="en-US" altLang="en-US" sz="1100" dirty="0" smtClean="0"/>
              <a:t> </a:t>
            </a:r>
          </a:p>
          <a:p>
            <a:pPr lvl="2" eaLnBrk="1" hangingPunct="1"/>
            <a:r>
              <a:rPr lang="en-US" altLang="en-US" sz="1100" dirty="0" smtClean="0"/>
              <a:t>a.	Attempt to remind patients by telephone at least 3 times in one day</a:t>
            </a:r>
          </a:p>
          <a:p>
            <a:pPr lvl="2" eaLnBrk="1" hangingPunct="1"/>
            <a:r>
              <a:rPr lang="en-US" altLang="en-US" sz="1100" dirty="0" smtClean="0"/>
              <a:t>b.	If there is no response to the telephone calls, notify provider via red flagged patient case, or in 	person, to review and provide further instructions. </a:t>
            </a:r>
          </a:p>
          <a:p>
            <a:pPr lvl="2" eaLnBrk="1" hangingPunct="1"/>
            <a:r>
              <a:rPr lang="en-US" altLang="en-US" sz="1100" dirty="0" smtClean="0"/>
              <a:t>c.	Consider reaching out to emergency contact</a:t>
            </a:r>
          </a:p>
          <a:p>
            <a:pPr lvl="2" eaLnBrk="1" hangingPunct="1"/>
            <a:r>
              <a:rPr lang="en-US" altLang="en-US" sz="1100" dirty="0" smtClean="0"/>
              <a:t>d.	If there is still no response, mail out certified overdue letter</a:t>
            </a:r>
          </a:p>
          <a:p>
            <a:pPr lvl="2" eaLnBrk="1" hangingPunct="1"/>
            <a:r>
              <a:rPr lang="en-US" altLang="en-US" sz="1100" dirty="0" smtClean="0"/>
              <a:t>e.	Document in Coumadin flowsheet all actions taken</a:t>
            </a:r>
          </a:p>
        </p:txBody>
      </p:sp>
    </p:spTree>
    <p:extLst>
      <p:ext uri="{BB962C8B-B14F-4D97-AF65-F5344CB8AC3E}">
        <p14:creationId xmlns:p14="http://schemas.microsoft.com/office/powerpoint/2010/main" val="22515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1000"/>
                                        <p:tgtEl>
                                          <p:spTgt spid="3">
                                            <p:txEl>
                                              <p:pRg st="11" end="11"/>
                                            </p:txEl>
                                          </p:spTgt>
                                        </p:tgtEl>
                                      </p:cBhvr>
                                    </p:animEffect>
                                    <p:anim calcmode="lin" valueType="num">
                                      <p:cBhvr>
                                        <p:cTn id="5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1000"/>
                                        <p:tgtEl>
                                          <p:spTgt spid="3">
                                            <p:txEl>
                                              <p:pRg st="12" end="12"/>
                                            </p:txEl>
                                          </p:spTgt>
                                        </p:tgtEl>
                                      </p:cBhvr>
                                    </p:animEffect>
                                    <p:anim calcmode="lin" valueType="num">
                                      <p:cBhvr>
                                        <p:cTn id="5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1000"/>
                                        <p:tgtEl>
                                          <p:spTgt spid="3">
                                            <p:txEl>
                                              <p:pRg st="15" end="15"/>
                                            </p:txEl>
                                          </p:spTgt>
                                        </p:tgtEl>
                                      </p:cBhvr>
                                    </p:animEffect>
                                    <p:anim calcmode="lin" valueType="num">
                                      <p:cBhvr>
                                        <p:cTn id="6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fade">
                                      <p:cBhvr>
                                        <p:cTn id="72" dur="1000"/>
                                        <p:tgtEl>
                                          <p:spTgt spid="3">
                                            <p:txEl>
                                              <p:pRg st="16" end="16"/>
                                            </p:txEl>
                                          </p:spTgt>
                                        </p:tgtEl>
                                      </p:cBhvr>
                                    </p:animEffect>
                                    <p:anim calcmode="lin" valueType="num">
                                      <p:cBhvr>
                                        <p:cTn id="73"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animEffect transition="in" filter="fade">
                                      <p:cBhvr>
                                        <p:cTn id="77" dur="1000"/>
                                        <p:tgtEl>
                                          <p:spTgt spid="3">
                                            <p:txEl>
                                              <p:pRg st="17" end="17"/>
                                            </p:txEl>
                                          </p:spTgt>
                                        </p:tgtEl>
                                      </p:cBhvr>
                                    </p:animEffect>
                                    <p:anim calcmode="lin" valueType="num">
                                      <p:cBhvr>
                                        <p:cTn id="78"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8" end="18"/>
                                            </p:txEl>
                                          </p:spTgt>
                                        </p:tgtEl>
                                        <p:attrNameLst>
                                          <p:attrName>style.visibility</p:attrName>
                                        </p:attrNameLst>
                                      </p:cBhvr>
                                      <p:to>
                                        <p:strVal val="visible"/>
                                      </p:to>
                                    </p:set>
                                    <p:animEffect transition="in" filter="fade">
                                      <p:cBhvr>
                                        <p:cTn id="82" dur="1000"/>
                                        <p:tgtEl>
                                          <p:spTgt spid="3">
                                            <p:txEl>
                                              <p:pRg st="18" end="18"/>
                                            </p:txEl>
                                          </p:spTgt>
                                        </p:tgtEl>
                                      </p:cBhvr>
                                    </p:animEffect>
                                    <p:anim calcmode="lin" valueType="num">
                                      <p:cBhvr>
                                        <p:cTn id="8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Effect transition="in" filter="fade">
                                      <p:cBhvr>
                                        <p:cTn id="87" dur="1000"/>
                                        <p:tgtEl>
                                          <p:spTgt spid="3">
                                            <p:txEl>
                                              <p:pRg st="19" end="19"/>
                                            </p:txEl>
                                          </p:spTgt>
                                        </p:tgtEl>
                                      </p:cBhvr>
                                    </p:animEffect>
                                    <p:anim calcmode="lin" valueType="num">
                                      <p:cBhvr>
                                        <p:cTn id="88"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
                                            <p:txEl>
                                              <p:pRg st="20" end="20"/>
                                            </p:txEl>
                                          </p:spTgt>
                                        </p:tgtEl>
                                        <p:attrNameLst>
                                          <p:attrName>style.visibility</p:attrName>
                                        </p:attrNameLst>
                                      </p:cBhvr>
                                      <p:to>
                                        <p:strVal val="visible"/>
                                      </p:to>
                                    </p:set>
                                    <p:animEffect transition="in" filter="fade">
                                      <p:cBhvr>
                                        <p:cTn id="92" dur="1000"/>
                                        <p:tgtEl>
                                          <p:spTgt spid="3">
                                            <p:txEl>
                                              <p:pRg st="20" end="20"/>
                                            </p:txEl>
                                          </p:spTgt>
                                        </p:tgtEl>
                                      </p:cBhvr>
                                    </p:animEffect>
                                    <p:anim calcmode="lin" valueType="num">
                                      <p:cBhvr>
                                        <p:cTn id="93"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br>
              <a:rPr lang="en-US" dirty="0"/>
            </a:br>
            <a:r>
              <a:rPr lang="en-US" dirty="0"/>
              <a:t>Where does it go?</a:t>
            </a:r>
          </a:p>
        </p:txBody>
      </p:sp>
      <p:sp>
        <p:nvSpPr>
          <p:cNvPr id="3" name="Content Placeholder 2"/>
          <p:cNvSpPr>
            <a:spLocks noGrp="1"/>
          </p:cNvSpPr>
          <p:nvPr>
            <p:ph idx="1"/>
          </p:nvPr>
        </p:nvSpPr>
        <p:spPr/>
        <p:txBody>
          <a:bodyPr>
            <a:normAutofit/>
          </a:bodyPr>
          <a:lstStyle/>
          <a:p>
            <a:r>
              <a:rPr lang="en-US" sz="2700" dirty="0"/>
              <a:t>Pt called and is moving to San Francisco. Wants to take a copy of her medical records with her.</a:t>
            </a:r>
          </a:p>
        </p:txBody>
      </p:sp>
    </p:spTree>
    <p:extLst>
      <p:ext uri="{BB962C8B-B14F-4D97-AF65-F5344CB8AC3E}">
        <p14:creationId xmlns:p14="http://schemas.microsoft.com/office/powerpoint/2010/main" val="36003896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marL="484632" eaLnBrk="1" fontAlgn="auto" hangingPunct="1">
              <a:spcAft>
                <a:spcPts val="0"/>
              </a:spcAft>
              <a:defRPr/>
            </a:pPr>
            <a:r>
              <a:rPr lang="en-US" dirty="0" smtClean="0">
                <a:solidFill>
                  <a:schemeClr val="accent1">
                    <a:tint val="83000"/>
                    <a:satMod val="150000"/>
                  </a:schemeClr>
                </a:solidFill>
              </a:rPr>
              <a:t>Medication refills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676400"/>
            <a:ext cx="8229600" cy="4525963"/>
          </a:xfrm>
        </p:spPr>
        <p:txBody>
          <a:bodyPr/>
          <a:lstStyle/>
          <a:p>
            <a:pPr eaLnBrk="1" hangingPunct="1"/>
            <a:r>
              <a:rPr lang="en-US" altLang="en-US" smtClean="0"/>
              <a:t>Managed by treatment nurse if Coumadin managed by VMG</a:t>
            </a:r>
          </a:p>
          <a:p>
            <a:pPr eaLnBrk="1" hangingPunct="1"/>
            <a:r>
              <a:rPr lang="en-US" altLang="en-US" smtClean="0"/>
              <a:t>All other refills are sent to the PCP</a:t>
            </a:r>
          </a:p>
        </p:txBody>
      </p:sp>
    </p:spTree>
    <p:extLst>
      <p:ext uri="{BB962C8B-B14F-4D97-AF65-F5344CB8AC3E}">
        <p14:creationId xmlns:p14="http://schemas.microsoft.com/office/powerpoint/2010/main" val="625269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229600" cy="2590800"/>
          </a:xfrm>
        </p:spPr>
        <p:txBody>
          <a:bodyPr/>
          <a:lstStyle/>
          <a:p>
            <a:pPr marL="484632" eaLnBrk="1" fontAlgn="auto" hangingPunct="1">
              <a:spcAft>
                <a:spcPts val="0"/>
              </a:spcAft>
              <a:defRPr/>
            </a:pPr>
            <a:r>
              <a:rPr lang="en-US" dirty="0" smtClean="0">
                <a:solidFill>
                  <a:schemeClr val="accent1">
                    <a:tint val="83000"/>
                    <a:satMod val="150000"/>
                  </a:schemeClr>
                </a:solidFill>
              </a:rPr>
              <a:t>Anticoagulation Therapy – </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1524000" y="3505200"/>
            <a:ext cx="6400800" cy="1219200"/>
          </a:xfrm>
          <a:extLst/>
        </p:spPr>
        <p:txBody>
          <a:bodyPr rtlCol="0"/>
          <a:lstStyle/>
          <a:p>
            <a:pPr eaLnBrk="1" fontAlgn="auto" hangingPunct="1">
              <a:spcAft>
                <a:spcPts val="0"/>
              </a:spcAft>
              <a:buFont typeface="Wingdings 2"/>
              <a:buNone/>
              <a:defRPr/>
            </a:pPr>
            <a:r>
              <a:rPr lang="en-US" dirty="0" smtClean="0"/>
              <a:t>Bridging Policy - To Bridge or Not to Bridge</a:t>
            </a:r>
            <a:endParaRPr lang="en-US" dirty="0"/>
          </a:p>
        </p:txBody>
      </p:sp>
    </p:spTree>
    <p:extLst>
      <p:ext uri="{BB962C8B-B14F-4D97-AF65-F5344CB8AC3E}">
        <p14:creationId xmlns:p14="http://schemas.microsoft.com/office/powerpoint/2010/main" val="922407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What is Bridging?</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981200"/>
            <a:ext cx="8229600" cy="4525963"/>
          </a:xfrm>
        </p:spPr>
        <p:txBody>
          <a:bodyPr/>
          <a:lstStyle/>
          <a:p>
            <a:pPr eaLnBrk="1" hangingPunct="1"/>
            <a:r>
              <a:rPr lang="en-US" altLang="en-US" smtClean="0"/>
              <a:t>Transitioning from Coumadin to Lovenox for patients that are requiring surgical procedures that have an increased risk of bleeding who also have a high risk of clotting.</a:t>
            </a:r>
          </a:p>
        </p:txBody>
      </p:sp>
    </p:spTree>
    <p:extLst>
      <p:ext uri="{BB962C8B-B14F-4D97-AF65-F5344CB8AC3E}">
        <p14:creationId xmlns:p14="http://schemas.microsoft.com/office/powerpoint/2010/main" val="973850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When to Bridge</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905000"/>
            <a:ext cx="8229600" cy="4525963"/>
          </a:xfrm>
        </p:spPr>
        <p:txBody>
          <a:bodyPr/>
          <a:lstStyle/>
          <a:p>
            <a:pPr eaLnBrk="1" hangingPunct="1"/>
            <a:r>
              <a:rPr lang="en-US" altLang="en-US" smtClean="0"/>
              <a:t>First you must determine if the procedure is one that you need to stop Coumadin for.</a:t>
            </a:r>
          </a:p>
          <a:p>
            <a:pPr eaLnBrk="1" hangingPunct="1"/>
            <a:r>
              <a:rPr lang="en-US" altLang="en-US" smtClean="0"/>
              <a:t>If patients have a mechanical heart valve, recent stroke, DVT or PE within the last 3 months they will need to be bridged automatically with Lovenox.</a:t>
            </a:r>
          </a:p>
          <a:p>
            <a:pPr eaLnBrk="1" hangingPunct="1"/>
            <a:endParaRPr lang="en-US" altLang="en-US" smtClean="0"/>
          </a:p>
        </p:txBody>
      </p:sp>
    </p:spTree>
    <p:extLst>
      <p:ext uri="{BB962C8B-B14F-4D97-AF65-F5344CB8AC3E}">
        <p14:creationId xmlns:p14="http://schemas.microsoft.com/office/powerpoint/2010/main" val="248255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75" y="228600"/>
            <a:ext cx="5711825" cy="895350"/>
          </a:xfrm>
        </p:spPr>
        <p:txBody>
          <a:bodyPr/>
          <a:lstStyle/>
          <a:p>
            <a:pPr eaLnBrk="1" fontAlgn="auto" hangingPunct="1">
              <a:spcAft>
                <a:spcPts val="0"/>
              </a:spcAft>
              <a:defRPr/>
            </a:pPr>
            <a:r>
              <a:rPr lang="en-US" sz="2400" dirty="0" smtClean="0">
                <a:solidFill>
                  <a:schemeClr val="accent1">
                    <a:tint val="83000"/>
                    <a:satMod val="150000"/>
                  </a:schemeClr>
                </a:solidFill>
              </a:rPr>
              <a:t>Procedures that can be performed without discontinuing </a:t>
            </a:r>
            <a:r>
              <a:rPr lang="en-US" sz="2400" dirty="0" err="1" smtClean="0">
                <a:solidFill>
                  <a:schemeClr val="accent1">
                    <a:tint val="83000"/>
                    <a:satMod val="150000"/>
                  </a:schemeClr>
                </a:solidFill>
              </a:rPr>
              <a:t>coumadin</a:t>
            </a:r>
            <a:endParaRPr lang="en-US" sz="2400" dirty="0">
              <a:solidFill>
                <a:schemeClr val="accent1">
                  <a:tint val="83000"/>
                  <a:satMod val="150000"/>
                </a:schemeClr>
              </a:solidFill>
            </a:endParaRPr>
          </a:p>
        </p:txBody>
      </p:sp>
      <p:graphicFrame>
        <p:nvGraphicFramePr>
          <p:cNvPr id="5" name="Picture Placeholder 4"/>
          <p:cNvGraphicFramePr>
            <a:graphicFrameLocks noGrp="1"/>
          </p:cNvGraphicFramePr>
          <p:nvPr>
            <p:ph type="pic" idx="1"/>
          </p:nvPr>
        </p:nvGraphicFramePr>
        <p:xfrm>
          <a:off x="1219200" y="1295400"/>
          <a:ext cx="7210425" cy="5153025"/>
        </p:xfrm>
        <a:graphic>
          <a:graphicData uri="http://schemas.openxmlformats.org/drawingml/2006/table">
            <a:tbl>
              <a:tblPr firstRow="1" firstCol="1" lastRow="1" lastCol="1" bandRow="1" bandCol="1">
                <a:tableStyleId>{5C22544A-7EE6-4342-B048-85BDC9FD1C3A}</a:tableStyleId>
              </a:tblPr>
              <a:tblGrid>
                <a:gridCol w="2816830">
                  <a:extLst>
                    <a:ext uri="{9D8B030D-6E8A-4147-A177-3AD203B41FA5}">
                      <a16:colId xmlns:a16="http://schemas.microsoft.com/office/drawing/2014/main" val="20000"/>
                    </a:ext>
                  </a:extLst>
                </a:gridCol>
                <a:gridCol w="4393595">
                  <a:extLst>
                    <a:ext uri="{9D8B030D-6E8A-4147-A177-3AD203B41FA5}">
                      <a16:colId xmlns:a16="http://schemas.microsoft.com/office/drawing/2014/main" val="20001"/>
                    </a:ext>
                  </a:extLst>
                </a:gridCol>
              </a:tblGrid>
              <a:tr h="92710">
                <a:tc>
                  <a:txBody>
                    <a:bodyPr/>
                    <a:lstStyle/>
                    <a:p>
                      <a:pPr marL="0" marR="0" algn="l">
                        <a:spcBef>
                          <a:spcPts val="0"/>
                        </a:spcBef>
                        <a:spcAft>
                          <a:spcPts val="0"/>
                        </a:spcAft>
                      </a:pPr>
                      <a:r>
                        <a:rPr lang="en-US" sz="1400" dirty="0">
                          <a:effectLst/>
                        </a:rPr>
                        <a:t>Ophthalmic</a:t>
                      </a:r>
                      <a:endParaRPr lang="en-US" sz="1000" dirty="0">
                        <a:effectLst/>
                      </a:endParaRPr>
                    </a:p>
                    <a:p>
                      <a:pPr marL="0" marR="0" algn="ctr">
                        <a:spcBef>
                          <a:spcPts val="0"/>
                        </a:spcBef>
                        <a:spcAft>
                          <a:spcPts val="0"/>
                        </a:spcAft>
                      </a:pPr>
                      <a:r>
                        <a:rPr lang="en-US" sz="1400" u="none" strike="noStrike" dirty="0">
                          <a:effectLst/>
                        </a:rPr>
                        <a:t> </a:t>
                      </a:r>
                      <a:endParaRPr lang="en-US" sz="1000"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400">
                          <a:effectLst/>
                        </a:rPr>
                        <a:t> </a:t>
                      </a:r>
                      <a:endParaRPr lang="en-US" sz="1000">
                        <a:effectLst/>
                      </a:endParaRPr>
                    </a:p>
                    <a:p>
                      <a:pPr marL="0" marR="0" algn="l">
                        <a:spcBef>
                          <a:spcPts val="0"/>
                        </a:spcBef>
                        <a:spcAft>
                          <a:spcPts val="0"/>
                        </a:spcAft>
                      </a:pPr>
                      <a:r>
                        <a:rPr lang="en-US" sz="1400">
                          <a:effectLst/>
                        </a:rPr>
                        <a:t>Cataract surgery</a:t>
                      </a:r>
                      <a:endParaRPr lang="en-US" sz="1000">
                        <a:effectLst/>
                      </a:endParaRPr>
                    </a:p>
                    <a:p>
                      <a:pPr marL="0" marR="0" algn="l">
                        <a:spcBef>
                          <a:spcPts val="0"/>
                        </a:spcBef>
                        <a:spcAft>
                          <a:spcPts val="0"/>
                        </a:spcAft>
                      </a:pPr>
                      <a:r>
                        <a:rPr lang="en-US" sz="1400">
                          <a:effectLst/>
                        </a:rPr>
                        <a:t>Trabeculectomy</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92710">
                <a:tc>
                  <a:txBody>
                    <a:bodyPr/>
                    <a:lstStyle/>
                    <a:p>
                      <a:pPr marL="0" marR="0" algn="l">
                        <a:spcBef>
                          <a:spcPts val="0"/>
                        </a:spcBef>
                        <a:spcAft>
                          <a:spcPts val="0"/>
                        </a:spcAft>
                      </a:pPr>
                      <a:r>
                        <a:rPr lang="en-US" sz="1400">
                          <a:effectLst/>
                        </a:rPr>
                        <a:t> </a:t>
                      </a:r>
                      <a:endParaRPr lang="en-US" sz="1000">
                        <a:effectLst/>
                      </a:endParaRPr>
                    </a:p>
                    <a:p>
                      <a:pPr marL="0" marR="0" algn="l">
                        <a:spcBef>
                          <a:spcPts val="0"/>
                        </a:spcBef>
                        <a:spcAft>
                          <a:spcPts val="0"/>
                        </a:spcAft>
                      </a:pPr>
                      <a:r>
                        <a:rPr lang="en-US" sz="1400">
                          <a:effectLst/>
                        </a:rPr>
                        <a:t>Dental</a:t>
                      </a:r>
                      <a:endParaRPr lang="en-US" sz="1000">
                        <a:effectLst/>
                      </a:endParaRPr>
                    </a:p>
                    <a:p>
                      <a:pPr marL="0" marR="0" algn="ctr">
                        <a:spcBef>
                          <a:spcPts val="0"/>
                        </a:spcBef>
                        <a:spcAft>
                          <a:spcPts val="0"/>
                        </a:spcAft>
                      </a:pPr>
                      <a:r>
                        <a:rPr lang="en-US" sz="1400" u="none" strike="noStrike">
                          <a:effectLst/>
                        </a:rPr>
                        <a:t> </a:t>
                      </a:r>
                      <a:endParaRPr lang="en-US" sz="1000">
                        <a:effectLst/>
                        <a:latin typeface="Times New Roman"/>
                        <a:ea typeface="Times New Roman"/>
                      </a:endParaRPr>
                    </a:p>
                  </a:txBody>
                  <a:tcPr marL="68580" marR="68580" marT="0" marB="0"/>
                </a:tc>
                <a:tc>
                  <a:txBody>
                    <a:bodyPr/>
                    <a:lstStyle/>
                    <a:p>
                      <a:pPr marL="0" marR="0" algn="l">
                        <a:spcBef>
                          <a:spcPts val="0"/>
                        </a:spcBef>
                        <a:spcAft>
                          <a:spcPts val="0"/>
                        </a:spcAft>
                      </a:pPr>
                      <a:r>
                        <a:rPr lang="en-US" sz="1400">
                          <a:effectLst/>
                        </a:rPr>
                        <a:t>Restorations</a:t>
                      </a:r>
                      <a:endParaRPr lang="en-US" sz="1000">
                        <a:effectLst/>
                      </a:endParaRPr>
                    </a:p>
                    <a:p>
                      <a:pPr marL="0" marR="0" algn="l">
                        <a:spcBef>
                          <a:spcPts val="0"/>
                        </a:spcBef>
                        <a:spcAft>
                          <a:spcPts val="0"/>
                        </a:spcAft>
                      </a:pPr>
                      <a:r>
                        <a:rPr lang="en-US" sz="1400">
                          <a:effectLst/>
                        </a:rPr>
                        <a:t>Uncomplicated extractions </a:t>
                      </a:r>
                      <a:endParaRPr lang="en-US" sz="1000">
                        <a:effectLst/>
                      </a:endParaRPr>
                    </a:p>
                    <a:p>
                      <a:pPr marL="0" marR="0" algn="l">
                        <a:spcBef>
                          <a:spcPts val="0"/>
                        </a:spcBef>
                        <a:spcAft>
                          <a:spcPts val="0"/>
                        </a:spcAft>
                      </a:pPr>
                      <a:r>
                        <a:rPr lang="en-US" sz="1400">
                          <a:effectLst/>
                        </a:rPr>
                        <a:t>Endodontics</a:t>
                      </a:r>
                      <a:endParaRPr lang="en-US" sz="1000">
                        <a:effectLst/>
                      </a:endParaRPr>
                    </a:p>
                    <a:p>
                      <a:pPr marL="0" marR="0" algn="l">
                        <a:spcBef>
                          <a:spcPts val="0"/>
                        </a:spcBef>
                        <a:spcAft>
                          <a:spcPts val="0"/>
                        </a:spcAft>
                      </a:pPr>
                      <a:r>
                        <a:rPr lang="en-US" sz="1400">
                          <a:effectLst/>
                        </a:rPr>
                        <a:t>Prosthetics</a:t>
                      </a:r>
                      <a:endParaRPr lang="en-US" sz="1000">
                        <a:effectLst/>
                      </a:endParaRPr>
                    </a:p>
                    <a:p>
                      <a:pPr marL="0" marR="0" algn="l">
                        <a:spcBef>
                          <a:spcPts val="0"/>
                        </a:spcBef>
                        <a:spcAft>
                          <a:spcPts val="0"/>
                        </a:spcAft>
                      </a:pPr>
                      <a:r>
                        <a:rPr lang="en-US" sz="1400">
                          <a:effectLst/>
                        </a:rPr>
                        <a:t>Periodontal therapy</a:t>
                      </a:r>
                      <a:endParaRPr lang="en-US" sz="1000">
                        <a:effectLst/>
                      </a:endParaRPr>
                    </a:p>
                    <a:p>
                      <a:pPr marL="0" marR="0" algn="l">
                        <a:spcBef>
                          <a:spcPts val="0"/>
                        </a:spcBef>
                        <a:spcAft>
                          <a:spcPts val="0"/>
                        </a:spcAft>
                      </a:pPr>
                      <a:r>
                        <a:rPr lang="en-US" sz="1400">
                          <a:effectLst/>
                        </a:rPr>
                        <a:t>Dental hygiene</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92710">
                <a:tc>
                  <a:txBody>
                    <a:bodyPr/>
                    <a:lstStyle/>
                    <a:p>
                      <a:pPr marL="0" marR="0" algn="l">
                        <a:spcBef>
                          <a:spcPts val="0"/>
                        </a:spcBef>
                        <a:spcAft>
                          <a:spcPts val="0"/>
                        </a:spcAft>
                      </a:pPr>
                      <a:r>
                        <a:rPr lang="en-US" sz="1400" dirty="0">
                          <a:effectLst/>
                        </a:rPr>
                        <a:t> </a:t>
                      </a:r>
                      <a:endParaRPr lang="en-US" sz="1000" dirty="0">
                        <a:effectLst/>
                      </a:endParaRPr>
                    </a:p>
                    <a:p>
                      <a:pPr marL="0" marR="0" algn="l">
                        <a:spcBef>
                          <a:spcPts val="0"/>
                        </a:spcBef>
                        <a:spcAft>
                          <a:spcPts val="0"/>
                        </a:spcAft>
                      </a:pPr>
                      <a:r>
                        <a:rPr lang="en-US" sz="1400" dirty="0">
                          <a:effectLst/>
                        </a:rPr>
                        <a:t>Dermatologic</a:t>
                      </a:r>
                      <a:endParaRPr lang="en-US" sz="1000" dirty="0">
                        <a:effectLst/>
                      </a:endParaRPr>
                    </a:p>
                    <a:p>
                      <a:pPr marL="0" marR="0" algn="l">
                        <a:spcBef>
                          <a:spcPts val="0"/>
                        </a:spcBef>
                        <a:spcAft>
                          <a:spcPts val="0"/>
                        </a:spcAft>
                      </a:pPr>
                      <a:r>
                        <a:rPr lang="en-US" sz="1400" u="none" strike="noStrike" dirty="0">
                          <a:effectLst/>
                        </a:rPr>
                        <a:t> </a:t>
                      </a:r>
                      <a:endParaRPr lang="en-US" sz="1000"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1400">
                          <a:effectLst/>
                        </a:rPr>
                        <a:t> </a:t>
                      </a:r>
                      <a:endParaRPr lang="en-US" sz="1000">
                        <a:effectLst/>
                      </a:endParaRPr>
                    </a:p>
                    <a:p>
                      <a:pPr marL="0" marR="0" algn="l">
                        <a:spcBef>
                          <a:spcPts val="0"/>
                        </a:spcBef>
                        <a:spcAft>
                          <a:spcPts val="0"/>
                        </a:spcAft>
                      </a:pPr>
                      <a:r>
                        <a:rPr lang="en-US" sz="1400">
                          <a:effectLst/>
                        </a:rPr>
                        <a:t>Simple Excision</a:t>
                      </a:r>
                      <a:endParaRPr lang="en-US" sz="1000">
                        <a:effectLst/>
                      </a:endParaRPr>
                    </a:p>
                    <a:p>
                      <a:pPr marL="0" marR="0" algn="ctr">
                        <a:spcBef>
                          <a:spcPts val="0"/>
                        </a:spcBef>
                        <a:spcAft>
                          <a:spcPts val="0"/>
                        </a:spcAft>
                      </a:pPr>
                      <a:r>
                        <a:rPr lang="en-US" sz="1400" u="none" strike="noStrike">
                          <a:effectLst/>
                        </a:rPr>
                        <a:t> </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592705">
                <a:tc>
                  <a:txBody>
                    <a:bodyPr/>
                    <a:lstStyle/>
                    <a:p>
                      <a:pPr marL="0" marR="0" algn="l">
                        <a:spcBef>
                          <a:spcPts val="0"/>
                        </a:spcBef>
                        <a:spcAft>
                          <a:spcPts val="0"/>
                        </a:spcAft>
                      </a:pPr>
                      <a:r>
                        <a:rPr lang="en-US" sz="1400">
                          <a:effectLst/>
                        </a:rPr>
                        <a:t> </a:t>
                      </a:r>
                      <a:endParaRPr lang="en-US" sz="1000">
                        <a:effectLst/>
                      </a:endParaRPr>
                    </a:p>
                    <a:p>
                      <a:pPr marL="0" marR="0" algn="l">
                        <a:spcBef>
                          <a:spcPts val="0"/>
                        </a:spcBef>
                        <a:spcAft>
                          <a:spcPts val="0"/>
                        </a:spcAft>
                      </a:pPr>
                      <a:r>
                        <a:rPr lang="en-US" sz="1400">
                          <a:effectLst/>
                        </a:rPr>
                        <a:t>Gastrointestinal</a:t>
                      </a:r>
                      <a:endParaRPr lang="en-US" sz="1000">
                        <a:effectLst/>
                      </a:endParaRPr>
                    </a:p>
                    <a:p>
                      <a:pPr marL="0" marR="0" algn="ctr">
                        <a:spcBef>
                          <a:spcPts val="0"/>
                        </a:spcBef>
                        <a:spcAft>
                          <a:spcPts val="0"/>
                        </a:spcAft>
                      </a:pPr>
                      <a:r>
                        <a:rPr lang="en-US" sz="1400" u="none" strike="noStrike">
                          <a:effectLst/>
                        </a:rPr>
                        <a:t> </a:t>
                      </a:r>
                      <a:endParaRPr lang="en-US" sz="1000">
                        <a:effectLst/>
                        <a:latin typeface="Times New Roman"/>
                        <a:ea typeface="Times New Roman"/>
                      </a:endParaRPr>
                    </a:p>
                  </a:txBody>
                  <a:tcPr marL="68580" marR="68580" marT="0" marB="0"/>
                </a:tc>
                <a:tc>
                  <a:txBody>
                    <a:bodyPr/>
                    <a:lstStyle/>
                    <a:p>
                      <a:pPr marL="0" marR="0" algn="l">
                        <a:spcBef>
                          <a:spcPts val="0"/>
                        </a:spcBef>
                        <a:spcAft>
                          <a:spcPts val="0"/>
                        </a:spcAft>
                      </a:pPr>
                      <a:r>
                        <a:rPr lang="en-US" sz="1400" dirty="0">
                          <a:effectLst/>
                        </a:rPr>
                        <a:t> </a:t>
                      </a:r>
                      <a:endParaRPr lang="en-US" sz="1000" dirty="0">
                        <a:effectLst/>
                      </a:endParaRPr>
                    </a:p>
                    <a:p>
                      <a:pPr marL="0" marR="0" algn="l">
                        <a:spcBef>
                          <a:spcPts val="0"/>
                        </a:spcBef>
                        <a:spcAft>
                          <a:spcPts val="0"/>
                        </a:spcAft>
                      </a:pPr>
                      <a:r>
                        <a:rPr lang="en-US" sz="1400" dirty="0">
                          <a:effectLst/>
                        </a:rPr>
                        <a:t> </a:t>
                      </a:r>
                      <a:endParaRPr lang="en-US" sz="1000" dirty="0">
                        <a:effectLst/>
                      </a:endParaRPr>
                    </a:p>
                    <a:p>
                      <a:pPr marL="0" marR="0" algn="l">
                        <a:spcBef>
                          <a:spcPts val="0"/>
                        </a:spcBef>
                        <a:spcAft>
                          <a:spcPts val="0"/>
                        </a:spcAft>
                      </a:pPr>
                      <a:r>
                        <a:rPr lang="en-US" sz="1400" dirty="0">
                          <a:effectLst/>
                        </a:rPr>
                        <a:t>Diagnostic esophagogastroduodenoscopy</a:t>
                      </a:r>
                      <a:endParaRPr lang="en-US" sz="1000" dirty="0">
                        <a:effectLst/>
                      </a:endParaRPr>
                    </a:p>
                    <a:p>
                      <a:pPr marL="0" marR="0" algn="l">
                        <a:spcBef>
                          <a:spcPts val="0"/>
                        </a:spcBef>
                        <a:spcAft>
                          <a:spcPts val="0"/>
                        </a:spcAft>
                      </a:pPr>
                      <a:r>
                        <a:rPr lang="en-US" sz="1400" dirty="0">
                          <a:effectLst/>
                        </a:rPr>
                        <a:t>Colonoscopy without biopsy</a:t>
                      </a:r>
                      <a:endParaRPr lang="en-US" sz="1000" dirty="0">
                        <a:effectLst/>
                      </a:endParaRPr>
                    </a:p>
                    <a:p>
                      <a:pPr marL="0" marR="0" algn="l">
                        <a:spcBef>
                          <a:spcPts val="0"/>
                        </a:spcBef>
                        <a:spcAft>
                          <a:spcPts val="0"/>
                        </a:spcAft>
                      </a:pPr>
                      <a:r>
                        <a:rPr lang="en-US" sz="1400" dirty="0">
                          <a:effectLst/>
                        </a:rPr>
                        <a:t>Diagnostic endoscopic retrograde Cholangiopancreatography</a:t>
                      </a:r>
                      <a:endParaRPr lang="en-US" sz="1000" dirty="0">
                        <a:effectLst/>
                      </a:endParaRPr>
                    </a:p>
                    <a:p>
                      <a:pPr marL="0" marR="0" algn="l">
                        <a:spcBef>
                          <a:spcPts val="0"/>
                        </a:spcBef>
                        <a:spcAft>
                          <a:spcPts val="0"/>
                        </a:spcAft>
                      </a:pPr>
                      <a:r>
                        <a:rPr lang="en-US" sz="1400" dirty="0">
                          <a:effectLst/>
                        </a:rPr>
                        <a:t>Biliary stent without </a:t>
                      </a:r>
                      <a:r>
                        <a:rPr lang="en-US" sz="1400" dirty="0" err="1">
                          <a:effectLst/>
                        </a:rPr>
                        <a:t>sphincterotomy</a:t>
                      </a:r>
                      <a:endParaRPr lang="en-US" sz="1000" dirty="0">
                        <a:effectLst/>
                      </a:endParaRPr>
                    </a:p>
                    <a:p>
                      <a:pPr marL="0" marR="0" algn="l">
                        <a:spcBef>
                          <a:spcPts val="0"/>
                        </a:spcBef>
                        <a:spcAft>
                          <a:spcPts val="0"/>
                        </a:spcAft>
                      </a:pPr>
                      <a:r>
                        <a:rPr lang="en-US" sz="1400" dirty="0">
                          <a:effectLst/>
                        </a:rPr>
                        <a:t>Endoscopic ultrasonography without biopsy</a:t>
                      </a:r>
                      <a:endParaRPr lang="en-US" sz="1000" dirty="0">
                        <a:effectLst/>
                      </a:endParaRPr>
                    </a:p>
                    <a:p>
                      <a:pPr marL="0" marR="0" algn="l">
                        <a:spcBef>
                          <a:spcPts val="0"/>
                        </a:spcBef>
                        <a:spcAft>
                          <a:spcPts val="0"/>
                        </a:spcAft>
                      </a:pPr>
                      <a:r>
                        <a:rPr lang="en-US" sz="1400" dirty="0">
                          <a:effectLst/>
                        </a:rPr>
                        <a:t>Push </a:t>
                      </a:r>
                      <a:r>
                        <a:rPr lang="en-US" sz="1400" dirty="0" err="1">
                          <a:effectLst/>
                        </a:rPr>
                        <a:t>enteroscopy</a:t>
                      </a:r>
                      <a:endParaRPr lang="en-US" sz="1000" dirty="0">
                        <a:effectLst/>
                      </a:endParaRPr>
                    </a:p>
                    <a:p>
                      <a:pPr marL="0" marR="0" algn="l">
                        <a:spcBef>
                          <a:spcPts val="0"/>
                        </a:spcBef>
                        <a:spcAft>
                          <a:spcPts val="0"/>
                        </a:spcAft>
                      </a:pPr>
                      <a:r>
                        <a:rPr lang="en-US" sz="1400" dirty="0">
                          <a:effectLst/>
                        </a:rPr>
                        <a:t> </a:t>
                      </a:r>
                      <a:endParaRPr lang="en-US" sz="1000" dirty="0">
                        <a:effectLst/>
                      </a:endParaRPr>
                    </a:p>
                    <a:p>
                      <a:pPr marL="0" marR="0" algn="ctr">
                        <a:spcBef>
                          <a:spcPts val="0"/>
                        </a:spcBef>
                        <a:spcAft>
                          <a:spcPts val="0"/>
                        </a:spcAft>
                      </a:pPr>
                      <a:r>
                        <a:rPr lang="en-US" sz="1400" u="none" strike="noStrike" dirty="0">
                          <a:effectLst/>
                        </a:rPr>
                        <a:t> </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9779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lstStyle/>
          <a:p>
            <a:pPr marL="484632" eaLnBrk="1" fontAlgn="auto" hangingPunct="1">
              <a:spcAft>
                <a:spcPts val="0"/>
              </a:spcAft>
              <a:defRPr/>
            </a:pPr>
            <a:r>
              <a:rPr lang="en-US" dirty="0" smtClean="0">
                <a:solidFill>
                  <a:schemeClr val="accent1">
                    <a:tint val="83000"/>
                    <a:satMod val="150000"/>
                  </a:schemeClr>
                </a:solidFill>
              </a:rPr>
              <a:t>When to Bridge</a:t>
            </a:r>
            <a:br>
              <a:rPr lang="en-US" dirty="0" smtClean="0">
                <a:solidFill>
                  <a:schemeClr val="accent1">
                    <a:tint val="83000"/>
                    <a:satMod val="150000"/>
                  </a:schemeClr>
                </a:solidFill>
              </a:rPr>
            </a:br>
            <a:r>
              <a:rPr lang="en-US" dirty="0" smtClean="0">
                <a:solidFill>
                  <a:schemeClr val="accent1">
                    <a:tint val="83000"/>
                    <a:satMod val="150000"/>
                  </a:schemeClr>
                </a:solidFill>
              </a:rPr>
              <a:t>AFIB Patients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981200"/>
            <a:ext cx="8229600" cy="4525963"/>
          </a:xfrm>
        </p:spPr>
        <p:txBody>
          <a:bodyPr rtlCol="0">
            <a:normAutofit/>
          </a:bodyPr>
          <a:lstStyle/>
          <a:p>
            <a:pPr marL="448056" indent="-384048" eaLnBrk="1" fontAlgn="auto" hangingPunct="1">
              <a:spcAft>
                <a:spcPts val="0"/>
              </a:spcAft>
              <a:buFont typeface="Wingdings 2"/>
              <a:buChar char=""/>
              <a:defRPr/>
            </a:pPr>
            <a:r>
              <a:rPr lang="en-US" dirty="0">
                <a:solidFill>
                  <a:schemeClr val="tx1">
                    <a:lumMod val="50000"/>
                    <a:lumOff val="50000"/>
                  </a:schemeClr>
                </a:solidFill>
              </a:rPr>
              <a:t>Y</a:t>
            </a:r>
            <a:r>
              <a:rPr lang="en-US" dirty="0" smtClean="0">
                <a:solidFill>
                  <a:schemeClr val="tx1">
                    <a:lumMod val="50000"/>
                    <a:lumOff val="50000"/>
                  </a:schemeClr>
                </a:solidFill>
              </a:rPr>
              <a:t>ou need to verify the CHADS 2-VAS score on Atrial Fib patients.</a:t>
            </a:r>
          </a:p>
          <a:p>
            <a:pPr marL="64008" indent="0" eaLnBrk="1" fontAlgn="auto" hangingPunct="1">
              <a:spcAft>
                <a:spcPts val="0"/>
              </a:spcAft>
              <a:buFont typeface="Wingdings 2"/>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36056933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711825" cy="590550"/>
          </a:xfrm>
        </p:spPr>
        <p:txBody>
          <a:bodyPr/>
          <a:lstStyle/>
          <a:p>
            <a:pPr eaLnBrk="1" fontAlgn="auto" hangingPunct="1">
              <a:spcAft>
                <a:spcPts val="0"/>
              </a:spcAft>
              <a:defRPr/>
            </a:pPr>
            <a:r>
              <a:rPr lang="en-US" dirty="0" smtClean="0">
                <a:solidFill>
                  <a:schemeClr val="accent1">
                    <a:tint val="83000"/>
                    <a:satMod val="150000"/>
                  </a:schemeClr>
                </a:solidFill>
              </a:rPr>
              <a:t>Chads 2 – Vas Score</a:t>
            </a:r>
            <a:endParaRPr lang="en-US" dirty="0">
              <a:solidFill>
                <a:schemeClr val="accent1">
                  <a:tint val="83000"/>
                  <a:satMod val="150000"/>
                </a:schemeClr>
              </a:solidFill>
            </a:endParaRPr>
          </a:p>
        </p:txBody>
      </p:sp>
      <p:graphicFrame>
        <p:nvGraphicFramePr>
          <p:cNvPr id="5" name="Picture Placeholder 4"/>
          <p:cNvGraphicFramePr>
            <a:graphicFrameLocks noGrp="1"/>
          </p:cNvGraphicFramePr>
          <p:nvPr>
            <p:ph type="pic" idx="1"/>
          </p:nvPr>
        </p:nvGraphicFramePr>
        <p:xfrm>
          <a:off x="1447800" y="1066800"/>
          <a:ext cx="6934200" cy="4648198"/>
        </p:xfrm>
        <a:graphic>
          <a:graphicData uri="http://schemas.openxmlformats.org/drawingml/2006/table">
            <a:tbl>
              <a:tblPr firstRow="1" firstCol="1" bandRow="1">
                <a:tableStyleId>{5C22544A-7EE6-4342-B048-85BDC9FD1C3A}</a:tableStyleId>
              </a:tblPr>
              <a:tblGrid>
                <a:gridCol w="5469490">
                  <a:extLst>
                    <a:ext uri="{9D8B030D-6E8A-4147-A177-3AD203B41FA5}">
                      <a16:colId xmlns:a16="http://schemas.microsoft.com/office/drawing/2014/main" val="20000"/>
                    </a:ext>
                  </a:extLst>
                </a:gridCol>
                <a:gridCol w="1464710">
                  <a:extLst>
                    <a:ext uri="{9D8B030D-6E8A-4147-A177-3AD203B41FA5}">
                      <a16:colId xmlns:a16="http://schemas.microsoft.com/office/drawing/2014/main" val="20001"/>
                    </a:ext>
                  </a:extLst>
                </a:gridCol>
              </a:tblGrid>
              <a:tr h="460661">
                <a:tc gridSpan="2">
                  <a:txBody>
                    <a:bodyPr/>
                    <a:lstStyle/>
                    <a:p>
                      <a:pPr marL="0" marR="0" algn="ctr">
                        <a:spcBef>
                          <a:spcPts val="0"/>
                        </a:spcBef>
                        <a:spcAft>
                          <a:spcPts val="0"/>
                        </a:spcAft>
                      </a:pPr>
                      <a:r>
                        <a:rPr lang="en-US" sz="1200" dirty="0" smtClean="0">
                          <a:effectLst/>
                        </a:rPr>
                        <a:t>CHADS</a:t>
                      </a:r>
                      <a:r>
                        <a:rPr lang="en-US" sz="1200" baseline="-25000" dirty="0" smtClean="0">
                          <a:effectLst/>
                        </a:rPr>
                        <a:t>2</a:t>
                      </a:r>
                      <a:r>
                        <a:rPr lang="en-US" sz="1200" dirty="0" smtClean="0">
                          <a:effectLst/>
                        </a:rPr>
                        <a:t>-VAS</a:t>
                      </a:r>
                      <a:r>
                        <a:rPr lang="en-US" sz="1200" baseline="-25000" dirty="0" smtClean="0">
                          <a:effectLst/>
                        </a:rPr>
                        <a:t>c</a:t>
                      </a:r>
                      <a:r>
                        <a:rPr lang="en-US" sz="1200" dirty="0" smtClean="0">
                          <a:effectLst/>
                        </a:rPr>
                        <a:t> </a:t>
                      </a:r>
                      <a:r>
                        <a:rPr lang="en-US" sz="1200" dirty="0">
                          <a:effectLst/>
                        </a:rPr>
                        <a:t>Scoring Table</a:t>
                      </a:r>
                      <a:endParaRPr lang="en-US" sz="800" dirty="0">
                        <a:effectLst/>
                        <a:latin typeface="Tahoma"/>
                        <a:ea typeface="Calibri"/>
                        <a:cs typeface="Tahoma"/>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460661">
                <a:tc>
                  <a:txBody>
                    <a:bodyPr/>
                    <a:lstStyle/>
                    <a:p>
                      <a:pPr marL="0" marR="0" algn="ctr">
                        <a:spcBef>
                          <a:spcPts val="0"/>
                        </a:spcBef>
                        <a:spcAft>
                          <a:spcPts val="0"/>
                        </a:spcAft>
                      </a:pPr>
                      <a:r>
                        <a:rPr lang="en-US" sz="1200">
                          <a:effectLst/>
                        </a:rPr>
                        <a:t>Condition</a:t>
                      </a:r>
                      <a:endParaRPr lang="en-US" sz="80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a:effectLst/>
                        </a:rPr>
                        <a:t>Points</a:t>
                      </a:r>
                      <a:endParaRPr lang="en-US" sz="800">
                        <a:effectLst/>
                        <a:latin typeface="Tahoma"/>
                        <a:ea typeface="Calibri"/>
                        <a:cs typeface="Tahoma"/>
                      </a:endParaRPr>
                    </a:p>
                  </a:txBody>
                  <a:tcPr marL="68580" marR="68580" marT="0" marB="0"/>
                </a:tc>
                <a:extLst>
                  <a:ext uri="{0D108BD9-81ED-4DB2-BD59-A6C34878D82A}">
                    <a16:rowId xmlns:a16="http://schemas.microsoft.com/office/drawing/2014/main" val="10001"/>
                  </a:ext>
                </a:extLst>
              </a:tr>
              <a:tr h="460661">
                <a:tc>
                  <a:txBody>
                    <a:bodyPr/>
                    <a:lstStyle/>
                    <a:p>
                      <a:pPr marL="0" marR="0" algn="just">
                        <a:spcBef>
                          <a:spcPts val="0"/>
                        </a:spcBef>
                        <a:spcAft>
                          <a:spcPts val="0"/>
                        </a:spcAft>
                      </a:pPr>
                      <a:r>
                        <a:rPr lang="en-US" sz="1200" dirty="0">
                          <a:effectLst/>
                        </a:rPr>
                        <a:t>Congestive heart failure</a:t>
                      </a:r>
                      <a:endParaRPr lang="en-US" sz="800" dirty="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a:effectLst/>
                        </a:rPr>
                        <a:t>1</a:t>
                      </a:r>
                      <a:endParaRPr lang="en-US" sz="800">
                        <a:effectLst/>
                        <a:latin typeface="Tahoma"/>
                        <a:ea typeface="Calibri"/>
                        <a:cs typeface="Tahoma"/>
                      </a:endParaRPr>
                    </a:p>
                  </a:txBody>
                  <a:tcPr marL="68580" marR="68580" marT="0" marB="0"/>
                </a:tc>
                <a:extLst>
                  <a:ext uri="{0D108BD9-81ED-4DB2-BD59-A6C34878D82A}">
                    <a16:rowId xmlns:a16="http://schemas.microsoft.com/office/drawing/2014/main" val="10002"/>
                  </a:ext>
                </a:extLst>
              </a:tr>
              <a:tr h="460661">
                <a:tc>
                  <a:txBody>
                    <a:bodyPr/>
                    <a:lstStyle/>
                    <a:p>
                      <a:pPr marL="0" marR="0" algn="just">
                        <a:spcBef>
                          <a:spcPts val="0"/>
                        </a:spcBef>
                        <a:spcAft>
                          <a:spcPts val="0"/>
                        </a:spcAft>
                      </a:pPr>
                      <a:r>
                        <a:rPr lang="en-US" sz="1200">
                          <a:effectLst/>
                        </a:rPr>
                        <a:t>Hypertension </a:t>
                      </a:r>
                      <a:endParaRPr lang="en-US" sz="80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a:effectLst/>
                        </a:rPr>
                        <a:t>1</a:t>
                      </a:r>
                      <a:endParaRPr lang="en-US" sz="800">
                        <a:effectLst/>
                        <a:latin typeface="Tahoma"/>
                        <a:ea typeface="Calibri"/>
                        <a:cs typeface="Tahoma"/>
                      </a:endParaRPr>
                    </a:p>
                  </a:txBody>
                  <a:tcPr marL="68580" marR="68580" marT="0" marB="0"/>
                </a:tc>
                <a:extLst>
                  <a:ext uri="{0D108BD9-81ED-4DB2-BD59-A6C34878D82A}">
                    <a16:rowId xmlns:a16="http://schemas.microsoft.com/office/drawing/2014/main" val="10003"/>
                  </a:ext>
                </a:extLst>
              </a:tr>
              <a:tr h="502249">
                <a:tc>
                  <a:txBody>
                    <a:bodyPr/>
                    <a:lstStyle/>
                    <a:p>
                      <a:pPr marL="0" marR="0" algn="just">
                        <a:spcBef>
                          <a:spcPts val="0"/>
                        </a:spcBef>
                        <a:spcAft>
                          <a:spcPts val="0"/>
                        </a:spcAft>
                      </a:pPr>
                      <a:r>
                        <a:rPr lang="en-US" sz="1200">
                          <a:effectLst/>
                        </a:rPr>
                        <a:t>Age &gt;= 75 years</a:t>
                      </a:r>
                      <a:endParaRPr lang="en-US" sz="80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a:effectLst/>
                        </a:rPr>
                        <a:t>2</a:t>
                      </a:r>
                      <a:endParaRPr lang="en-US" sz="800">
                        <a:effectLst/>
                        <a:latin typeface="Tahoma"/>
                        <a:ea typeface="Calibri"/>
                        <a:cs typeface="Tahoma"/>
                      </a:endParaRPr>
                    </a:p>
                  </a:txBody>
                  <a:tcPr marL="68580" marR="68580" marT="0" marB="0"/>
                </a:tc>
                <a:extLst>
                  <a:ext uri="{0D108BD9-81ED-4DB2-BD59-A6C34878D82A}">
                    <a16:rowId xmlns:a16="http://schemas.microsoft.com/office/drawing/2014/main" val="10004"/>
                  </a:ext>
                </a:extLst>
              </a:tr>
              <a:tr h="460661">
                <a:tc>
                  <a:txBody>
                    <a:bodyPr/>
                    <a:lstStyle/>
                    <a:p>
                      <a:pPr marL="0" marR="0" algn="just">
                        <a:spcBef>
                          <a:spcPts val="0"/>
                        </a:spcBef>
                        <a:spcAft>
                          <a:spcPts val="0"/>
                        </a:spcAft>
                      </a:pPr>
                      <a:r>
                        <a:rPr lang="en-US" sz="1200">
                          <a:effectLst/>
                        </a:rPr>
                        <a:t>Diabetes mellitus</a:t>
                      </a:r>
                      <a:endParaRPr lang="en-US" sz="80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a:effectLst/>
                        </a:rPr>
                        <a:t>1</a:t>
                      </a:r>
                      <a:endParaRPr lang="en-US" sz="800">
                        <a:effectLst/>
                        <a:latin typeface="Tahoma"/>
                        <a:ea typeface="Calibri"/>
                        <a:cs typeface="Tahoma"/>
                      </a:endParaRPr>
                    </a:p>
                  </a:txBody>
                  <a:tcPr marL="68580" marR="68580" marT="0" marB="0"/>
                </a:tc>
                <a:extLst>
                  <a:ext uri="{0D108BD9-81ED-4DB2-BD59-A6C34878D82A}">
                    <a16:rowId xmlns:a16="http://schemas.microsoft.com/office/drawing/2014/main" val="10005"/>
                  </a:ext>
                </a:extLst>
              </a:tr>
              <a:tr h="460661">
                <a:tc>
                  <a:txBody>
                    <a:bodyPr/>
                    <a:lstStyle/>
                    <a:p>
                      <a:pPr marL="0" marR="0" algn="just">
                        <a:spcBef>
                          <a:spcPts val="0"/>
                        </a:spcBef>
                        <a:spcAft>
                          <a:spcPts val="0"/>
                        </a:spcAft>
                      </a:pPr>
                      <a:r>
                        <a:rPr lang="en-US" sz="1200">
                          <a:effectLst/>
                        </a:rPr>
                        <a:t>Stroke/TIA or thromboembolism (prior)</a:t>
                      </a:r>
                      <a:endParaRPr lang="en-US" sz="80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a:effectLst/>
                        </a:rPr>
                        <a:t>2</a:t>
                      </a:r>
                      <a:endParaRPr lang="en-US" sz="800">
                        <a:effectLst/>
                        <a:latin typeface="Tahoma"/>
                        <a:ea typeface="Calibri"/>
                        <a:cs typeface="Tahoma"/>
                      </a:endParaRPr>
                    </a:p>
                  </a:txBody>
                  <a:tcPr marL="68580" marR="68580" marT="0" marB="0"/>
                </a:tc>
                <a:extLst>
                  <a:ext uri="{0D108BD9-81ED-4DB2-BD59-A6C34878D82A}">
                    <a16:rowId xmlns:a16="http://schemas.microsoft.com/office/drawing/2014/main" val="10006"/>
                  </a:ext>
                </a:extLst>
              </a:tr>
              <a:tr h="460661">
                <a:tc>
                  <a:txBody>
                    <a:bodyPr/>
                    <a:lstStyle/>
                    <a:p>
                      <a:pPr marL="0" marR="0" algn="just">
                        <a:spcBef>
                          <a:spcPts val="0"/>
                        </a:spcBef>
                        <a:spcAft>
                          <a:spcPts val="0"/>
                        </a:spcAft>
                      </a:pPr>
                      <a:r>
                        <a:rPr lang="en-US" sz="1200" dirty="0">
                          <a:effectLst/>
                        </a:rPr>
                        <a:t>Vascular disease (MI, PAD, or aortic plaque)</a:t>
                      </a:r>
                      <a:endParaRPr lang="en-US" sz="800" dirty="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a:effectLst/>
                        </a:rPr>
                        <a:t>1</a:t>
                      </a:r>
                      <a:endParaRPr lang="en-US" sz="800">
                        <a:effectLst/>
                        <a:latin typeface="Tahoma"/>
                        <a:ea typeface="Calibri"/>
                        <a:cs typeface="Tahoma"/>
                      </a:endParaRPr>
                    </a:p>
                  </a:txBody>
                  <a:tcPr marL="68580" marR="68580" marT="0" marB="0"/>
                </a:tc>
                <a:extLst>
                  <a:ext uri="{0D108BD9-81ED-4DB2-BD59-A6C34878D82A}">
                    <a16:rowId xmlns:a16="http://schemas.microsoft.com/office/drawing/2014/main" val="10007"/>
                  </a:ext>
                </a:extLst>
              </a:tr>
              <a:tr h="460661">
                <a:tc>
                  <a:txBody>
                    <a:bodyPr/>
                    <a:lstStyle/>
                    <a:p>
                      <a:pPr marL="0" marR="0" algn="just">
                        <a:spcBef>
                          <a:spcPts val="0"/>
                        </a:spcBef>
                        <a:spcAft>
                          <a:spcPts val="0"/>
                        </a:spcAft>
                      </a:pPr>
                      <a:r>
                        <a:rPr lang="en-US" sz="1200">
                          <a:effectLst/>
                        </a:rPr>
                        <a:t>Age 65-74</a:t>
                      </a:r>
                      <a:endParaRPr lang="en-US" sz="80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a:effectLst/>
                        </a:rPr>
                        <a:t>1</a:t>
                      </a:r>
                      <a:endParaRPr lang="en-US" sz="800">
                        <a:effectLst/>
                        <a:latin typeface="Tahoma"/>
                        <a:ea typeface="Calibri"/>
                        <a:cs typeface="Tahoma"/>
                      </a:endParaRPr>
                    </a:p>
                  </a:txBody>
                  <a:tcPr marL="68580" marR="68580" marT="0" marB="0"/>
                </a:tc>
                <a:extLst>
                  <a:ext uri="{0D108BD9-81ED-4DB2-BD59-A6C34878D82A}">
                    <a16:rowId xmlns:a16="http://schemas.microsoft.com/office/drawing/2014/main" val="10008"/>
                  </a:ext>
                </a:extLst>
              </a:tr>
              <a:tr h="460661">
                <a:tc>
                  <a:txBody>
                    <a:bodyPr/>
                    <a:lstStyle/>
                    <a:p>
                      <a:pPr marL="0" marR="0" algn="just">
                        <a:spcBef>
                          <a:spcPts val="0"/>
                        </a:spcBef>
                        <a:spcAft>
                          <a:spcPts val="0"/>
                        </a:spcAft>
                      </a:pPr>
                      <a:r>
                        <a:rPr lang="en-US" sz="1200">
                          <a:effectLst/>
                        </a:rPr>
                        <a:t>Sex Category (Female)</a:t>
                      </a:r>
                      <a:endParaRPr lang="en-US" sz="800">
                        <a:effectLst/>
                        <a:latin typeface="Tahoma"/>
                        <a:ea typeface="Calibri"/>
                        <a:cs typeface="Tahoma"/>
                      </a:endParaRPr>
                    </a:p>
                  </a:txBody>
                  <a:tcPr marL="68580" marR="68580" marT="0" marB="0"/>
                </a:tc>
                <a:tc>
                  <a:txBody>
                    <a:bodyPr/>
                    <a:lstStyle/>
                    <a:p>
                      <a:pPr marL="0" marR="0" algn="ctr">
                        <a:spcBef>
                          <a:spcPts val="0"/>
                        </a:spcBef>
                        <a:spcAft>
                          <a:spcPts val="0"/>
                        </a:spcAft>
                      </a:pPr>
                      <a:r>
                        <a:rPr lang="en-US" sz="1200" dirty="0">
                          <a:effectLst/>
                        </a:rPr>
                        <a:t>1</a:t>
                      </a:r>
                      <a:endParaRPr lang="en-US" sz="800" dirty="0">
                        <a:effectLst/>
                        <a:latin typeface="Tahoma"/>
                        <a:ea typeface="Calibri"/>
                        <a:cs typeface="Tahoma"/>
                      </a:endParaRPr>
                    </a:p>
                  </a:txBody>
                  <a:tcPr marL="68580" marR="68580" marT="0" marB="0"/>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half" idx="2"/>
          </p:nvPr>
        </p:nvSpPr>
        <p:spPr>
          <a:xfrm>
            <a:off x="1679575" y="5810250"/>
            <a:ext cx="5711825" cy="533400"/>
          </a:xfrm>
          <a:solidFill>
            <a:schemeClr val="accent1">
              <a:alpha val="14902"/>
            </a:schemeClr>
          </a:solidFill>
          <a:ln>
            <a:headEnd/>
            <a:tailEnd/>
          </a:ln>
        </p:spPr>
        <p:txBody>
          <a:bodyPr rtlCol="0">
            <a:normAutofit fontScale="92500" lnSpcReduction="10000"/>
          </a:bodyPr>
          <a:lstStyle/>
          <a:p>
            <a:pPr eaLnBrk="1" fontAlgn="auto" hangingPunct="1">
              <a:spcBef>
                <a:spcPct val="0"/>
              </a:spcBef>
              <a:spcAft>
                <a:spcPts val="0"/>
              </a:spcAft>
              <a:defRPr/>
            </a:pPr>
            <a:r>
              <a:rPr lang="en-US" altLang="en-US" dirty="0" smtClean="0">
                <a:solidFill>
                  <a:schemeClr val="tx1">
                    <a:lumMod val="50000"/>
                    <a:lumOff val="50000"/>
                  </a:schemeClr>
                </a:solidFill>
              </a:rPr>
              <a:t>You can also use website: </a:t>
            </a:r>
            <a:r>
              <a:rPr lang="en-US" altLang="en-US" dirty="0" smtClean="0">
                <a:solidFill>
                  <a:schemeClr val="tx1">
                    <a:lumMod val="50000"/>
                    <a:lumOff val="50000"/>
                  </a:schemeClr>
                </a:solidFill>
                <a:hlinkClick r:id="rId3"/>
              </a:rPr>
              <a:t>www.anticoagulationtoolkit.org</a:t>
            </a:r>
            <a:endParaRPr lang="en-US" altLang="en-US" dirty="0" smtClean="0">
              <a:solidFill>
                <a:schemeClr val="tx1">
                  <a:lumMod val="50000"/>
                  <a:lumOff val="50000"/>
                </a:schemeClr>
              </a:solidFill>
            </a:endParaRPr>
          </a:p>
          <a:p>
            <a:pPr eaLnBrk="1" fontAlgn="auto" hangingPunct="1">
              <a:spcBef>
                <a:spcPct val="0"/>
              </a:spcBef>
              <a:spcAft>
                <a:spcPts val="0"/>
              </a:spcAft>
              <a:defRPr/>
            </a:pPr>
            <a:r>
              <a:rPr lang="en-US" altLang="en-US" dirty="0" smtClean="0">
                <a:solidFill>
                  <a:schemeClr val="tx1">
                    <a:lumMod val="50000"/>
                    <a:lumOff val="50000"/>
                  </a:schemeClr>
                </a:solidFill>
              </a:rPr>
              <a:t>Or you can use free smartphone app: MAQI2</a:t>
            </a:r>
          </a:p>
        </p:txBody>
      </p:sp>
    </p:spTree>
    <p:extLst>
      <p:ext uri="{BB962C8B-B14F-4D97-AF65-F5344CB8AC3E}">
        <p14:creationId xmlns:p14="http://schemas.microsoft.com/office/powerpoint/2010/main" val="9727830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p:cTn id="17" dur="500" fill="hold"/>
                                        <p:tgtEl>
                                          <p:spTgt spid="4">
                                            <p:bg/>
                                          </p:spTgt>
                                        </p:tgtEl>
                                        <p:attrNameLst>
                                          <p:attrName>ppt_w</p:attrName>
                                        </p:attrNameLst>
                                      </p:cBhvr>
                                      <p:tavLst>
                                        <p:tav tm="0">
                                          <p:val>
                                            <p:fltVal val="0"/>
                                          </p:val>
                                        </p:tav>
                                        <p:tav tm="100000">
                                          <p:val>
                                            <p:strVal val="#ppt_w"/>
                                          </p:val>
                                        </p:tav>
                                      </p:tavLst>
                                    </p:anim>
                                    <p:anim calcmode="lin" valueType="num">
                                      <p:cBhvr>
                                        <p:cTn id="18" dur="500" fill="hold"/>
                                        <p:tgtEl>
                                          <p:spTgt spid="4">
                                            <p:bg/>
                                          </p:spTgt>
                                        </p:tgtEl>
                                        <p:attrNameLst>
                                          <p:attrName>ppt_h</p:attrName>
                                        </p:attrNameLst>
                                      </p:cBhvr>
                                      <p:tavLst>
                                        <p:tav tm="0">
                                          <p:val>
                                            <p:fltVal val="0"/>
                                          </p:val>
                                        </p:tav>
                                        <p:tav tm="100000">
                                          <p:val>
                                            <p:strVal val="#ppt_h"/>
                                          </p:val>
                                        </p:tav>
                                      </p:tavLst>
                                    </p:anim>
                                    <p:animEffect transition="in" filter="fade">
                                      <p:cBhvr>
                                        <p:cTn id="19" dur="500"/>
                                        <p:tgtEl>
                                          <p:spTgt spid="4">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600200"/>
          </a:xfrm>
        </p:spPr>
        <p:txBody>
          <a:bodyPr/>
          <a:lstStyle/>
          <a:p>
            <a:pPr marL="484632" eaLnBrk="1" fontAlgn="auto" hangingPunct="1">
              <a:spcAft>
                <a:spcPts val="0"/>
              </a:spcAft>
              <a:defRPr/>
            </a:pPr>
            <a:r>
              <a:rPr lang="en-US" dirty="0" smtClean="0">
                <a:solidFill>
                  <a:schemeClr val="accent1">
                    <a:tint val="83000"/>
                    <a:satMod val="150000"/>
                  </a:schemeClr>
                </a:solidFill>
              </a:rPr>
              <a:t>When to Bridge</a:t>
            </a:r>
            <a:br>
              <a:rPr lang="en-US" dirty="0" smtClean="0">
                <a:solidFill>
                  <a:schemeClr val="accent1">
                    <a:tint val="83000"/>
                    <a:satMod val="150000"/>
                  </a:schemeClr>
                </a:solidFill>
              </a:rPr>
            </a:br>
            <a:r>
              <a:rPr lang="en-US" dirty="0" smtClean="0">
                <a:solidFill>
                  <a:schemeClr val="accent1">
                    <a:tint val="83000"/>
                    <a:satMod val="150000"/>
                  </a:schemeClr>
                </a:solidFill>
              </a:rPr>
              <a:t>AFIB Patients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930275" y="2133600"/>
            <a:ext cx="8229600" cy="4525963"/>
          </a:xfrm>
        </p:spPr>
        <p:txBody>
          <a:bodyPr/>
          <a:lstStyle/>
          <a:p>
            <a:pPr eaLnBrk="1" hangingPunct="1"/>
            <a:r>
              <a:rPr lang="en-US" altLang="en-US" smtClean="0"/>
              <a:t>Score of 0-6 – will not need to bridge (unless other factors involved)</a:t>
            </a:r>
          </a:p>
          <a:p>
            <a:pPr eaLnBrk="1" hangingPunct="1"/>
            <a:r>
              <a:rPr lang="en-US" altLang="en-US" smtClean="0"/>
              <a:t>Score of ≥ 7 – patient will need to be bridged</a:t>
            </a:r>
          </a:p>
        </p:txBody>
      </p:sp>
    </p:spTree>
    <p:extLst>
      <p:ext uri="{BB962C8B-B14F-4D97-AF65-F5344CB8AC3E}">
        <p14:creationId xmlns:p14="http://schemas.microsoft.com/office/powerpoint/2010/main" val="24136585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When to Bridge</a:t>
            </a:r>
            <a:br>
              <a:rPr lang="en-US" dirty="0" smtClean="0">
                <a:solidFill>
                  <a:schemeClr val="accent1">
                    <a:tint val="83000"/>
                    <a:satMod val="150000"/>
                  </a:schemeClr>
                </a:solidFill>
              </a:rPr>
            </a:br>
            <a:r>
              <a:rPr lang="en-US" dirty="0" smtClean="0">
                <a:solidFill>
                  <a:schemeClr val="accent1">
                    <a:tint val="83000"/>
                    <a:satMod val="150000"/>
                  </a:schemeClr>
                </a:solidFill>
              </a:rPr>
              <a:t>Other</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28800"/>
            <a:ext cx="8229600" cy="4525963"/>
          </a:xfrm>
        </p:spPr>
        <p:txBody>
          <a:bodyPr/>
          <a:lstStyle/>
          <a:p>
            <a:pPr eaLnBrk="1" hangingPunct="1"/>
            <a:r>
              <a:rPr lang="en-US" altLang="en-US" smtClean="0"/>
              <a:t>Nursing verifies whether the patient is in the high moderate or low risk category.</a:t>
            </a:r>
          </a:p>
        </p:txBody>
      </p:sp>
    </p:spTree>
    <p:extLst>
      <p:ext uri="{BB962C8B-B14F-4D97-AF65-F5344CB8AC3E}">
        <p14:creationId xmlns:p14="http://schemas.microsoft.com/office/powerpoint/2010/main" val="771083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711825" cy="895350"/>
          </a:xfrm>
        </p:spPr>
        <p:txBody>
          <a:bodyPr>
            <a:normAutofit fontScale="90000"/>
          </a:bodyPr>
          <a:lstStyle/>
          <a:p>
            <a:pPr eaLnBrk="1" fontAlgn="auto" hangingPunct="1">
              <a:spcAft>
                <a:spcPts val="0"/>
              </a:spcAft>
              <a:defRPr/>
            </a:pPr>
            <a:r>
              <a:rPr lang="en-US" dirty="0" smtClean="0">
                <a:solidFill>
                  <a:schemeClr val="accent1">
                    <a:tint val="83000"/>
                    <a:satMod val="150000"/>
                  </a:schemeClr>
                </a:solidFill>
              </a:rPr>
              <a:t>Suggested risk stratification for perioperative thromboembolism</a:t>
            </a:r>
            <a:endParaRPr lang="en-US" dirty="0">
              <a:solidFill>
                <a:schemeClr val="accent1">
                  <a:tint val="83000"/>
                  <a:satMod val="150000"/>
                </a:schemeClr>
              </a:solidFill>
            </a:endParaRPr>
          </a:p>
        </p:txBody>
      </p:sp>
      <p:graphicFrame>
        <p:nvGraphicFramePr>
          <p:cNvPr id="6" name="Picture Placeholder 5"/>
          <p:cNvGraphicFramePr>
            <a:graphicFrameLocks noGrp="1"/>
          </p:cNvGraphicFramePr>
          <p:nvPr>
            <p:ph type="pic" idx="1"/>
          </p:nvPr>
        </p:nvGraphicFramePr>
        <p:xfrm>
          <a:off x="914400" y="1219200"/>
          <a:ext cx="7334252" cy="4521200"/>
        </p:xfrm>
        <a:graphic>
          <a:graphicData uri="http://schemas.openxmlformats.org/drawingml/2006/table">
            <a:tbl>
              <a:tblPr firstRow="1" bandRow="1">
                <a:tableStyleId>{5C22544A-7EE6-4342-B048-85BDC9FD1C3A}</a:tableStyleId>
              </a:tblPr>
              <a:tblGrid>
                <a:gridCol w="1833563">
                  <a:extLst>
                    <a:ext uri="{9D8B030D-6E8A-4147-A177-3AD203B41FA5}">
                      <a16:colId xmlns:a16="http://schemas.microsoft.com/office/drawing/2014/main" val="20000"/>
                    </a:ext>
                  </a:extLst>
                </a:gridCol>
                <a:gridCol w="1833563">
                  <a:extLst>
                    <a:ext uri="{9D8B030D-6E8A-4147-A177-3AD203B41FA5}">
                      <a16:colId xmlns:a16="http://schemas.microsoft.com/office/drawing/2014/main" val="20001"/>
                    </a:ext>
                  </a:extLst>
                </a:gridCol>
                <a:gridCol w="1833563">
                  <a:extLst>
                    <a:ext uri="{9D8B030D-6E8A-4147-A177-3AD203B41FA5}">
                      <a16:colId xmlns:a16="http://schemas.microsoft.com/office/drawing/2014/main" val="20002"/>
                    </a:ext>
                  </a:extLst>
                </a:gridCol>
                <a:gridCol w="1833563">
                  <a:extLst>
                    <a:ext uri="{9D8B030D-6E8A-4147-A177-3AD203B41FA5}">
                      <a16:colId xmlns:a16="http://schemas.microsoft.com/office/drawing/2014/main" val="20003"/>
                    </a:ext>
                  </a:extLst>
                </a:gridCol>
              </a:tblGrid>
              <a:tr h="370840">
                <a:tc gridSpan="4">
                  <a:txBody>
                    <a:bodyPr/>
                    <a:lstStyle/>
                    <a:p>
                      <a:pPr algn="ctr"/>
                      <a:r>
                        <a:rPr lang="en-US" sz="1000" dirty="0" smtClean="0"/>
                        <a:t>Indication for VKA Therapy</a:t>
                      </a:r>
                      <a:endParaRPr lang="en-US" sz="1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000" dirty="0" smtClean="0"/>
                        <a:t>Risk Stratum</a:t>
                      </a:r>
                      <a:endParaRPr lang="en-US" sz="1000" dirty="0"/>
                    </a:p>
                  </a:txBody>
                  <a:tcPr/>
                </a:tc>
                <a:tc>
                  <a:txBody>
                    <a:bodyPr/>
                    <a:lstStyle/>
                    <a:p>
                      <a:r>
                        <a:rPr lang="en-US" sz="1000" dirty="0" smtClean="0"/>
                        <a:t>Mechanical Heart Valve</a:t>
                      </a:r>
                      <a:endParaRPr lang="en-US" sz="1000" dirty="0"/>
                    </a:p>
                  </a:txBody>
                  <a:tcPr/>
                </a:tc>
                <a:tc>
                  <a:txBody>
                    <a:bodyPr/>
                    <a:lstStyle/>
                    <a:p>
                      <a:r>
                        <a:rPr lang="en-US" sz="1000" dirty="0" smtClean="0"/>
                        <a:t>Atrial Fibrillation</a:t>
                      </a:r>
                      <a:endParaRPr lang="en-US" sz="1000" dirty="0"/>
                    </a:p>
                  </a:txBody>
                  <a:tcPr/>
                </a:tc>
                <a:tc>
                  <a:txBody>
                    <a:bodyPr/>
                    <a:lstStyle/>
                    <a:p>
                      <a:r>
                        <a:rPr lang="en-US" sz="1000" dirty="0" smtClean="0"/>
                        <a:t>VTE</a:t>
                      </a:r>
                      <a:endParaRPr lang="en-US" sz="1000" dirty="0"/>
                    </a:p>
                  </a:txBody>
                  <a:tcPr/>
                </a:tc>
                <a:extLst>
                  <a:ext uri="{0D108BD9-81ED-4DB2-BD59-A6C34878D82A}">
                    <a16:rowId xmlns:a16="http://schemas.microsoft.com/office/drawing/2014/main" val="10001"/>
                  </a:ext>
                </a:extLst>
              </a:tr>
              <a:tr h="370840">
                <a:tc>
                  <a:txBody>
                    <a:bodyPr/>
                    <a:lstStyle/>
                    <a:p>
                      <a:r>
                        <a:rPr lang="en-US" sz="1000" dirty="0" smtClean="0"/>
                        <a:t>High</a:t>
                      </a:r>
                      <a:endParaRPr lang="en-US" sz="1000" dirty="0"/>
                    </a:p>
                  </a:txBody>
                  <a:tcPr/>
                </a:tc>
                <a:tc>
                  <a:txBody>
                    <a:bodyPr/>
                    <a:lstStyle/>
                    <a:p>
                      <a:pPr marL="285750" indent="-285750">
                        <a:buFont typeface="Arial" panose="020B0604020202020204" pitchFamily="34" charset="0"/>
                        <a:buChar char="•"/>
                      </a:pPr>
                      <a:r>
                        <a:rPr lang="en-US" sz="1000" dirty="0" smtClean="0"/>
                        <a:t>Any mitral</a:t>
                      </a:r>
                      <a:r>
                        <a:rPr lang="en-US" sz="1000" baseline="0" dirty="0" smtClean="0"/>
                        <a:t> valve prosthesis</a:t>
                      </a:r>
                    </a:p>
                    <a:p>
                      <a:pPr marL="285750" indent="-285750">
                        <a:buFont typeface="Arial" panose="020B0604020202020204" pitchFamily="34" charset="0"/>
                        <a:buChar char="•"/>
                      </a:pPr>
                      <a:r>
                        <a:rPr lang="en-US" sz="1000" baseline="0" dirty="0" smtClean="0"/>
                        <a:t>Any caged-ball or tilting disc aortic valve prosthesis</a:t>
                      </a:r>
                    </a:p>
                    <a:p>
                      <a:pPr marL="285750" indent="-285750">
                        <a:buFont typeface="Arial" panose="020B0604020202020204" pitchFamily="34" charset="0"/>
                        <a:buChar char="•"/>
                      </a:pPr>
                      <a:r>
                        <a:rPr lang="en-US" sz="1000" baseline="0" dirty="0" smtClean="0"/>
                        <a:t>Recent (within 6 </a:t>
                      </a:r>
                      <a:r>
                        <a:rPr lang="en-US" sz="1000" baseline="0" dirty="0" err="1" smtClean="0"/>
                        <a:t>mos</a:t>
                      </a:r>
                      <a:r>
                        <a:rPr lang="en-US" sz="1000" baseline="0" dirty="0" smtClean="0"/>
                        <a:t>) stroke or TIA</a:t>
                      </a:r>
                      <a:endParaRPr lang="en-US" sz="1000" dirty="0"/>
                    </a:p>
                  </a:txBody>
                  <a:tcPr/>
                </a:tc>
                <a:tc>
                  <a:txBody>
                    <a:bodyPr/>
                    <a:lstStyle/>
                    <a:p>
                      <a:pPr marL="171450" indent="-171450">
                        <a:buFont typeface="Arial" panose="020B0604020202020204" pitchFamily="34" charset="0"/>
                        <a:buChar char="•"/>
                      </a:pPr>
                      <a:r>
                        <a:rPr lang="en-US" sz="1000" baseline="0" dirty="0" smtClean="0"/>
                        <a:t>Chads score ≥ 7</a:t>
                      </a:r>
                    </a:p>
                    <a:p>
                      <a:pPr marL="171450" indent="-171450">
                        <a:buFont typeface="Arial" panose="020B0604020202020204" pitchFamily="34" charset="0"/>
                        <a:buChar char="•"/>
                      </a:pPr>
                      <a:r>
                        <a:rPr lang="en-US" sz="1000" baseline="0" dirty="0" smtClean="0"/>
                        <a:t>Recent (within 3 </a:t>
                      </a:r>
                      <a:r>
                        <a:rPr lang="en-US" sz="1000" baseline="0" dirty="0" err="1" smtClean="0"/>
                        <a:t>mos</a:t>
                      </a:r>
                      <a:r>
                        <a:rPr lang="en-US" sz="1000" baseline="0" dirty="0" smtClean="0"/>
                        <a:t>) stroke or TIA</a:t>
                      </a:r>
                    </a:p>
                    <a:p>
                      <a:pPr marL="171450" indent="-171450">
                        <a:buFont typeface="Arial" panose="020B0604020202020204" pitchFamily="34" charset="0"/>
                        <a:buChar char="•"/>
                      </a:pPr>
                      <a:r>
                        <a:rPr lang="en-US" sz="1000" baseline="0" dirty="0" smtClean="0"/>
                        <a:t>Rheumatic </a:t>
                      </a:r>
                      <a:r>
                        <a:rPr lang="en-US" sz="1000" baseline="0" dirty="0" err="1" smtClean="0"/>
                        <a:t>valvular</a:t>
                      </a:r>
                      <a:r>
                        <a:rPr lang="en-US" sz="1000" baseline="0" dirty="0" smtClean="0"/>
                        <a:t> heart disease</a:t>
                      </a:r>
                    </a:p>
                  </a:txBody>
                  <a:tcPr/>
                </a:tc>
                <a:tc>
                  <a:txBody>
                    <a:bodyPr/>
                    <a:lstStyle/>
                    <a:p>
                      <a:pPr marL="171450" indent="-171450">
                        <a:buFont typeface="Arial" panose="020B0604020202020204" pitchFamily="34" charset="0"/>
                        <a:buChar char="•"/>
                      </a:pPr>
                      <a:r>
                        <a:rPr lang="en-US" sz="1000" dirty="0" smtClean="0"/>
                        <a:t>Recent</a:t>
                      </a:r>
                      <a:r>
                        <a:rPr lang="en-US" sz="1000" baseline="0" dirty="0" smtClean="0"/>
                        <a:t> (within 3 </a:t>
                      </a:r>
                      <a:r>
                        <a:rPr lang="en-US" sz="1000" baseline="0" dirty="0" err="1" smtClean="0"/>
                        <a:t>mos</a:t>
                      </a:r>
                      <a:r>
                        <a:rPr lang="en-US" sz="1000" baseline="0" dirty="0" smtClean="0"/>
                        <a:t>) VTE</a:t>
                      </a:r>
                    </a:p>
                    <a:p>
                      <a:pPr marL="171450" indent="-171450">
                        <a:buFont typeface="Arial" panose="020B0604020202020204" pitchFamily="34" charset="0"/>
                        <a:buChar char="•"/>
                      </a:pPr>
                      <a:r>
                        <a:rPr lang="en-US" sz="1000" baseline="0" dirty="0" smtClean="0"/>
                        <a:t>Severe thrombophilia (e.g. deficiency of protein C, protein S, or </a:t>
                      </a:r>
                      <a:r>
                        <a:rPr lang="en-US" sz="1000" baseline="0" dirty="0" err="1" smtClean="0"/>
                        <a:t>antithrombin</a:t>
                      </a:r>
                      <a:r>
                        <a:rPr lang="en-US" sz="1000" baseline="0" dirty="0" smtClean="0"/>
                        <a:t>; antiphospholipid antibodies; multiple abnormalities)</a:t>
                      </a:r>
                      <a:endParaRPr lang="en-US" sz="1000" dirty="0"/>
                    </a:p>
                  </a:txBody>
                  <a:tcPr/>
                </a:tc>
                <a:extLst>
                  <a:ext uri="{0D108BD9-81ED-4DB2-BD59-A6C34878D82A}">
                    <a16:rowId xmlns:a16="http://schemas.microsoft.com/office/drawing/2014/main" val="10002"/>
                  </a:ext>
                </a:extLst>
              </a:tr>
              <a:tr h="370840">
                <a:tc>
                  <a:txBody>
                    <a:bodyPr/>
                    <a:lstStyle/>
                    <a:p>
                      <a:r>
                        <a:rPr lang="en-US" sz="1000" dirty="0" smtClean="0"/>
                        <a:t>Moderate</a:t>
                      </a:r>
                      <a:endParaRPr lang="en-US" sz="1000" dirty="0"/>
                    </a:p>
                  </a:txBody>
                  <a:tcPr/>
                </a:tc>
                <a:tc>
                  <a:txBody>
                    <a:bodyPr/>
                    <a:lstStyle/>
                    <a:p>
                      <a:pPr marL="0" indent="0">
                        <a:buFont typeface="Arial" panose="020B0604020202020204" pitchFamily="34" charset="0"/>
                        <a:buNone/>
                      </a:pPr>
                      <a:r>
                        <a:rPr lang="en-US" sz="1000" dirty="0" err="1" smtClean="0"/>
                        <a:t>Bileaflet</a:t>
                      </a:r>
                      <a:r>
                        <a:rPr lang="en-US" sz="1000" dirty="0" smtClean="0"/>
                        <a:t> aortic valve prosthesis and one or</a:t>
                      </a:r>
                      <a:r>
                        <a:rPr lang="en-US" sz="1000" baseline="0" dirty="0" smtClean="0"/>
                        <a:t> more of the following risk factors:</a:t>
                      </a:r>
                    </a:p>
                    <a:p>
                      <a:pPr marL="171450" indent="-171450">
                        <a:buFont typeface="Arial" panose="020B0604020202020204" pitchFamily="34" charset="0"/>
                        <a:buChar char="•"/>
                      </a:pPr>
                      <a:r>
                        <a:rPr lang="en-US" sz="1000" baseline="0" dirty="0" smtClean="0"/>
                        <a:t>Atrial fibrillation</a:t>
                      </a:r>
                    </a:p>
                    <a:p>
                      <a:pPr marL="171450" indent="-171450">
                        <a:buFont typeface="Arial" panose="020B0604020202020204" pitchFamily="34" charset="0"/>
                        <a:buChar char="•"/>
                      </a:pPr>
                      <a:r>
                        <a:rPr lang="en-US" sz="1000" baseline="0" dirty="0" smtClean="0"/>
                        <a:t>Prior stroke or TIA</a:t>
                      </a:r>
                    </a:p>
                    <a:p>
                      <a:pPr marL="171450" indent="-171450">
                        <a:buFont typeface="Arial" panose="020B0604020202020204" pitchFamily="34" charset="0"/>
                        <a:buChar char="•"/>
                      </a:pPr>
                      <a:r>
                        <a:rPr lang="en-US" sz="1000" baseline="0" dirty="0" smtClean="0"/>
                        <a:t>Hypertension</a:t>
                      </a:r>
                    </a:p>
                    <a:p>
                      <a:pPr marL="171450" indent="-171450">
                        <a:buFont typeface="Arial" panose="020B0604020202020204" pitchFamily="34" charset="0"/>
                        <a:buChar char="•"/>
                      </a:pPr>
                      <a:r>
                        <a:rPr lang="en-US" sz="1000" baseline="0" dirty="0" smtClean="0"/>
                        <a:t>Diabetes</a:t>
                      </a:r>
                    </a:p>
                    <a:p>
                      <a:pPr marL="171450" indent="-171450">
                        <a:buFont typeface="Arial" panose="020B0604020202020204" pitchFamily="34" charset="0"/>
                        <a:buChar char="•"/>
                      </a:pPr>
                      <a:r>
                        <a:rPr lang="en-US" sz="1000" baseline="0" dirty="0" smtClean="0"/>
                        <a:t>CHF</a:t>
                      </a:r>
                    </a:p>
                    <a:p>
                      <a:pPr marL="171450" indent="-171450">
                        <a:buFont typeface="Arial" panose="020B0604020202020204" pitchFamily="34" charset="0"/>
                        <a:buChar char="•"/>
                      </a:pPr>
                      <a:r>
                        <a:rPr lang="en-US" sz="1000" baseline="0" dirty="0" smtClean="0"/>
                        <a:t>Age &gt; 75yrs</a:t>
                      </a:r>
                    </a:p>
                    <a:p>
                      <a:pPr marL="171450" indent="-171450">
                        <a:buFont typeface="Arial" panose="020B0604020202020204" pitchFamily="34" charset="0"/>
                        <a:buChar char="•"/>
                      </a:pPr>
                      <a:endParaRPr lang="en-US" sz="1000" dirty="0"/>
                    </a:p>
                  </a:txBody>
                  <a:tcPr/>
                </a:tc>
                <a:tc rowSpan="2">
                  <a:txBody>
                    <a:bodyPr/>
                    <a:lstStyle/>
                    <a:p>
                      <a:pPr marL="171450" indent="-171450">
                        <a:buFont typeface="Arial" panose="020B0604020202020204" pitchFamily="34" charset="0"/>
                        <a:buChar char="•"/>
                      </a:pPr>
                      <a:r>
                        <a:rPr lang="en-US" sz="1000" dirty="0" smtClean="0"/>
                        <a:t>Chads</a:t>
                      </a:r>
                      <a:r>
                        <a:rPr lang="en-US" sz="1000" baseline="0" dirty="0" smtClean="0"/>
                        <a:t> score &lt; 7</a:t>
                      </a:r>
                      <a:endParaRPr lang="en-US" sz="1000" dirty="0"/>
                    </a:p>
                  </a:txBody>
                  <a:tcPr/>
                </a:tc>
                <a:tc>
                  <a:txBody>
                    <a:bodyPr/>
                    <a:lstStyle/>
                    <a:p>
                      <a:pPr marL="171450" indent="-171450">
                        <a:buFont typeface="Arial" panose="020B0604020202020204" pitchFamily="34" charset="0"/>
                        <a:buChar char="•"/>
                      </a:pPr>
                      <a:r>
                        <a:rPr lang="en-US" sz="1000" dirty="0" smtClean="0"/>
                        <a:t>VTE within the past 3-12 </a:t>
                      </a:r>
                      <a:r>
                        <a:rPr lang="en-US" sz="1000" dirty="0" err="1" smtClean="0"/>
                        <a:t>mos</a:t>
                      </a:r>
                      <a:endParaRPr lang="en-US" sz="1000" dirty="0" smtClean="0"/>
                    </a:p>
                    <a:p>
                      <a:pPr marL="171450" indent="-171450">
                        <a:buFont typeface="Arial" panose="020B0604020202020204" pitchFamily="34" charset="0"/>
                        <a:buChar char="•"/>
                      </a:pPr>
                      <a:r>
                        <a:rPr lang="en-US" sz="1000" dirty="0" err="1" smtClean="0"/>
                        <a:t>Nonsevere</a:t>
                      </a:r>
                      <a:r>
                        <a:rPr lang="en-US" sz="1000" dirty="0" smtClean="0"/>
                        <a:t> thrombophilia (e.g.</a:t>
                      </a:r>
                      <a:r>
                        <a:rPr lang="en-US" sz="1000" baseline="0" dirty="0" smtClean="0"/>
                        <a:t> heterozygous factor V Leiden or prothrombin gene mutation)</a:t>
                      </a:r>
                    </a:p>
                    <a:p>
                      <a:pPr marL="171450" indent="-171450">
                        <a:buFont typeface="Arial" panose="020B0604020202020204" pitchFamily="34" charset="0"/>
                        <a:buChar char="•"/>
                      </a:pPr>
                      <a:r>
                        <a:rPr lang="en-US" sz="1000" baseline="0" dirty="0" smtClean="0"/>
                        <a:t>Recurrent VTE</a:t>
                      </a:r>
                    </a:p>
                    <a:p>
                      <a:pPr marL="171450" indent="-171450">
                        <a:buFont typeface="Arial" panose="020B0604020202020204" pitchFamily="34" charset="0"/>
                        <a:buChar char="•"/>
                      </a:pPr>
                      <a:r>
                        <a:rPr lang="en-US" sz="1000" baseline="0" dirty="0" smtClean="0"/>
                        <a:t>Active cancer (treated within 6 </a:t>
                      </a:r>
                      <a:r>
                        <a:rPr lang="en-US" sz="1000" baseline="0" dirty="0" err="1" smtClean="0"/>
                        <a:t>mos</a:t>
                      </a:r>
                      <a:r>
                        <a:rPr lang="en-US" sz="1000" baseline="0" dirty="0" smtClean="0"/>
                        <a:t> or palliative</a:t>
                      </a:r>
                      <a:endParaRPr lang="en-US" sz="1000" dirty="0"/>
                    </a:p>
                  </a:txBody>
                  <a:tcPr/>
                </a:tc>
                <a:extLst>
                  <a:ext uri="{0D108BD9-81ED-4DB2-BD59-A6C34878D82A}">
                    <a16:rowId xmlns:a16="http://schemas.microsoft.com/office/drawing/2014/main" val="10003"/>
                  </a:ext>
                </a:extLst>
              </a:tr>
              <a:tr h="370840">
                <a:tc>
                  <a:txBody>
                    <a:bodyPr/>
                    <a:lstStyle/>
                    <a:p>
                      <a:r>
                        <a:rPr lang="en-US" sz="1000" dirty="0" smtClean="0"/>
                        <a:t>Low</a:t>
                      </a:r>
                      <a:endParaRPr lang="en-US" sz="1000" dirty="0"/>
                    </a:p>
                  </a:txBody>
                  <a:tcPr/>
                </a:tc>
                <a:tc>
                  <a:txBody>
                    <a:bodyPr/>
                    <a:lstStyle/>
                    <a:p>
                      <a:pPr marL="171450" indent="-171450">
                        <a:buFont typeface="Arial" panose="020B0604020202020204" pitchFamily="34" charset="0"/>
                        <a:buChar char="•"/>
                      </a:pPr>
                      <a:r>
                        <a:rPr lang="en-US" sz="1000" dirty="0" err="1" smtClean="0"/>
                        <a:t>Bileaflet</a:t>
                      </a:r>
                      <a:r>
                        <a:rPr lang="en-US" sz="1000" dirty="0" smtClean="0"/>
                        <a:t> aortic valve prosthesis without atrial fibrillation and no other risk</a:t>
                      </a:r>
                      <a:r>
                        <a:rPr lang="en-US" sz="1000" baseline="0" dirty="0" smtClean="0"/>
                        <a:t> factors for stroke</a:t>
                      </a:r>
                      <a:endParaRPr lang="en-US" sz="1000" dirty="0"/>
                    </a:p>
                  </a:txBody>
                  <a:tcPr/>
                </a:tc>
                <a:tc vMerge="1">
                  <a:txBody>
                    <a:bodyPr/>
                    <a:lstStyle/>
                    <a:p>
                      <a:pPr marL="0" indent="0">
                        <a:buFont typeface="Arial" panose="020B0604020202020204" pitchFamily="34" charset="0"/>
                        <a:buNone/>
                      </a:pPr>
                      <a:endParaRPr lang="en-US" sz="1000" dirty="0"/>
                    </a:p>
                  </a:txBody>
                  <a:tcPr/>
                </a:tc>
                <a:tc>
                  <a:txBody>
                    <a:bodyPr/>
                    <a:lstStyle/>
                    <a:p>
                      <a:pPr marL="171450" indent="-171450">
                        <a:buFont typeface="Arial" panose="020B0604020202020204" pitchFamily="34" charset="0"/>
                        <a:buChar char="•"/>
                      </a:pPr>
                      <a:r>
                        <a:rPr lang="en-US" sz="1000" dirty="0" smtClean="0"/>
                        <a:t>VTE &gt; 12 </a:t>
                      </a:r>
                      <a:r>
                        <a:rPr lang="en-US" sz="1000" dirty="0" err="1" smtClean="0"/>
                        <a:t>mos</a:t>
                      </a:r>
                      <a:r>
                        <a:rPr lang="en-US" sz="1000" dirty="0" smtClean="0"/>
                        <a:t> previous and no other risk factors</a:t>
                      </a:r>
                      <a:endParaRPr lang="en-US" sz="1000" dirty="0"/>
                    </a:p>
                  </a:txBody>
                  <a:tcPr/>
                </a:tc>
                <a:extLst>
                  <a:ext uri="{0D108BD9-81ED-4DB2-BD59-A6C34878D82A}">
                    <a16:rowId xmlns:a16="http://schemas.microsoft.com/office/drawing/2014/main" val="10004"/>
                  </a:ext>
                </a:extLst>
              </a:tr>
            </a:tbl>
          </a:graphicData>
        </a:graphic>
      </p:graphicFrame>
      <p:sp>
        <p:nvSpPr>
          <p:cNvPr id="4" name="Text Placeholder 3"/>
          <p:cNvSpPr>
            <a:spLocks noGrp="1"/>
          </p:cNvSpPr>
          <p:nvPr>
            <p:ph type="body" sz="half" idx="2"/>
          </p:nvPr>
        </p:nvSpPr>
        <p:spPr>
          <a:xfrm>
            <a:off x="1676400" y="5867400"/>
            <a:ext cx="6019800" cy="838200"/>
          </a:xfrm>
          <a:solidFill>
            <a:schemeClr val="accent1">
              <a:alpha val="14902"/>
            </a:schemeClr>
          </a:solidFill>
          <a:ln>
            <a:headEnd/>
            <a:tailEnd/>
          </a:ln>
        </p:spPr>
        <p:txBody>
          <a:bodyPr rtlCol="0"/>
          <a:lstStyle/>
          <a:p>
            <a:pPr eaLnBrk="1" fontAlgn="auto" hangingPunct="1">
              <a:spcBef>
                <a:spcPct val="0"/>
              </a:spcBef>
              <a:spcAft>
                <a:spcPts val="0"/>
              </a:spcAft>
              <a:defRPr/>
            </a:pPr>
            <a:r>
              <a:rPr lang="en-US" altLang="en-US" dirty="0" smtClean="0">
                <a:solidFill>
                  <a:schemeClr val="tx1">
                    <a:lumMod val="50000"/>
                    <a:lumOff val="50000"/>
                  </a:schemeClr>
                </a:solidFill>
              </a:rPr>
              <a:t>Low Risk – No bridging required</a:t>
            </a:r>
          </a:p>
          <a:p>
            <a:pPr eaLnBrk="1" fontAlgn="auto" hangingPunct="1">
              <a:spcBef>
                <a:spcPct val="0"/>
              </a:spcBef>
              <a:spcAft>
                <a:spcPts val="0"/>
              </a:spcAft>
              <a:defRPr/>
            </a:pPr>
            <a:r>
              <a:rPr lang="en-US" altLang="en-US" dirty="0" smtClean="0">
                <a:solidFill>
                  <a:schemeClr val="tx1">
                    <a:lumMod val="50000"/>
                    <a:lumOff val="50000"/>
                  </a:schemeClr>
                </a:solidFill>
              </a:rPr>
              <a:t>Moderate – Bridging Plan may be required</a:t>
            </a:r>
          </a:p>
          <a:p>
            <a:pPr eaLnBrk="1" fontAlgn="auto" hangingPunct="1">
              <a:spcBef>
                <a:spcPct val="0"/>
              </a:spcBef>
              <a:spcAft>
                <a:spcPts val="0"/>
              </a:spcAft>
              <a:defRPr/>
            </a:pPr>
            <a:r>
              <a:rPr lang="en-US" altLang="en-US" dirty="0" smtClean="0">
                <a:solidFill>
                  <a:schemeClr val="tx1">
                    <a:lumMod val="50000"/>
                    <a:lumOff val="50000"/>
                  </a:schemeClr>
                </a:solidFill>
              </a:rPr>
              <a:t>High Risk – Bridging Plan required</a:t>
            </a:r>
          </a:p>
        </p:txBody>
      </p:sp>
    </p:spTree>
    <p:extLst>
      <p:ext uri="{BB962C8B-B14F-4D97-AF65-F5344CB8AC3E}">
        <p14:creationId xmlns:p14="http://schemas.microsoft.com/office/powerpoint/2010/main" val="2165746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p:cTn id="17" dur="500" fill="hold"/>
                                        <p:tgtEl>
                                          <p:spTgt spid="4">
                                            <p:bg/>
                                          </p:spTgt>
                                        </p:tgtEl>
                                        <p:attrNameLst>
                                          <p:attrName>ppt_w</p:attrName>
                                        </p:attrNameLst>
                                      </p:cBhvr>
                                      <p:tavLst>
                                        <p:tav tm="0">
                                          <p:val>
                                            <p:fltVal val="0"/>
                                          </p:val>
                                        </p:tav>
                                        <p:tav tm="100000">
                                          <p:val>
                                            <p:strVal val="#ppt_w"/>
                                          </p:val>
                                        </p:tav>
                                      </p:tavLst>
                                    </p:anim>
                                    <p:anim calcmode="lin" valueType="num">
                                      <p:cBhvr>
                                        <p:cTn id="18" dur="500" fill="hold"/>
                                        <p:tgtEl>
                                          <p:spTgt spid="4">
                                            <p:bg/>
                                          </p:spTgt>
                                        </p:tgtEl>
                                        <p:attrNameLst>
                                          <p:attrName>ppt_h</p:attrName>
                                        </p:attrNameLst>
                                      </p:cBhvr>
                                      <p:tavLst>
                                        <p:tav tm="0">
                                          <p:val>
                                            <p:fltVal val="0"/>
                                          </p:val>
                                        </p:tav>
                                        <p:tav tm="100000">
                                          <p:val>
                                            <p:strVal val="#ppt_h"/>
                                          </p:val>
                                        </p:tav>
                                      </p:tavLst>
                                    </p:anim>
                                    <p:animEffect transition="in" filter="fade">
                                      <p:cBhvr>
                                        <p:cTn id="19" dur="500"/>
                                        <p:tgtEl>
                                          <p:spTgt spid="4">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4">
                                            <p:txEl>
                                              <p:pRg st="1" end="1"/>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8DC5-8551-4A1B-8E25-1ED5971BB60E}"/>
              </a:ext>
            </a:extLst>
          </p:cNvPr>
          <p:cNvSpPr>
            <a:spLocks noGrp="1"/>
          </p:cNvSpPr>
          <p:nvPr>
            <p:ph type="title"/>
          </p:nvPr>
        </p:nvSpPr>
        <p:spPr>
          <a:xfrm>
            <a:off x="1143000" y="1085850"/>
            <a:ext cx="6172200" cy="857250"/>
          </a:xfrm>
        </p:spPr>
        <p:txBody>
          <a:bodyPr>
            <a:normAutofit fontScale="90000"/>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C5933128-E580-4E6F-B5AF-54C059F66669}"/>
              </a:ext>
            </a:extLst>
          </p:cNvPr>
          <p:cNvSpPr>
            <a:spLocks noGrp="1"/>
          </p:cNvSpPr>
          <p:nvPr>
            <p:ph idx="1"/>
          </p:nvPr>
        </p:nvSpPr>
        <p:spPr>
          <a:xfrm>
            <a:off x="754380" y="3196163"/>
            <a:ext cx="7082444" cy="1724517"/>
          </a:xfrm>
        </p:spPr>
        <p:txBody>
          <a:bodyPr>
            <a:noAutofit/>
          </a:bodyPr>
          <a:lstStyle/>
          <a:p>
            <a:r>
              <a:rPr lang="en-US" sz="2700" dirty="0"/>
              <a:t>Pt would like a refill on his oxycodone.  He would like to go back to the 10 mg.  He said the 20 mg makes him feel loopy.  Any questions, call </a:t>
            </a:r>
            <a:r>
              <a:rPr lang="en-US" sz="2700" dirty="0" err="1"/>
              <a:t>pt</a:t>
            </a:r>
            <a:r>
              <a:rPr lang="en-US" sz="2700" dirty="0"/>
              <a:t> at above number.</a:t>
            </a:r>
          </a:p>
        </p:txBody>
      </p:sp>
    </p:spTree>
    <p:extLst>
      <p:ext uri="{BB962C8B-B14F-4D97-AF65-F5344CB8AC3E}">
        <p14:creationId xmlns:p14="http://schemas.microsoft.com/office/powerpoint/2010/main" val="216399079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marL="484632" eaLnBrk="1" fontAlgn="auto" hangingPunct="1">
              <a:spcAft>
                <a:spcPts val="0"/>
              </a:spcAft>
              <a:defRPr/>
            </a:pPr>
            <a:r>
              <a:rPr lang="en-US" dirty="0" smtClean="0">
                <a:solidFill>
                  <a:schemeClr val="accent1">
                    <a:tint val="83000"/>
                    <a:satMod val="150000"/>
                  </a:schemeClr>
                </a:solidFill>
              </a:rPr>
              <a:t>Bridging Plan</a:t>
            </a:r>
            <a:endParaRPr lang="en-US" dirty="0">
              <a:solidFill>
                <a:schemeClr val="accent1">
                  <a:tint val="83000"/>
                  <a:satMod val="150000"/>
                </a:schemeClr>
              </a:solidFill>
            </a:endParaRPr>
          </a:p>
        </p:txBody>
      </p:sp>
      <p:sp>
        <p:nvSpPr>
          <p:cNvPr id="3" name="Content Placeholder 2"/>
          <p:cNvSpPr>
            <a:spLocks noGrp="1"/>
          </p:cNvSpPr>
          <p:nvPr>
            <p:ph idx="1"/>
          </p:nvPr>
        </p:nvSpPr>
        <p:spPr/>
        <p:txBody>
          <a:bodyPr/>
          <a:lstStyle/>
          <a:p>
            <a:pPr eaLnBrk="1" hangingPunct="1"/>
            <a:r>
              <a:rPr lang="en-US" altLang="en-US" smtClean="0"/>
              <a:t>Nursing sends plan to PCP for verification via patient case.</a:t>
            </a:r>
          </a:p>
          <a:p>
            <a:pPr eaLnBrk="1" hangingPunct="1"/>
            <a:r>
              <a:rPr lang="en-US" altLang="en-US" smtClean="0"/>
              <a:t>Prescription for Lovenox is sent to pharmacy.</a:t>
            </a:r>
          </a:p>
          <a:p>
            <a:pPr eaLnBrk="1" hangingPunct="1"/>
            <a:r>
              <a:rPr lang="en-US" altLang="en-US" smtClean="0"/>
              <a:t>Patient is notified of plan</a:t>
            </a:r>
          </a:p>
        </p:txBody>
      </p:sp>
    </p:spTree>
    <p:extLst>
      <p:ext uri="{BB962C8B-B14F-4D97-AF65-F5344CB8AC3E}">
        <p14:creationId xmlns:p14="http://schemas.microsoft.com/office/powerpoint/2010/main" val="35419731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Determining Bridging Plan</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28800"/>
            <a:ext cx="8229600" cy="4525963"/>
          </a:xfrm>
        </p:spPr>
        <p:txBody>
          <a:bodyPr/>
          <a:lstStyle/>
          <a:p>
            <a:pPr marL="447675" indent="-382588" eaLnBrk="1" hangingPunct="1">
              <a:buFont typeface="Wingdings 2" panose="05020102010507070707" pitchFamily="18" charset="2"/>
              <a:buChar char=""/>
            </a:pPr>
            <a:r>
              <a:rPr lang="en-US" altLang="en-US" smtClean="0"/>
              <a:t>Determine when patient will take his/her last dose of Coumadin prior to procedure and when to restart it and what the dosage will be.</a:t>
            </a:r>
          </a:p>
          <a:p>
            <a:pPr marL="447675" indent="-382588" eaLnBrk="1" hangingPunct="1">
              <a:buFont typeface="Wingdings 2" panose="05020102010507070707" pitchFamily="18" charset="2"/>
              <a:buChar char=""/>
            </a:pPr>
            <a:r>
              <a:rPr lang="en-US" altLang="en-US" smtClean="0"/>
              <a:t>Determine the dosage of Lovenox</a:t>
            </a:r>
          </a:p>
          <a:p>
            <a:pPr marL="447675" indent="-382588" eaLnBrk="1" hangingPunct="1">
              <a:buFont typeface="Wingdings 2" panose="05020102010507070707" pitchFamily="18" charset="2"/>
              <a:buChar char=""/>
            </a:pPr>
            <a:r>
              <a:rPr lang="en-US" altLang="en-US" smtClean="0"/>
              <a:t>Determine when to begin Lovenox injections, if they will be self-administered, family administered or given at the center and when Lovenox will be resumed after the procedure</a:t>
            </a:r>
          </a:p>
          <a:p>
            <a:pPr marL="447675" indent="-382588" eaLnBrk="1" hangingPunct="1">
              <a:buFont typeface="Wingdings 2" panose="05020102010507070707" pitchFamily="18" charset="2"/>
              <a:buChar char=""/>
            </a:pPr>
            <a:r>
              <a:rPr lang="en-US" altLang="en-US" smtClean="0"/>
              <a:t>Determine when to have INR testing after restarting.</a:t>
            </a:r>
          </a:p>
        </p:txBody>
      </p:sp>
    </p:spTree>
    <p:extLst>
      <p:ext uri="{BB962C8B-B14F-4D97-AF65-F5344CB8AC3E}">
        <p14:creationId xmlns:p14="http://schemas.microsoft.com/office/powerpoint/2010/main" val="38204360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marL="484632" eaLnBrk="1" fontAlgn="auto" hangingPunct="1">
              <a:spcAft>
                <a:spcPts val="0"/>
              </a:spcAft>
              <a:defRPr/>
            </a:pPr>
            <a:r>
              <a:rPr lang="en-US" dirty="0" smtClean="0">
                <a:solidFill>
                  <a:schemeClr val="accent1">
                    <a:tint val="83000"/>
                    <a:satMod val="150000"/>
                  </a:schemeClr>
                </a:solidFill>
              </a:rPr>
              <a:t>Bridging Plan</a:t>
            </a:r>
            <a:endParaRPr lang="en-US" dirty="0">
              <a:solidFill>
                <a:schemeClr val="accent1">
                  <a:tint val="83000"/>
                  <a:satMod val="150000"/>
                </a:schemeClr>
              </a:solidFill>
            </a:endParaRPr>
          </a:p>
        </p:txBody>
      </p:sp>
      <p:sp>
        <p:nvSpPr>
          <p:cNvPr id="3" name="Content Placeholder 2"/>
          <p:cNvSpPr>
            <a:spLocks noGrp="1"/>
          </p:cNvSpPr>
          <p:nvPr>
            <p:ph idx="1"/>
          </p:nvPr>
        </p:nvSpPr>
        <p:spPr/>
        <p:txBody>
          <a:bodyPr rtlCol="0">
            <a:normAutofit fontScale="92500" lnSpcReduction="200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Coumadin will be stopped 5 days prior to procedure.</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Begin </a:t>
            </a:r>
            <a:r>
              <a:rPr lang="en-US" dirty="0" err="1" smtClean="0">
                <a:solidFill>
                  <a:schemeClr val="tx1">
                    <a:lumMod val="50000"/>
                    <a:lumOff val="50000"/>
                  </a:schemeClr>
                </a:solidFill>
              </a:rPr>
              <a:t>Lovenox</a:t>
            </a:r>
            <a:r>
              <a:rPr lang="en-US" dirty="0" smtClean="0">
                <a:solidFill>
                  <a:schemeClr val="tx1">
                    <a:lumMod val="50000"/>
                    <a:lumOff val="50000"/>
                  </a:schemeClr>
                </a:solidFill>
              </a:rPr>
              <a:t> 1 day after stopping Coumadin and take full dose BID until day before procedure.</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Take only one dose of </a:t>
            </a:r>
            <a:r>
              <a:rPr lang="en-US" dirty="0" err="1" smtClean="0">
                <a:solidFill>
                  <a:schemeClr val="tx1">
                    <a:lumMod val="50000"/>
                    <a:lumOff val="50000"/>
                  </a:schemeClr>
                </a:solidFill>
              </a:rPr>
              <a:t>Lovenox</a:t>
            </a:r>
            <a:r>
              <a:rPr lang="en-US" dirty="0" smtClean="0">
                <a:solidFill>
                  <a:schemeClr val="tx1">
                    <a:lumMod val="50000"/>
                    <a:lumOff val="50000"/>
                  </a:schemeClr>
                </a:solidFill>
              </a:rPr>
              <a:t> the day before the procedure. (Or half dose if taking daily)</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Restart Coumadin (at previous dose) the night of the procedure or day after (to be determined by provider performing procedure).</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Restart </a:t>
            </a:r>
            <a:r>
              <a:rPr lang="en-US" dirty="0" err="1" smtClean="0">
                <a:solidFill>
                  <a:schemeClr val="tx1">
                    <a:lumMod val="50000"/>
                    <a:lumOff val="50000"/>
                  </a:schemeClr>
                </a:solidFill>
              </a:rPr>
              <a:t>Lovenox</a:t>
            </a:r>
            <a:r>
              <a:rPr lang="en-US" dirty="0" smtClean="0">
                <a:solidFill>
                  <a:schemeClr val="tx1">
                    <a:lumMod val="50000"/>
                    <a:lumOff val="50000"/>
                  </a:schemeClr>
                </a:solidFill>
              </a:rPr>
              <a:t> (at full dose) 12-24 hours after procedure (determined by provider performing procedure).</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INR will be retested 4-7 days after restarting the Coumadin.  Patient will remain on </a:t>
            </a:r>
            <a:r>
              <a:rPr lang="en-US" dirty="0" err="1" smtClean="0">
                <a:solidFill>
                  <a:schemeClr val="tx1">
                    <a:lumMod val="50000"/>
                    <a:lumOff val="50000"/>
                  </a:schemeClr>
                </a:solidFill>
              </a:rPr>
              <a:t>Lovenox</a:t>
            </a:r>
            <a:r>
              <a:rPr lang="en-US" dirty="0" smtClean="0">
                <a:solidFill>
                  <a:schemeClr val="tx1">
                    <a:lumMod val="50000"/>
                    <a:lumOff val="50000"/>
                  </a:schemeClr>
                </a:solidFill>
              </a:rPr>
              <a:t> until INR is within range for 2 consecutive days.</a:t>
            </a: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1136320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err="1" smtClean="0">
                <a:solidFill>
                  <a:schemeClr val="accent1">
                    <a:tint val="83000"/>
                    <a:satMod val="150000"/>
                  </a:schemeClr>
                </a:solidFill>
              </a:rPr>
              <a:t>Lovenox</a:t>
            </a:r>
            <a:r>
              <a:rPr lang="en-US" dirty="0" smtClean="0">
                <a:solidFill>
                  <a:schemeClr val="accent1">
                    <a:tint val="83000"/>
                    <a:satMod val="150000"/>
                  </a:schemeClr>
                </a:solidFill>
              </a:rPr>
              <a:t> dosing	</a:t>
            </a:r>
            <a:endParaRPr lang="en-US" dirty="0">
              <a:solidFill>
                <a:schemeClr val="accent1">
                  <a:tint val="83000"/>
                  <a:satMod val="150000"/>
                </a:schemeClr>
              </a:solidFill>
            </a:endParaRPr>
          </a:p>
        </p:txBody>
      </p:sp>
      <p:sp>
        <p:nvSpPr>
          <p:cNvPr id="3" name="Content Placeholder 2"/>
          <p:cNvSpPr>
            <a:spLocks noGrp="1"/>
          </p:cNvSpPr>
          <p:nvPr>
            <p:ph idx="1"/>
          </p:nvPr>
        </p:nvSpPr>
        <p:spPr/>
        <p:txBody>
          <a:bodyPr rtlCol="0">
            <a:normAutofit/>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Therapeutic dose of </a:t>
            </a:r>
            <a:r>
              <a:rPr lang="en-US" dirty="0" err="1" smtClean="0">
                <a:solidFill>
                  <a:schemeClr val="tx1">
                    <a:lumMod val="50000"/>
                    <a:lumOff val="50000"/>
                  </a:schemeClr>
                </a:solidFill>
              </a:rPr>
              <a:t>Lovenox</a:t>
            </a:r>
            <a:r>
              <a:rPr lang="en-US" dirty="0" smtClean="0">
                <a:solidFill>
                  <a:schemeClr val="tx1">
                    <a:lumMod val="50000"/>
                    <a:lumOff val="50000"/>
                  </a:schemeClr>
                </a:solidFill>
              </a:rPr>
              <a:t> is:</a:t>
            </a: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a:p>
            <a:pPr marL="822960" lvl="1" eaLnBrk="1" fontAlgn="auto" hangingPunct="1">
              <a:spcAft>
                <a:spcPts val="0"/>
              </a:spcAft>
              <a:buFont typeface="Wingdings" panose="05000000000000000000" pitchFamily="2" charset="2"/>
              <a:buChar char="Ø"/>
              <a:defRPr/>
            </a:pPr>
            <a:r>
              <a:rPr lang="en-US" dirty="0" smtClean="0">
                <a:solidFill>
                  <a:schemeClr val="tx1">
                    <a:lumMod val="50000"/>
                    <a:lumOff val="50000"/>
                  </a:schemeClr>
                </a:solidFill>
              </a:rPr>
              <a:t>1mg/kg BID</a:t>
            </a:r>
          </a:p>
          <a:p>
            <a:pPr marL="537210" lvl="1" indent="0" eaLnBrk="1" fontAlgn="auto" hangingPunct="1">
              <a:spcAft>
                <a:spcPts val="0"/>
              </a:spcAft>
              <a:buFont typeface="Courier New" panose="02070309020205020404" pitchFamily="49" charset="0"/>
              <a:buNone/>
              <a:defRPr/>
            </a:pPr>
            <a:endParaRPr lang="en-US" dirty="0" smtClean="0">
              <a:solidFill>
                <a:schemeClr val="tx1">
                  <a:lumMod val="50000"/>
                  <a:lumOff val="50000"/>
                </a:schemeClr>
              </a:solidFill>
            </a:endParaRPr>
          </a:p>
          <a:p>
            <a:pPr marL="537210" lvl="1" indent="0" eaLnBrk="1" fontAlgn="auto" hangingPunct="1">
              <a:spcAft>
                <a:spcPts val="0"/>
              </a:spcAft>
              <a:buFont typeface="Verdana"/>
              <a:buNone/>
              <a:defRPr/>
            </a:pPr>
            <a:r>
              <a:rPr lang="en-US" dirty="0" smtClean="0">
                <a:solidFill>
                  <a:schemeClr val="tx1">
                    <a:lumMod val="50000"/>
                    <a:lumOff val="50000"/>
                  </a:schemeClr>
                </a:solidFill>
              </a:rPr>
              <a:t>*If only once a day administration is needed then:</a:t>
            </a:r>
          </a:p>
          <a:p>
            <a:pPr marL="822960" lvl="1" eaLnBrk="1" fontAlgn="auto" hangingPunct="1">
              <a:spcAft>
                <a:spcPts val="0"/>
              </a:spcAft>
              <a:buFont typeface="Wingdings" panose="05000000000000000000" pitchFamily="2" charset="2"/>
              <a:buChar char="Ø"/>
              <a:defRPr/>
            </a:pPr>
            <a:r>
              <a:rPr lang="en-US" dirty="0">
                <a:solidFill>
                  <a:schemeClr val="tx1">
                    <a:lumMod val="50000"/>
                    <a:lumOff val="50000"/>
                  </a:schemeClr>
                </a:solidFill>
              </a:rPr>
              <a:t>1.5mg/kg daily</a:t>
            </a:r>
          </a:p>
          <a:p>
            <a:pPr marL="537210" lvl="1" indent="0" eaLnBrk="1" fontAlgn="auto" hangingPunct="1">
              <a:spcAft>
                <a:spcPts val="0"/>
              </a:spcAft>
              <a:buFont typeface="Verdana"/>
              <a:buNone/>
              <a:defRPr/>
            </a:pPr>
            <a:endParaRPr lang="en-US" dirty="0">
              <a:solidFill>
                <a:schemeClr val="tx1">
                  <a:lumMod val="50000"/>
                  <a:lumOff val="50000"/>
                </a:schemeClr>
              </a:solidFill>
            </a:endParaRPr>
          </a:p>
          <a:p>
            <a:pPr marL="537210" lvl="1" indent="0" eaLnBrk="1" fontAlgn="auto" hangingPunct="1">
              <a:spcAft>
                <a:spcPts val="0"/>
              </a:spcAft>
              <a:buFont typeface="Verdana"/>
              <a:buNone/>
              <a:defRPr/>
            </a:pPr>
            <a:r>
              <a:rPr lang="en-US" dirty="0" smtClean="0">
                <a:solidFill>
                  <a:schemeClr val="tx1">
                    <a:lumMod val="50000"/>
                    <a:lumOff val="50000"/>
                  </a:schemeClr>
                </a:solidFill>
              </a:rPr>
              <a:t>(to convert lbs. to kg. divide by 2.2)</a:t>
            </a:r>
          </a:p>
        </p:txBody>
      </p:sp>
    </p:spTree>
    <p:extLst>
      <p:ext uri="{BB962C8B-B14F-4D97-AF65-F5344CB8AC3E}">
        <p14:creationId xmlns:p14="http://schemas.microsoft.com/office/powerpoint/2010/main" val="2695203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1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1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heel(1)">
                                      <p:cBhvr>
                                        <p:cTn id="16" dur="1000"/>
                                        <p:tgtEl>
                                          <p:spTgt spid="3">
                                            <p:txEl>
                                              <p:pRg st="4" end="4"/>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heel(1)">
                                      <p:cBhvr>
                                        <p:cTn id="19" dur="1000"/>
                                        <p:tgtEl>
                                          <p:spTgt spid="3">
                                            <p:txEl>
                                              <p:pRg st="5" end="5"/>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heel(1)">
                                      <p:cBhvr>
                                        <p:cTn id="2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3" y="76200"/>
            <a:ext cx="8915400" cy="1219200"/>
          </a:xfrm>
        </p:spPr>
        <p:txBody>
          <a:bodyPr/>
          <a:lstStyle/>
          <a:p>
            <a:pPr eaLnBrk="1" fontAlgn="auto" hangingPunct="1">
              <a:spcAft>
                <a:spcPts val="0"/>
              </a:spcAft>
              <a:defRPr/>
            </a:pPr>
            <a:r>
              <a:rPr lang="en-US" sz="2400" dirty="0" smtClean="0">
                <a:solidFill>
                  <a:schemeClr val="accent1">
                    <a:tint val="83000"/>
                    <a:satMod val="150000"/>
                  </a:schemeClr>
                </a:solidFill>
              </a:rPr>
              <a:t>Example of plan based on October 1</a:t>
            </a:r>
            <a:r>
              <a:rPr lang="en-US" sz="2400" baseline="30000" dirty="0" smtClean="0">
                <a:solidFill>
                  <a:schemeClr val="accent1">
                    <a:tint val="83000"/>
                    <a:satMod val="150000"/>
                  </a:schemeClr>
                </a:solidFill>
              </a:rPr>
              <a:t>st</a:t>
            </a:r>
            <a:r>
              <a:rPr lang="en-US" sz="2400" dirty="0" smtClean="0">
                <a:solidFill>
                  <a:schemeClr val="accent1">
                    <a:tint val="83000"/>
                    <a:satMod val="150000"/>
                  </a:schemeClr>
                </a:solidFill>
              </a:rPr>
              <a:t> procedure and weight of 80 </a:t>
            </a:r>
            <a:r>
              <a:rPr lang="en-US" sz="2400" dirty="0" err="1" smtClean="0">
                <a:solidFill>
                  <a:schemeClr val="accent1">
                    <a:tint val="83000"/>
                    <a:satMod val="150000"/>
                  </a:schemeClr>
                </a:solidFill>
              </a:rPr>
              <a:t>kgs</a:t>
            </a:r>
            <a:r>
              <a:rPr lang="en-US" sz="2400" dirty="0" smtClean="0">
                <a:solidFill>
                  <a:schemeClr val="accent1">
                    <a:tint val="83000"/>
                    <a:satMod val="150000"/>
                  </a:schemeClr>
                </a:solidFill>
              </a:rPr>
              <a:t>/176lbs with BID </a:t>
            </a:r>
            <a:r>
              <a:rPr lang="en-US" sz="2400" dirty="0" err="1" smtClean="0">
                <a:solidFill>
                  <a:schemeClr val="accent1">
                    <a:tint val="83000"/>
                    <a:satMod val="150000"/>
                  </a:schemeClr>
                </a:solidFill>
              </a:rPr>
              <a:t>Lovenox</a:t>
            </a:r>
            <a:r>
              <a:rPr lang="en-US" sz="2400" dirty="0" smtClean="0">
                <a:solidFill>
                  <a:schemeClr val="accent1">
                    <a:tint val="83000"/>
                    <a:satMod val="150000"/>
                  </a:schemeClr>
                </a:solidFill>
              </a:rPr>
              <a:t> dosing</a:t>
            </a:r>
            <a:endParaRPr lang="en-US" sz="2400" dirty="0">
              <a:solidFill>
                <a:schemeClr val="accent1">
                  <a:tint val="83000"/>
                  <a:satMod val="150000"/>
                </a:schemeClr>
              </a:solidFill>
            </a:endParaRPr>
          </a:p>
        </p:txBody>
      </p:sp>
      <p:graphicFrame>
        <p:nvGraphicFramePr>
          <p:cNvPr id="3" name="Table 2"/>
          <p:cNvGraphicFramePr>
            <a:graphicFrameLocks noGrp="1"/>
          </p:cNvGraphicFramePr>
          <p:nvPr/>
        </p:nvGraphicFramePr>
        <p:xfrm>
          <a:off x="609600" y="1752600"/>
          <a:ext cx="7620000" cy="4419603"/>
        </p:xfrm>
        <a:graphic>
          <a:graphicData uri="http://schemas.openxmlformats.org/drawingml/2006/table">
            <a:tbl>
              <a:tblPr firstRow="1" firstCol="1" bandRow="1">
                <a:tableStyleId>{5C22544A-7EE6-4342-B048-85BDC9FD1C3A}</a:tableStyleId>
              </a:tblPr>
              <a:tblGrid>
                <a:gridCol w="1382419">
                  <a:extLst>
                    <a:ext uri="{9D8B030D-6E8A-4147-A177-3AD203B41FA5}">
                      <a16:colId xmlns:a16="http://schemas.microsoft.com/office/drawing/2014/main" val="20000"/>
                    </a:ext>
                  </a:extLst>
                </a:gridCol>
                <a:gridCol w="6237581">
                  <a:extLst>
                    <a:ext uri="{9D8B030D-6E8A-4147-A177-3AD203B41FA5}">
                      <a16:colId xmlns:a16="http://schemas.microsoft.com/office/drawing/2014/main" val="20001"/>
                    </a:ext>
                  </a:extLst>
                </a:gridCol>
              </a:tblGrid>
              <a:tr h="313748">
                <a:tc>
                  <a:txBody>
                    <a:bodyPr/>
                    <a:lstStyle/>
                    <a:p>
                      <a:pPr marL="0" marR="0" algn="just">
                        <a:spcBef>
                          <a:spcPts val="0"/>
                        </a:spcBef>
                        <a:spcAft>
                          <a:spcPts val="0"/>
                        </a:spcAft>
                      </a:pPr>
                      <a:r>
                        <a:rPr lang="en-US" sz="1200" dirty="0" smtClean="0">
                          <a:effectLst/>
                        </a:rPr>
                        <a:t>9/25/17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Last dose of COUMADIN</a:t>
                      </a:r>
                      <a:endParaRPr lang="en-US" sz="700" dirty="0">
                        <a:effectLst/>
                        <a:latin typeface="Tahoma"/>
                        <a:ea typeface="Calibri"/>
                      </a:endParaRPr>
                    </a:p>
                  </a:txBody>
                  <a:tcPr marL="68580" marR="68580" marT="0" marB="0"/>
                </a:tc>
                <a:extLst>
                  <a:ext uri="{0D108BD9-81ED-4DB2-BD59-A6C34878D82A}">
                    <a16:rowId xmlns:a16="http://schemas.microsoft.com/office/drawing/2014/main" val="10000"/>
                  </a:ext>
                </a:extLst>
              </a:tr>
              <a:tr h="627496">
                <a:tc>
                  <a:txBody>
                    <a:bodyPr/>
                    <a:lstStyle/>
                    <a:p>
                      <a:pPr marL="0" marR="0" algn="just">
                        <a:spcBef>
                          <a:spcPts val="0"/>
                        </a:spcBef>
                        <a:spcAft>
                          <a:spcPts val="0"/>
                        </a:spcAft>
                      </a:pPr>
                      <a:r>
                        <a:rPr lang="en-US" sz="1200" dirty="0" smtClean="0">
                          <a:effectLst/>
                        </a:rPr>
                        <a:t>9/26/17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No COUMADIN. Start </a:t>
                      </a:r>
                      <a:r>
                        <a:rPr lang="en-US" sz="1200" dirty="0" smtClean="0">
                          <a:effectLst/>
                        </a:rPr>
                        <a:t>80mg </a:t>
                      </a:r>
                      <a:r>
                        <a:rPr lang="en-US" sz="1200" dirty="0">
                          <a:effectLst/>
                        </a:rPr>
                        <a:t>of LOVENOX® </a:t>
                      </a:r>
                      <a:r>
                        <a:rPr lang="en-US" sz="1200" dirty="0" smtClean="0">
                          <a:effectLst/>
                        </a:rPr>
                        <a:t>BID (preferably </a:t>
                      </a:r>
                      <a:r>
                        <a:rPr lang="en-US" sz="1200" dirty="0">
                          <a:effectLst/>
                        </a:rPr>
                        <a:t>at within a 2-hour period of the same time daily)</a:t>
                      </a:r>
                      <a:endParaRPr lang="en-US" sz="700" dirty="0">
                        <a:effectLst/>
                        <a:latin typeface="Tahoma"/>
                        <a:ea typeface="Calibri"/>
                      </a:endParaRPr>
                    </a:p>
                  </a:txBody>
                  <a:tcPr marL="68580" marR="68580" marT="0" marB="0"/>
                </a:tc>
                <a:extLst>
                  <a:ext uri="{0D108BD9-81ED-4DB2-BD59-A6C34878D82A}">
                    <a16:rowId xmlns:a16="http://schemas.microsoft.com/office/drawing/2014/main" val="10001"/>
                  </a:ext>
                </a:extLst>
              </a:tr>
              <a:tr h="313748">
                <a:tc>
                  <a:txBody>
                    <a:bodyPr/>
                    <a:lstStyle/>
                    <a:p>
                      <a:pPr marL="0" marR="0" algn="just">
                        <a:spcBef>
                          <a:spcPts val="0"/>
                        </a:spcBef>
                        <a:spcAft>
                          <a:spcPts val="0"/>
                        </a:spcAft>
                      </a:pPr>
                      <a:r>
                        <a:rPr lang="en-US" sz="1200" dirty="0" smtClean="0">
                          <a:effectLst/>
                        </a:rPr>
                        <a:t>9/27/17</a:t>
                      </a:r>
                      <a:endParaRPr lang="en-US" sz="700" dirty="0">
                        <a:effectLst/>
                        <a:latin typeface="Tahoma"/>
                        <a:ea typeface="Calibri"/>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effectLst/>
                        </a:rPr>
                        <a:t>No COUMADIN, LOVENOX® </a:t>
                      </a:r>
                      <a:r>
                        <a:rPr lang="en-US" sz="1200" dirty="0" smtClean="0">
                          <a:effectLst/>
                        </a:rPr>
                        <a:t>80mg twice a day</a:t>
                      </a:r>
                      <a:endParaRPr lang="en-US" sz="700" dirty="0" smtClean="0">
                        <a:effectLst/>
                        <a:latin typeface="Tahoma"/>
                        <a:ea typeface="Calibri"/>
                      </a:endParaRPr>
                    </a:p>
                    <a:p>
                      <a:pPr marL="0" marR="0" algn="just">
                        <a:spcBef>
                          <a:spcPts val="0"/>
                        </a:spcBef>
                        <a:spcAft>
                          <a:spcPts val="0"/>
                        </a:spcAft>
                      </a:pPr>
                      <a:endParaRPr lang="en-US" sz="700" dirty="0">
                        <a:effectLst/>
                        <a:latin typeface="Tahoma"/>
                        <a:ea typeface="Calibri"/>
                      </a:endParaRPr>
                    </a:p>
                  </a:txBody>
                  <a:tcPr marL="68580" marR="68580" marT="0" marB="0"/>
                </a:tc>
                <a:extLst>
                  <a:ext uri="{0D108BD9-81ED-4DB2-BD59-A6C34878D82A}">
                    <a16:rowId xmlns:a16="http://schemas.microsoft.com/office/drawing/2014/main" val="10002"/>
                  </a:ext>
                </a:extLst>
              </a:tr>
              <a:tr h="313748">
                <a:tc>
                  <a:txBody>
                    <a:bodyPr/>
                    <a:lstStyle/>
                    <a:p>
                      <a:pPr marL="0" marR="0" algn="just">
                        <a:spcBef>
                          <a:spcPts val="0"/>
                        </a:spcBef>
                        <a:spcAft>
                          <a:spcPts val="0"/>
                        </a:spcAft>
                      </a:pPr>
                      <a:r>
                        <a:rPr lang="en-US" sz="1200" dirty="0" smtClean="0">
                          <a:effectLst/>
                        </a:rPr>
                        <a:t>9/28/17</a:t>
                      </a:r>
                      <a:endParaRPr lang="en-US" sz="700" dirty="0">
                        <a:effectLst/>
                        <a:latin typeface="Tahoma"/>
                        <a:ea typeface="Calibri"/>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effectLst/>
                        </a:rPr>
                        <a:t>No COUMADIN, LOVENOX® </a:t>
                      </a:r>
                      <a:r>
                        <a:rPr lang="en-US" sz="1200" dirty="0" smtClean="0">
                          <a:effectLst/>
                        </a:rPr>
                        <a:t>80mg twice a day</a:t>
                      </a:r>
                      <a:endParaRPr lang="en-US" sz="700" dirty="0" smtClean="0">
                        <a:effectLst/>
                        <a:latin typeface="Tahoma"/>
                        <a:ea typeface="Calibri"/>
                      </a:endParaRPr>
                    </a:p>
                    <a:p>
                      <a:pPr marL="0" marR="0" algn="just">
                        <a:spcBef>
                          <a:spcPts val="0"/>
                        </a:spcBef>
                        <a:spcAft>
                          <a:spcPts val="0"/>
                        </a:spcAft>
                      </a:pPr>
                      <a:endParaRPr lang="en-US" sz="700" dirty="0">
                        <a:effectLst/>
                        <a:latin typeface="Tahoma"/>
                        <a:ea typeface="Calibri"/>
                      </a:endParaRPr>
                    </a:p>
                  </a:txBody>
                  <a:tcPr marL="68580" marR="68580" marT="0" marB="0"/>
                </a:tc>
                <a:extLst>
                  <a:ext uri="{0D108BD9-81ED-4DB2-BD59-A6C34878D82A}">
                    <a16:rowId xmlns:a16="http://schemas.microsoft.com/office/drawing/2014/main" val="10003"/>
                  </a:ext>
                </a:extLst>
              </a:tr>
              <a:tr h="313748">
                <a:tc>
                  <a:txBody>
                    <a:bodyPr/>
                    <a:lstStyle/>
                    <a:p>
                      <a:pPr marL="0" marR="0" algn="just">
                        <a:spcBef>
                          <a:spcPts val="0"/>
                        </a:spcBef>
                        <a:spcAft>
                          <a:spcPts val="0"/>
                        </a:spcAft>
                      </a:pPr>
                      <a:r>
                        <a:rPr lang="en-US" sz="1200" dirty="0" smtClean="0">
                          <a:effectLst/>
                        </a:rPr>
                        <a:t>9/29/17</a:t>
                      </a:r>
                      <a:endParaRPr lang="en-US" sz="700" dirty="0">
                        <a:effectLst/>
                        <a:latin typeface="Tahoma"/>
                        <a:ea typeface="Calibri"/>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effectLst/>
                        </a:rPr>
                        <a:t>No COUMADIN, LOVENOX® </a:t>
                      </a:r>
                      <a:r>
                        <a:rPr lang="en-US" sz="1200" dirty="0" smtClean="0">
                          <a:effectLst/>
                        </a:rPr>
                        <a:t>80mg</a:t>
                      </a:r>
                      <a:r>
                        <a:rPr lang="en-US" sz="1200" dirty="0">
                          <a:effectLst/>
                        </a:rPr>
                        <a:t> </a:t>
                      </a:r>
                      <a:r>
                        <a:rPr lang="en-US" sz="1200" dirty="0" smtClean="0">
                          <a:effectLst/>
                        </a:rPr>
                        <a:t> twice a day</a:t>
                      </a:r>
                      <a:endParaRPr lang="en-US" sz="700" dirty="0" smtClean="0">
                        <a:effectLst/>
                        <a:latin typeface="Tahoma"/>
                        <a:ea typeface="Calibri"/>
                      </a:endParaRPr>
                    </a:p>
                    <a:p>
                      <a:pPr marL="0" marR="0" algn="just">
                        <a:spcBef>
                          <a:spcPts val="0"/>
                        </a:spcBef>
                        <a:spcAft>
                          <a:spcPts val="0"/>
                        </a:spcAft>
                      </a:pPr>
                      <a:endParaRPr lang="en-US" sz="700" dirty="0">
                        <a:effectLst/>
                        <a:latin typeface="Tahoma"/>
                        <a:ea typeface="Calibri"/>
                      </a:endParaRPr>
                    </a:p>
                  </a:txBody>
                  <a:tcPr marL="68580" marR="68580" marT="0" marB="0"/>
                </a:tc>
                <a:extLst>
                  <a:ext uri="{0D108BD9-81ED-4DB2-BD59-A6C34878D82A}">
                    <a16:rowId xmlns:a16="http://schemas.microsoft.com/office/drawing/2014/main" val="10004"/>
                  </a:ext>
                </a:extLst>
              </a:tr>
              <a:tr h="313748">
                <a:tc>
                  <a:txBody>
                    <a:bodyPr/>
                    <a:lstStyle/>
                    <a:p>
                      <a:pPr marL="0" marR="0" algn="just">
                        <a:spcBef>
                          <a:spcPts val="0"/>
                        </a:spcBef>
                        <a:spcAft>
                          <a:spcPts val="0"/>
                        </a:spcAft>
                      </a:pPr>
                      <a:r>
                        <a:rPr lang="en-US" sz="1200" dirty="0" smtClean="0">
                          <a:effectLst/>
                        </a:rPr>
                        <a:t>9/30/17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No COUMADIN, LOVENOX® </a:t>
                      </a:r>
                      <a:r>
                        <a:rPr lang="en-US" sz="1200" dirty="0" smtClean="0">
                          <a:effectLst/>
                        </a:rPr>
                        <a:t>80mg ONCE daily (1/2 </a:t>
                      </a:r>
                      <a:r>
                        <a:rPr lang="en-US" sz="1200" dirty="0">
                          <a:effectLst/>
                        </a:rPr>
                        <a:t>the dose)</a:t>
                      </a:r>
                      <a:endParaRPr lang="en-US" sz="700" dirty="0">
                        <a:effectLst/>
                        <a:latin typeface="Tahoma"/>
                        <a:ea typeface="Calibri"/>
                      </a:endParaRPr>
                    </a:p>
                  </a:txBody>
                  <a:tcPr marL="68580" marR="68580" marT="0" marB="0"/>
                </a:tc>
                <a:extLst>
                  <a:ext uri="{0D108BD9-81ED-4DB2-BD59-A6C34878D82A}">
                    <a16:rowId xmlns:a16="http://schemas.microsoft.com/office/drawing/2014/main" val="10005"/>
                  </a:ext>
                </a:extLst>
              </a:tr>
              <a:tr h="654627">
                <a:tc>
                  <a:txBody>
                    <a:bodyPr/>
                    <a:lstStyle/>
                    <a:p>
                      <a:pPr marL="0" marR="0" algn="just">
                        <a:spcBef>
                          <a:spcPts val="0"/>
                        </a:spcBef>
                        <a:spcAft>
                          <a:spcPts val="0"/>
                        </a:spcAft>
                      </a:pPr>
                      <a:r>
                        <a:rPr lang="en-US" sz="1200" dirty="0" smtClean="0">
                          <a:effectLst/>
                        </a:rPr>
                        <a:t>10/1/17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Procedure day. No LOVENOX®, restart COUMADIN the night of the procedure or the next day PER THE SURGEON (put the exact dose of COUMADIN to take according to patient's flowsheet)</a:t>
                      </a:r>
                      <a:endParaRPr lang="en-US" sz="700" dirty="0">
                        <a:effectLst/>
                        <a:latin typeface="Tahoma"/>
                        <a:ea typeface="Calibri"/>
                      </a:endParaRPr>
                    </a:p>
                  </a:txBody>
                  <a:tcPr marL="68580" marR="68580" marT="0" marB="0"/>
                </a:tc>
                <a:extLst>
                  <a:ext uri="{0D108BD9-81ED-4DB2-BD59-A6C34878D82A}">
                    <a16:rowId xmlns:a16="http://schemas.microsoft.com/office/drawing/2014/main" val="10006"/>
                  </a:ext>
                </a:extLst>
              </a:tr>
              <a:tr h="313748">
                <a:tc>
                  <a:txBody>
                    <a:bodyPr/>
                    <a:lstStyle/>
                    <a:p>
                      <a:pPr marL="0" marR="0" algn="just">
                        <a:spcBef>
                          <a:spcPts val="0"/>
                        </a:spcBef>
                        <a:spcAft>
                          <a:spcPts val="0"/>
                        </a:spcAft>
                      </a:pPr>
                      <a:r>
                        <a:rPr lang="en-US" sz="1200" dirty="0" smtClean="0">
                          <a:effectLst/>
                        </a:rPr>
                        <a:t>10/2/17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COUMADIN (give exact dose), LOVENOX® </a:t>
                      </a:r>
                      <a:r>
                        <a:rPr lang="en-US" sz="1200" dirty="0" smtClean="0">
                          <a:effectLst/>
                        </a:rPr>
                        <a:t>80mg BID</a:t>
                      </a:r>
                      <a:endParaRPr lang="en-US" sz="700" dirty="0">
                        <a:effectLst/>
                        <a:latin typeface="Tahoma"/>
                        <a:ea typeface="Calibri"/>
                      </a:endParaRPr>
                    </a:p>
                  </a:txBody>
                  <a:tcPr marL="68580" marR="68580" marT="0" marB="0"/>
                </a:tc>
                <a:extLst>
                  <a:ext uri="{0D108BD9-81ED-4DB2-BD59-A6C34878D82A}">
                    <a16:rowId xmlns:a16="http://schemas.microsoft.com/office/drawing/2014/main" val="10007"/>
                  </a:ext>
                </a:extLst>
              </a:tr>
              <a:tr h="313748">
                <a:tc>
                  <a:txBody>
                    <a:bodyPr/>
                    <a:lstStyle/>
                    <a:p>
                      <a:pPr marL="0" marR="0" algn="just">
                        <a:spcBef>
                          <a:spcPts val="0"/>
                        </a:spcBef>
                        <a:spcAft>
                          <a:spcPts val="0"/>
                        </a:spcAft>
                      </a:pPr>
                      <a:r>
                        <a:rPr lang="en-US" sz="1200" dirty="0" smtClean="0">
                          <a:effectLst/>
                        </a:rPr>
                        <a:t>10/3/17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COUMADIN, LOVENOX® </a:t>
                      </a:r>
                      <a:r>
                        <a:rPr lang="en-US" sz="1200" dirty="0" smtClean="0">
                          <a:effectLst/>
                        </a:rPr>
                        <a:t>80mg BID</a:t>
                      </a:r>
                      <a:r>
                        <a:rPr lang="en-US" sz="1200" dirty="0">
                          <a:effectLst/>
                        </a:rPr>
                        <a:t> </a:t>
                      </a:r>
                      <a:endParaRPr lang="en-US" sz="700" dirty="0">
                        <a:effectLst/>
                        <a:latin typeface="Tahoma"/>
                        <a:ea typeface="Calibri"/>
                      </a:endParaRPr>
                    </a:p>
                  </a:txBody>
                  <a:tcPr marL="68580" marR="68580" marT="0" marB="0"/>
                </a:tc>
                <a:extLst>
                  <a:ext uri="{0D108BD9-81ED-4DB2-BD59-A6C34878D82A}">
                    <a16:rowId xmlns:a16="http://schemas.microsoft.com/office/drawing/2014/main" val="10008"/>
                  </a:ext>
                </a:extLst>
              </a:tr>
              <a:tr h="313748">
                <a:tc>
                  <a:txBody>
                    <a:bodyPr/>
                    <a:lstStyle/>
                    <a:p>
                      <a:pPr marL="0" marR="0" algn="just">
                        <a:spcBef>
                          <a:spcPts val="0"/>
                        </a:spcBef>
                        <a:spcAft>
                          <a:spcPts val="0"/>
                        </a:spcAft>
                      </a:pPr>
                      <a:r>
                        <a:rPr lang="en-US" sz="1200" dirty="0" smtClean="0">
                          <a:effectLst/>
                        </a:rPr>
                        <a:t>10/4/17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COUMADIN, LOVENOX® </a:t>
                      </a:r>
                      <a:r>
                        <a:rPr lang="en-US" sz="1200" dirty="0" smtClean="0">
                          <a:effectLst/>
                        </a:rPr>
                        <a:t>80mg BID</a:t>
                      </a:r>
                      <a:endParaRPr lang="en-US" sz="700" dirty="0">
                        <a:effectLst/>
                        <a:latin typeface="Tahoma"/>
                        <a:ea typeface="Calibri"/>
                      </a:endParaRPr>
                    </a:p>
                  </a:txBody>
                  <a:tcPr marL="68580" marR="68580" marT="0" marB="0"/>
                </a:tc>
                <a:extLst>
                  <a:ext uri="{0D108BD9-81ED-4DB2-BD59-A6C34878D82A}">
                    <a16:rowId xmlns:a16="http://schemas.microsoft.com/office/drawing/2014/main" val="10009"/>
                  </a:ext>
                </a:extLst>
              </a:tr>
              <a:tr h="313748">
                <a:tc>
                  <a:txBody>
                    <a:bodyPr/>
                    <a:lstStyle/>
                    <a:p>
                      <a:pPr marL="0" marR="0" algn="just">
                        <a:spcBef>
                          <a:spcPts val="0"/>
                        </a:spcBef>
                        <a:spcAft>
                          <a:spcPts val="0"/>
                        </a:spcAft>
                      </a:pPr>
                      <a:r>
                        <a:rPr lang="en-US" sz="1200" dirty="0" smtClean="0">
                          <a:effectLst/>
                        </a:rPr>
                        <a:t>10/5/17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COUMADIN, LOVENOX® </a:t>
                      </a:r>
                      <a:r>
                        <a:rPr lang="en-US" sz="1200" dirty="0" smtClean="0">
                          <a:effectLst/>
                        </a:rPr>
                        <a:t>80mg BID</a:t>
                      </a:r>
                      <a:endParaRPr lang="en-US" sz="700" dirty="0">
                        <a:effectLst/>
                        <a:latin typeface="Tahoma"/>
                        <a:ea typeface="Calibri"/>
                      </a:endParaRPr>
                    </a:p>
                  </a:txBody>
                  <a:tcPr marL="68580" marR="68580" marT="0" marB="0"/>
                </a:tc>
                <a:extLst>
                  <a:ext uri="{0D108BD9-81ED-4DB2-BD59-A6C34878D82A}">
                    <a16:rowId xmlns:a16="http://schemas.microsoft.com/office/drawing/2014/main" val="10010"/>
                  </a:ext>
                </a:extLst>
              </a:tr>
              <a:tr h="313748">
                <a:tc>
                  <a:txBody>
                    <a:bodyPr/>
                    <a:lstStyle/>
                    <a:p>
                      <a:pPr marL="0" marR="0" algn="just">
                        <a:spcBef>
                          <a:spcPts val="0"/>
                        </a:spcBef>
                        <a:spcAft>
                          <a:spcPts val="0"/>
                        </a:spcAft>
                      </a:pPr>
                      <a:r>
                        <a:rPr lang="en-US" sz="1200" dirty="0" smtClean="0">
                          <a:effectLst/>
                        </a:rPr>
                        <a:t>10/6/17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TEST INR</a:t>
                      </a:r>
                      <a:endParaRPr lang="en-US" sz="700" dirty="0">
                        <a:effectLst/>
                        <a:latin typeface="Tahoma"/>
                        <a:ea typeface="Calibri"/>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32393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10600" cy="2438400"/>
          </a:xfrm>
        </p:spPr>
        <p:txBody>
          <a:bodyPr/>
          <a:lstStyle/>
          <a:p>
            <a:pPr marL="484632" eaLnBrk="1" fontAlgn="auto" hangingPunct="1">
              <a:spcAft>
                <a:spcPts val="0"/>
              </a:spcAft>
              <a:defRPr/>
            </a:pPr>
            <a:r>
              <a:rPr lang="en-US" dirty="0" smtClean="0">
                <a:solidFill>
                  <a:schemeClr val="accent1">
                    <a:tint val="83000"/>
                    <a:satMod val="150000"/>
                  </a:schemeClr>
                </a:solidFill>
              </a:rPr>
              <a:t>Anticoagulation Therapy -</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1447800" y="3429000"/>
            <a:ext cx="6400800" cy="1219200"/>
          </a:xfrm>
          <a:extLst/>
        </p:spPr>
        <p:txBody>
          <a:bodyPr rtlCol="0"/>
          <a:lstStyle/>
          <a:p>
            <a:pPr eaLnBrk="1" fontAlgn="auto" hangingPunct="1">
              <a:spcAft>
                <a:spcPts val="0"/>
              </a:spcAft>
              <a:buFont typeface="Wingdings 2"/>
              <a:buNone/>
              <a:defRPr/>
            </a:pPr>
            <a:r>
              <a:rPr lang="en-US" dirty="0" smtClean="0"/>
              <a:t>Managing Patients who are taking Antibiotics/New Medications while on Coumadin Policy</a:t>
            </a:r>
            <a:endParaRPr lang="en-US" dirty="0"/>
          </a:p>
        </p:txBody>
      </p:sp>
    </p:spTree>
    <p:extLst>
      <p:ext uri="{BB962C8B-B14F-4D97-AF65-F5344CB8AC3E}">
        <p14:creationId xmlns:p14="http://schemas.microsoft.com/office/powerpoint/2010/main" val="27025797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600200"/>
          </a:xfrm>
        </p:spPr>
        <p:txBody>
          <a:bodyPr/>
          <a:lstStyle/>
          <a:p>
            <a:pPr marL="484632" eaLnBrk="1" fontAlgn="auto" hangingPunct="1">
              <a:spcAft>
                <a:spcPts val="0"/>
              </a:spcAft>
              <a:defRPr/>
            </a:pPr>
            <a:r>
              <a:rPr lang="en-US" sz="4800" dirty="0" smtClean="0">
                <a:solidFill>
                  <a:schemeClr val="accent1">
                    <a:tint val="83000"/>
                    <a:satMod val="150000"/>
                  </a:schemeClr>
                </a:solidFill>
              </a:rPr>
              <a:t>Some medications that interact with Coumadin</a:t>
            </a:r>
            <a:r>
              <a:rPr lang="en-US" dirty="0" smtClean="0">
                <a:solidFill>
                  <a:schemeClr val="accent1">
                    <a:tint val="83000"/>
                    <a:satMod val="150000"/>
                  </a:schemeClr>
                </a:solidFill>
              </a:rPr>
              <a:t>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905000"/>
            <a:ext cx="8229600" cy="4525963"/>
          </a:xfrm>
        </p:spPr>
        <p:txBody>
          <a:bodyPr/>
          <a:lstStyle/>
          <a:p>
            <a:pPr eaLnBrk="1" hangingPunct="1"/>
            <a:r>
              <a:rPr lang="en-US" altLang="en-US" smtClean="0"/>
              <a:t>Many Antibiotics</a:t>
            </a:r>
          </a:p>
          <a:p>
            <a:pPr eaLnBrk="1" hangingPunct="1"/>
            <a:r>
              <a:rPr lang="en-US" altLang="en-US" smtClean="0"/>
              <a:t>Some heart medicines</a:t>
            </a:r>
          </a:p>
          <a:p>
            <a:pPr eaLnBrk="1" hangingPunct="1"/>
            <a:r>
              <a:rPr lang="en-US" altLang="en-US" smtClean="0"/>
              <a:t>Birth Control Pills</a:t>
            </a:r>
          </a:p>
          <a:p>
            <a:pPr eaLnBrk="1" hangingPunct="1"/>
            <a:r>
              <a:rPr lang="en-US" altLang="en-US" smtClean="0"/>
              <a:t>Thyroid pills</a:t>
            </a:r>
          </a:p>
          <a:p>
            <a:pPr eaLnBrk="1" hangingPunct="1"/>
            <a:r>
              <a:rPr lang="en-US" altLang="en-US" smtClean="0"/>
              <a:t>Over the counter pain relievers/cold medicines</a:t>
            </a:r>
          </a:p>
          <a:p>
            <a:pPr eaLnBrk="1" hangingPunct="1"/>
            <a:r>
              <a:rPr lang="en-US" altLang="en-US" smtClean="0"/>
              <a:t>Vitamins</a:t>
            </a:r>
          </a:p>
          <a:p>
            <a:pPr eaLnBrk="1" hangingPunct="1"/>
            <a:r>
              <a:rPr lang="en-US" altLang="en-US" smtClean="0"/>
              <a:t>Herbal supplements</a:t>
            </a:r>
          </a:p>
        </p:txBody>
      </p:sp>
    </p:spTree>
    <p:extLst>
      <p:ext uri="{BB962C8B-B14F-4D97-AF65-F5344CB8AC3E}">
        <p14:creationId xmlns:p14="http://schemas.microsoft.com/office/powerpoint/2010/main" val="10485756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marL="484632" eaLnBrk="1" fontAlgn="auto" hangingPunct="1">
              <a:spcAft>
                <a:spcPts val="0"/>
              </a:spcAft>
              <a:defRPr/>
            </a:pPr>
            <a:r>
              <a:rPr lang="en-US" dirty="0" smtClean="0">
                <a:solidFill>
                  <a:schemeClr val="accent1">
                    <a:tint val="83000"/>
                    <a:satMod val="150000"/>
                  </a:schemeClr>
                </a:solidFill>
              </a:rPr>
              <a:t>Procedure</a:t>
            </a:r>
            <a:endParaRPr lang="en-US" dirty="0">
              <a:solidFill>
                <a:schemeClr val="accent1">
                  <a:tint val="83000"/>
                  <a:satMod val="150000"/>
                </a:schemeClr>
              </a:solidFill>
            </a:endParaRPr>
          </a:p>
        </p:txBody>
      </p:sp>
      <p:sp>
        <p:nvSpPr>
          <p:cNvPr id="3" name="Content Placeholder 2"/>
          <p:cNvSpPr>
            <a:spLocks noGrp="1"/>
          </p:cNvSpPr>
          <p:nvPr>
            <p:ph idx="1"/>
          </p:nvPr>
        </p:nvSpPr>
        <p:spPr/>
        <p:txBody>
          <a:bodyPr/>
          <a:lstStyle/>
          <a:p>
            <a:pPr marL="447675" indent="-382588" eaLnBrk="1" hangingPunct="1">
              <a:buFont typeface="Wingdings 2" panose="05020102010507070707" pitchFamily="18" charset="2"/>
              <a:buChar char=""/>
            </a:pPr>
            <a:r>
              <a:rPr lang="en-US" altLang="en-US" smtClean="0"/>
              <a:t>Providers will inform nursing when prescribing new antibiotics or medications </a:t>
            </a:r>
          </a:p>
          <a:p>
            <a:pPr marL="447675" indent="-382588" eaLnBrk="1" hangingPunct="1">
              <a:buFont typeface="Wingdings 2" panose="05020102010507070707" pitchFamily="18" charset="2"/>
              <a:buChar char=""/>
            </a:pPr>
            <a:r>
              <a:rPr lang="en-US" altLang="en-US" smtClean="0"/>
              <a:t>Nursing will provide education to patients.</a:t>
            </a:r>
          </a:p>
          <a:p>
            <a:pPr marL="447675" indent="-382588" eaLnBrk="1" hangingPunct="1">
              <a:buFont typeface="Wingdings 2" panose="05020102010507070707" pitchFamily="18" charset="2"/>
              <a:buChar char=""/>
            </a:pPr>
            <a:r>
              <a:rPr lang="en-US" altLang="en-US" smtClean="0"/>
              <a:t>All patients will have INR testing 3 days after starting new medications.</a:t>
            </a:r>
          </a:p>
          <a:p>
            <a:pPr marL="447675" indent="-382588" eaLnBrk="1" hangingPunct="1">
              <a:buFont typeface="Wingdings 2" panose="05020102010507070707" pitchFamily="18" charset="2"/>
              <a:buChar char=""/>
            </a:pPr>
            <a:r>
              <a:rPr lang="en-US" altLang="en-US" smtClean="0"/>
              <a:t>All patients will then be tested weekly (or sooner if needed) until medication is discontinued and then be tested weekly until stable</a:t>
            </a:r>
          </a:p>
          <a:p>
            <a:pPr marL="447675" indent="-382588" eaLnBrk="1" hangingPunct="1">
              <a:buFont typeface="Wingdings 2" panose="05020102010507070707" pitchFamily="18" charset="2"/>
              <a:buChar char=""/>
            </a:pPr>
            <a:r>
              <a:rPr lang="en-US" altLang="en-US" smtClean="0"/>
              <a:t>Patients starting long term medications will be tested weekly until in range for 2 weeks.</a:t>
            </a:r>
          </a:p>
        </p:txBody>
      </p:sp>
    </p:spTree>
    <p:extLst>
      <p:ext uri="{BB962C8B-B14F-4D97-AF65-F5344CB8AC3E}">
        <p14:creationId xmlns:p14="http://schemas.microsoft.com/office/powerpoint/2010/main" val="4212341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10600" cy="2438400"/>
          </a:xfrm>
        </p:spPr>
        <p:txBody>
          <a:bodyPr/>
          <a:lstStyle/>
          <a:p>
            <a:pPr marL="484632" eaLnBrk="1" fontAlgn="auto" hangingPunct="1">
              <a:spcAft>
                <a:spcPts val="0"/>
              </a:spcAft>
              <a:defRPr/>
            </a:pPr>
            <a:r>
              <a:rPr lang="en-US" dirty="0" smtClean="0">
                <a:solidFill>
                  <a:schemeClr val="accent1">
                    <a:tint val="83000"/>
                    <a:satMod val="150000"/>
                  </a:schemeClr>
                </a:solidFill>
              </a:rPr>
              <a:t>Anticoagulation Therapy -</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1371600" y="3581400"/>
            <a:ext cx="6400800" cy="914400"/>
          </a:xfrm>
          <a:extLst/>
        </p:spPr>
        <p:txBody>
          <a:bodyPr rtlCol="0"/>
          <a:lstStyle/>
          <a:p>
            <a:pPr eaLnBrk="1" fontAlgn="auto" hangingPunct="1">
              <a:spcAft>
                <a:spcPts val="0"/>
              </a:spcAft>
              <a:buFont typeface="Wingdings 2"/>
              <a:buNone/>
              <a:defRPr/>
            </a:pPr>
            <a:r>
              <a:rPr lang="en-US" dirty="0" smtClean="0"/>
              <a:t>INR Home Monitoring Policy</a:t>
            </a:r>
            <a:endParaRPr lang="en-US" dirty="0"/>
          </a:p>
        </p:txBody>
      </p:sp>
    </p:spTree>
    <p:extLst>
      <p:ext uri="{BB962C8B-B14F-4D97-AF65-F5344CB8AC3E}">
        <p14:creationId xmlns:p14="http://schemas.microsoft.com/office/powerpoint/2010/main" val="3391050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pPr marL="484632" eaLnBrk="1" fontAlgn="auto" hangingPunct="1">
              <a:spcAft>
                <a:spcPts val="0"/>
              </a:spcAft>
              <a:defRPr/>
            </a:pPr>
            <a:r>
              <a:rPr lang="en-US" dirty="0" smtClean="0">
                <a:solidFill>
                  <a:schemeClr val="accent1">
                    <a:tint val="83000"/>
                    <a:satMod val="150000"/>
                  </a:schemeClr>
                </a:solidFill>
              </a:rPr>
              <a:t>Procedure</a:t>
            </a:r>
            <a:endParaRPr lang="en-US" dirty="0">
              <a:solidFill>
                <a:schemeClr val="accent1">
                  <a:tint val="83000"/>
                  <a:satMod val="150000"/>
                </a:schemeClr>
              </a:solidFill>
            </a:endParaRPr>
          </a:p>
        </p:txBody>
      </p:sp>
      <p:sp>
        <p:nvSpPr>
          <p:cNvPr id="3" name="Content Placeholder 2"/>
          <p:cNvSpPr>
            <a:spLocks noGrp="1"/>
          </p:cNvSpPr>
          <p:nvPr>
            <p:ph idx="1"/>
          </p:nvPr>
        </p:nvSpPr>
        <p:spPr/>
        <p:txBody>
          <a:bodyPr rtlCol="0">
            <a:normAutofit fontScale="77500" lnSpcReduction="200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When patient requests a home monitor, a patient case will be sent to the nursing staff that manages home monitors.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Patient will call home monitor supplier with INR results, who will then send via Athena Fax</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INR is out of range, patient and supplier should call.</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INR results will be sent to nursing – either directly through Athena fax or by PCP</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Results will be documented into patients Athena flowsheet and </a:t>
            </a:r>
            <a:r>
              <a:rPr lang="en-US" dirty="0" err="1" smtClean="0">
                <a:solidFill>
                  <a:schemeClr val="tx1">
                    <a:lumMod val="50000"/>
                    <a:lumOff val="50000"/>
                  </a:schemeClr>
                </a:solidFill>
              </a:rPr>
              <a:t>Coagulink</a:t>
            </a: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patients are out of range, they will be called with new dosing instructions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patient is in range, they should be aware to continue at same dose and retest in 1 week</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document a count of each test on the Athena flow sheet (test#1, test#2, test#3, test#4)</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Every 4</a:t>
            </a:r>
            <a:r>
              <a:rPr lang="en-US" baseline="30000" dirty="0" smtClean="0">
                <a:solidFill>
                  <a:schemeClr val="tx1">
                    <a:lumMod val="50000"/>
                    <a:lumOff val="50000"/>
                  </a:schemeClr>
                </a:solidFill>
              </a:rPr>
              <a:t>th</a:t>
            </a:r>
            <a:r>
              <a:rPr lang="en-US" dirty="0" smtClean="0">
                <a:solidFill>
                  <a:schemeClr val="tx1">
                    <a:lumMod val="50000"/>
                    <a:lumOff val="50000"/>
                  </a:schemeClr>
                </a:solidFill>
              </a:rPr>
              <a:t> home test is billed by nursing using a blank billing form</a:t>
            </a:r>
            <a:endParaRPr lang="en-US" dirty="0">
              <a:solidFill>
                <a:schemeClr val="tx1">
                  <a:lumMod val="50000"/>
                  <a:lumOff val="50000"/>
                </a:schemeClr>
              </a:solidFill>
            </a:endParaRPr>
          </a:p>
        </p:txBody>
      </p:sp>
    </p:spTree>
    <p:extLst>
      <p:ext uri="{BB962C8B-B14F-4D97-AF65-F5344CB8AC3E}">
        <p14:creationId xmlns:p14="http://schemas.microsoft.com/office/powerpoint/2010/main" val="14179248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br>
              <a:rPr lang="en-US" dirty="0"/>
            </a:br>
            <a:r>
              <a:rPr lang="en-US" dirty="0"/>
              <a:t>Where does it go?</a:t>
            </a:r>
          </a:p>
        </p:txBody>
      </p:sp>
      <p:sp>
        <p:nvSpPr>
          <p:cNvPr id="3" name="Content Placeholder 2"/>
          <p:cNvSpPr>
            <a:spLocks noGrp="1"/>
          </p:cNvSpPr>
          <p:nvPr>
            <p:ph idx="1"/>
          </p:nvPr>
        </p:nvSpPr>
        <p:spPr/>
        <p:txBody>
          <a:bodyPr>
            <a:normAutofit/>
          </a:bodyPr>
          <a:lstStyle/>
          <a:p>
            <a:r>
              <a:rPr lang="en-US" sz="3000" dirty="0"/>
              <a:t>Pt would like cod 3 refill please.  Let her know</a:t>
            </a:r>
          </a:p>
        </p:txBody>
      </p:sp>
    </p:spTree>
    <p:extLst>
      <p:ext uri="{BB962C8B-B14F-4D97-AF65-F5344CB8AC3E}">
        <p14:creationId xmlns:p14="http://schemas.microsoft.com/office/powerpoint/2010/main" val="14300791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534400" cy="2590800"/>
          </a:xfrm>
        </p:spPr>
        <p:txBody>
          <a:bodyPr/>
          <a:lstStyle/>
          <a:p>
            <a:pPr marL="484632" eaLnBrk="1" fontAlgn="auto" hangingPunct="1">
              <a:spcAft>
                <a:spcPts val="0"/>
              </a:spcAft>
              <a:defRPr/>
            </a:pPr>
            <a:r>
              <a:rPr lang="en-US" dirty="0" smtClean="0">
                <a:solidFill>
                  <a:schemeClr val="accent1">
                    <a:tint val="83000"/>
                    <a:satMod val="150000"/>
                  </a:schemeClr>
                </a:solidFill>
              </a:rPr>
              <a:t>Anticoagulation Therapy -</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1066800" y="3276600"/>
            <a:ext cx="7162800" cy="1219200"/>
          </a:xfrm>
          <a:extLst/>
        </p:spPr>
        <p:txBody>
          <a:bodyPr rtlCol="0"/>
          <a:lstStyle/>
          <a:p>
            <a:pPr eaLnBrk="1" fontAlgn="auto" hangingPunct="1">
              <a:spcAft>
                <a:spcPts val="0"/>
              </a:spcAft>
              <a:buFont typeface="Wingdings 2"/>
              <a:buNone/>
              <a:defRPr/>
            </a:pPr>
            <a:r>
              <a:rPr lang="en-US" dirty="0" smtClean="0"/>
              <a:t>TTR (Total Time in Range) Management Policy</a:t>
            </a:r>
            <a:endParaRPr lang="en-US" dirty="0"/>
          </a:p>
        </p:txBody>
      </p:sp>
    </p:spTree>
    <p:extLst>
      <p:ext uri="{BB962C8B-B14F-4D97-AF65-F5344CB8AC3E}">
        <p14:creationId xmlns:p14="http://schemas.microsoft.com/office/powerpoint/2010/main" val="422981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600200"/>
          </a:xfrm>
        </p:spPr>
        <p:txBody>
          <a:bodyPr/>
          <a:lstStyle/>
          <a:p>
            <a:pPr marL="484632" eaLnBrk="1" fontAlgn="auto" hangingPunct="1">
              <a:spcAft>
                <a:spcPts val="0"/>
              </a:spcAft>
              <a:defRPr/>
            </a:pPr>
            <a:r>
              <a:rPr lang="en-US" dirty="0" smtClean="0">
                <a:solidFill>
                  <a:schemeClr val="accent1">
                    <a:tint val="83000"/>
                    <a:satMod val="150000"/>
                  </a:schemeClr>
                </a:solidFill>
              </a:rPr>
              <a:t>What is TTR            (Total Time in Range)?</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2133600"/>
            <a:ext cx="8229600" cy="4525963"/>
          </a:xfrm>
        </p:spPr>
        <p:txBody>
          <a:bodyPr/>
          <a:lstStyle/>
          <a:p>
            <a:pPr eaLnBrk="1" hangingPunct="1"/>
            <a:r>
              <a:rPr lang="en-US" altLang="en-US" smtClean="0"/>
              <a:t>It is a calculation that evaluates compliance and efficacy of anticoagulation therapy with Coumadin</a:t>
            </a:r>
          </a:p>
          <a:p>
            <a:pPr eaLnBrk="1" hangingPunct="1"/>
            <a:r>
              <a:rPr lang="en-US" altLang="en-US" smtClean="0"/>
              <a:t>It is calculated by the Rosendaal method and gives you the percentage of time the patient’s INR was within range.</a:t>
            </a:r>
          </a:p>
        </p:txBody>
      </p:sp>
    </p:spTree>
    <p:extLst>
      <p:ext uri="{BB962C8B-B14F-4D97-AF65-F5344CB8AC3E}">
        <p14:creationId xmlns:p14="http://schemas.microsoft.com/office/powerpoint/2010/main" val="1580203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1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pPr marL="484632" eaLnBrk="1" fontAlgn="auto" hangingPunct="1">
              <a:spcAft>
                <a:spcPts val="0"/>
              </a:spcAft>
              <a:defRPr/>
            </a:pPr>
            <a:r>
              <a:rPr lang="en-US" dirty="0" smtClean="0">
                <a:solidFill>
                  <a:schemeClr val="accent1">
                    <a:tint val="83000"/>
                    <a:satMod val="150000"/>
                  </a:schemeClr>
                </a:solidFill>
              </a:rPr>
              <a:t>Procedure</a:t>
            </a:r>
            <a:endParaRPr lang="en-US" dirty="0">
              <a:solidFill>
                <a:schemeClr val="accent1">
                  <a:tint val="83000"/>
                  <a:satMod val="150000"/>
                </a:schemeClr>
              </a:solidFill>
            </a:endParaRPr>
          </a:p>
        </p:txBody>
      </p:sp>
      <p:sp>
        <p:nvSpPr>
          <p:cNvPr id="3" name="Content Placeholder 2"/>
          <p:cNvSpPr>
            <a:spLocks noGrp="1"/>
          </p:cNvSpPr>
          <p:nvPr>
            <p:ph idx="1"/>
          </p:nvPr>
        </p:nvSpPr>
        <p:spPr/>
        <p:txBody>
          <a:bodyPr rtlCol="0">
            <a:normAutofit fontScale="85000" lnSpcReduction="200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TTR will be reviewed by nursing staff every 3 months using the report provided</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document this information, with date, in the Athena Coumadin flowsheet</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TTR is below 60%, nursing will review patient’s flowsheet and assess for possible reasoning</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create patient case with TTR and findings and send to PCP with recommendations.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inform patient and provide teaching</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review TTR again in 3 months and if it remains under 60% will review flowsheet again</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the patient is on </a:t>
            </a:r>
            <a:r>
              <a:rPr lang="en-US" dirty="0">
                <a:solidFill>
                  <a:schemeClr val="tx1">
                    <a:lumMod val="50000"/>
                    <a:lumOff val="50000"/>
                  </a:schemeClr>
                </a:solidFill>
              </a:rPr>
              <a:t>C</a:t>
            </a:r>
            <a:r>
              <a:rPr lang="en-US" dirty="0" smtClean="0">
                <a:solidFill>
                  <a:schemeClr val="tx1">
                    <a:lumMod val="50000"/>
                    <a:lumOff val="50000"/>
                  </a:schemeClr>
                </a:solidFill>
              </a:rPr>
              <a:t>oumadin for the treatment of a DVT or A-fib, the case will be reviewed with the PCP to determine if patient should be switched to a DOAC</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on Coumadin for any other conditions, findings will be reviewed and sent in patient case as previously done</a:t>
            </a:r>
            <a:endParaRPr lang="en-US" dirty="0">
              <a:solidFill>
                <a:schemeClr val="tx1">
                  <a:lumMod val="50000"/>
                  <a:lumOff val="50000"/>
                </a:schemeClr>
              </a:solidFill>
            </a:endParaRPr>
          </a:p>
        </p:txBody>
      </p:sp>
    </p:spTree>
    <p:extLst>
      <p:ext uri="{BB962C8B-B14F-4D97-AF65-F5344CB8AC3E}">
        <p14:creationId xmlns:p14="http://schemas.microsoft.com/office/powerpoint/2010/main" val="1899678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062913" cy="1470025"/>
          </a:xfrm>
        </p:spPr>
        <p:txBody>
          <a:bodyPr/>
          <a:lstStyle/>
          <a:p>
            <a:pPr marL="484632" eaLnBrk="1" fontAlgn="auto" hangingPunct="1">
              <a:spcAft>
                <a:spcPts val="0"/>
              </a:spcAft>
              <a:defRPr/>
            </a:pPr>
            <a:r>
              <a:rPr lang="en-US" dirty="0" smtClean="0">
                <a:solidFill>
                  <a:schemeClr val="accent1">
                    <a:tint val="83000"/>
                    <a:satMod val="150000"/>
                  </a:schemeClr>
                </a:solidFill>
              </a:rPr>
              <a:t>Anticoagulation Therapy -</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533400" y="2971800"/>
            <a:ext cx="8062913" cy="1752600"/>
          </a:xfrm>
          <a:extLst/>
        </p:spPr>
        <p:txBody>
          <a:bodyPr rtlCol="0"/>
          <a:lstStyle/>
          <a:p>
            <a:pPr eaLnBrk="1" fontAlgn="auto" hangingPunct="1">
              <a:spcAft>
                <a:spcPts val="0"/>
              </a:spcAft>
              <a:buFont typeface="Wingdings 2"/>
              <a:buNone/>
              <a:defRPr/>
            </a:pPr>
            <a:r>
              <a:rPr lang="en-US" dirty="0"/>
              <a:t>D</a:t>
            </a:r>
            <a:r>
              <a:rPr lang="en-US" dirty="0" smtClean="0"/>
              <a:t>OAC Management Policy and Patient teaching for DOACs</a:t>
            </a:r>
            <a:endParaRPr lang="en-US" dirty="0"/>
          </a:p>
        </p:txBody>
      </p:sp>
    </p:spTree>
    <p:extLst>
      <p:ext uri="{BB962C8B-B14F-4D97-AF65-F5344CB8AC3E}">
        <p14:creationId xmlns:p14="http://schemas.microsoft.com/office/powerpoint/2010/main" val="8039560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marL="484632" eaLnBrk="1" fontAlgn="auto" hangingPunct="1">
              <a:spcAft>
                <a:spcPts val="0"/>
              </a:spcAft>
              <a:defRPr/>
            </a:pPr>
            <a:r>
              <a:rPr lang="en-US" dirty="0" smtClean="0">
                <a:solidFill>
                  <a:schemeClr val="accent1">
                    <a:tint val="83000"/>
                    <a:satMod val="150000"/>
                  </a:schemeClr>
                </a:solidFill>
              </a:rPr>
              <a:t>What is a DOAC?</a:t>
            </a:r>
            <a:endParaRPr lang="en-US" dirty="0">
              <a:solidFill>
                <a:schemeClr val="accent1">
                  <a:tint val="83000"/>
                  <a:satMod val="150000"/>
                </a:schemeClr>
              </a:solidFill>
            </a:endParaRPr>
          </a:p>
        </p:txBody>
      </p:sp>
      <p:sp>
        <p:nvSpPr>
          <p:cNvPr id="3" name="Content Placeholder 2"/>
          <p:cNvSpPr>
            <a:spLocks noGrp="1"/>
          </p:cNvSpPr>
          <p:nvPr>
            <p:ph idx="1"/>
          </p:nvPr>
        </p:nvSpPr>
        <p:spPr/>
        <p:txBody>
          <a:bodyPr/>
          <a:lstStyle/>
          <a:p>
            <a:pPr eaLnBrk="1" hangingPunct="1"/>
            <a:r>
              <a:rPr lang="en-US" altLang="en-US" dirty="0" smtClean="0"/>
              <a:t>Direct Oral Anti Coagulants are an alternative for Coumadin or vitamin K antagonists (VKAs) to prevent stroke in patients with non-</a:t>
            </a:r>
            <a:r>
              <a:rPr lang="en-US" altLang="en-US" dirty="0" err="1" smtClean="0"/>
              <a:t>valvular</a:t>
            </a:r>
            <a:r>
              <a:rPr lang="en-US" altLang="en-US" dirty="0" smtClean="0"/>
              <a:t> atrial fibrillation.  </a:t>
            </a:r>
          </a:p>
          <a:p>
            <a:pPr eaLnBrk="1" hangingPunct="1"/>
            <a:r>
              <a:rPr lang="en-US" altLang="en-US" dirty="0" smtClean="0"/>
              <a:t>Some names of NOACs</a:t>
            </a:r>
          </a:p>
          <a:p>
            <a:pPr lvl="1" eaLnBrk="1" hangingPunct="1"/>
            <a:r>
              <a:rPr lang="en-US" altLang="en-US" dirty="0" err="1" smtClean="0"/>
              <a:t>Pradaxa</a:t>
            </a:r>
            <a:r>
              <a:rPr lang="en-US" altLang="en-US" dirty="0" smtClean="0"/>
              <a:t> (Dabigatran)</a:t>
            </a:r>
          </a:p>
          <a:p>
            <a:pPr lvl="1" eaLnBrk="1" hangingPunct="1"/>
            <a:r>
              <a:rPr lang="en-US" altLang="en-US" dirty="0" err="1" smtClean="0"/>
              <a:t>Xarelto</a:t>
            </a:r>
            <a:r>
              <a:rPr lang="en-US" altLang="en-US" dirty="0" smtClean="0"/>
              <a:t> (</a:t>
            </a:r>
            <a:r>
              <a:rPr lang="en-US" altLang="en-US" dirty="0" err="1" smtClean="0"/>
              <a:t>Rivaroxaban</a:t>
            </a:r>
            <a:r>
              <a:rPr lang="en-US" altLang="en-US" dirty="0" smtClean="0"/>
              <a:t>)</a:t>
            </a:r>
          </a:p>
          <a:p>
            <a:pPr lvl="1" eaLnBrk="1" hangingPunct="1"/>
            <a:r>
              <a:rPr lang="en-US" altLang="en-US" dirty="0" err="1" smtClean="0"/>
              <a:t>Eliquis</a:t>
            </a:r>
            <a:r>
              <a:rPr lang="en-US" altLang="en-US" dirty="0" smtClean="0"/>
              <a:t> (</a:t>
            </a:r>
            <a:r>
              <a:rPr lang="en-US" altLang="en-US" dirty="0" err="1" smtClean="0"/>
              <a:t>Apixaban</a:t>
            </a:r>
            <a:r>
              <a:rPr lang="en-US" altLang="en-US" dirty="0" smtClean="0"/>
              <a:t>)</a:t>
            </a:r>
          </a:p>
          <a:p>
            <a:pPr lvl="1" eaLnBrk="1" hangingPunct="1"/>
            <a:r>
              <a:rPr lang="en-US" altLang="en-US" dirty="0" err="1" smtClean="0"/>
              <a:t>Savaysa</a:t>
            </a:r>
            <a:r>
              <a:rPr lang="en-US" altLang="en-US" dirty="0" smtClean="0"/>
              <a:t> (</a:t>
            </a:r>
            <a:r>
              <a:rPr lang="en-US" altLang="en-US" dirty="0" err="1" smtClean="0"/>
              <a:t>Edoxaban</a:t>
            </a:r>
            <a:r>
              <a:rPr lang="en-US" altLang="en-US" dirty="0" smtClean="0"/>
              <a:t>)</a:t>
            </a:r>
          </a:p>
        </p:txBody>
      </p:sp>
    </p:spTree>
    <p:extLst>
      <p:ext uri="{BB962C8B-B14F-4D97-AF65-F5344CB8AC3E}">
        <p14:creationId xmlns:p14="http://schemas.microsoft.com/office/powerpoint/2010/main" val="28329442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1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1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1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1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1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pPr marL="484632" eaLnBrk="1" fontAlgn="auto" hangingPunct="1">
              <a:spcAft>
                <a:spcPts val="0"/>
              </a:spcAft>
              <a:defRPr/>
            </a:pP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chemeClr val="accent1">
                    <a:tint val="83000"/>
                    <a:satMod val="150000"/>
                  </a:schemeClr>
                </a:solidFill>
              </a:rPr>
              <a:t>Coumadin vs. DOACs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533400" y="1524000"/>
            <a:ext cx="8229600" cy="4572000"/>
          </a:xfrm>
        </p:spPr>
        <p:txBody>
          <a:bodyPr/>
          <a:lstStyle/>
          <a:p>
            <a:pPr marL="447675" indent="-382588" eaLnBrk="1" hangingPunct="1">
              <a:buFont typeface="Wingdings 2" panose="05020102010507070707" pitchFamily="18" charset="2"/>
              <a:buChar char=""/>
            </a:pPr>
            <a:r>
              <a:rPr lang="en-US" altLang="en-US" dirty="0"/>
              <a:t>D</a:t>
            </a:r>
            <a:r>
              <a:rPr lang="en-US" altLang="en-US" dirty="0" smtClean="0"/>
              <a:t>OACS do not require routine blood testing and possess favorable pharmacological properties</a:t>
            </a:r>
          </a:p>
          <a:p>
            <a:pPr marL="447675" indent="-382588" eaLnBrk="1" hangingPunct="1">
              <a:buFont typeface="Wingdings 2" panose="05020102010507070707" pitchFamily="18" charset="2"/>
              <a:buChar char=""/>
            </a:pPr>
            <a:r>
              <a:rPr lang="en-US" altLang="en-US" dirty="0"/>
              <a:t>D</a:t>
            </a:r>
            <a:r>
              <a:rPr lang="en-US" altLang="en-US" dirty="0" smtClean="0"/>
              <a:t>OACs are not affected by food – e.g. Vitamin K</a:t>
            </a:r>
          </a:p>
          <a:p>
            <a:pPr marL="447675" indent="-382588" eaLnBrk="1" hangingPunct="1">
              <a:buFont typeface="Wingdings 2" panose="05020102010507070707" pitchFamily="18" charset="2"/>
              <a:buChar char=""/>
            </a:pPr>
            <a:r>
              <a:rPr lang="en-US" altLang="en-US" dirty="0"/>
              <a:t>D</a:t>
            </a:r>
            <a:r>
              <a:rPr lang="en-US" altLang="en-US" dirty="0" smtClean="0"/>
              <a:t>OACs have a lower bleeding risk</a:t>
            </a:r>
          </a:p>
          <a:p>
            <a:pPr marL="447675" indent="-382588" eaLnBrk="1" hangingPunct="1">
              <a:buFont typeface="Wingdings 2" panose="05020102010507070707" pitchFamily="18" charset="2"/>
              <a:buChar char=""/>
            </a:pPr>
            <a:r>
              <a:rPr lang="en-US" altLang="en-US" dirty="0"/>
              <a:t>D</a:t>
            </a:r>
            <a:r>
              <a:rPr lang="en-US" altLang="en-US" dirty="0" smtClean="0"/>
              <a:t>OACs have less drug to drug interactions</a:t>
            </a:r>
          </a:p>
          <a:p>
            <a:pPr marL="447675" indent="-382588" eaLnBrk="1" hangingPunct="1">
              <a:buFont typeface="Wingdings 2" panose="05020102010507070707" pitchFamily="18" charset="2"/>
              <a:buChar char=""/>
            </a:pPr>
            <a:r>
              <a:rPr lang="en-US" altLang="en-US" dirty="0"/>
              <a:t>D</a:t>
            </a:r>
            <a:r>
              <a:rPr lang="en-US" altLang="en-US" dirty="0" smtClean="0"/>
              <a:t>OAC’s are contraindicated for patients with prosthetic heart valves, severe renal insufficiency or who are pregnant.</a:t>
            </a:r>
          </a:p>
          <a:p>
            <a:pPr marL="447675" indent="-382588" eaLnBrk="1" hangingPunct="1">
              <a:buFont typeface="Wingdings 2" panose="05020102010507070707" pitchFamily="18" charset="2"/>
              <a:buChar char=""/>
            </a:pPr>
            <a:endParaRPr lang="en-US" altLang="en-US" dirty="0" smtClean="0"/>
          </a:p>
        </p:txBody>
      </p:sp>
    </p:spTree>
    <p:extLst>
      <p:ext uri="{BB962C8B-B14F-4D97-AF65-F5344CB8AC3E}">
        <p14:creationId xmlns:p14="http://schemas.microsoft.com/office/powerpoint/2010/main" val="23675075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398588"/>
          </a:xfrm>
        </p:spPr>
        <p:txBody>
          <a:bodyPr/>
          <a:lstStyle/>
          <a:p>
            <a:pPr marL="484632" eaLnBrk="1" fontAlgn="auto" hangingPunct="1">
              <a:spcAft>
                <a:spcPts val="0"/>
              </a:spcAft>
              <a:defRPr/>
            </a:pPr>
            <a:r>
              <a:rPr lang="en-US" dirty="0" smtClean="0">
                <a:solidFill>
                  <a:schemeClr val="accent1">
                    <a:tint val="83000"/>
                    <a:satMod val="150000"/>
                  </a:schemeClr>
                </a:solidFill>
              </a:rPr>
              <a:t>Procedure</a:t>
            </a:r>
            <a:br>
              <a:rPr lang="en-US" dirty="0" smtClean="0">
                <a:solidFill>
                  <a:schemeClr val="accent1">
                    <a:tint val="83000"/>
                    <a:satMod val="150000"/>
                  </a:schemeClr>
                </a:solidFill>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219200"/>
            <a:ext cx="8229600" cy="5387975"/>
          </a:xfrm>
        </p:spPr>
        <p:txBody>
          <a:bodyPr rtlCol="0">
            <a:normAutofit fontScale="77500" lnSpcReduction="200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Providers will send a patient case to nursing when starting a patient on a DOAC</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provide education to patients regarding:</a:t>
            </a:r>
          </a:p>
          <a:p>
            <a:pPr marL="822960" lvl="1" eaLnBrk="1" fontAlgn="auto" hangingPunct="1">
              <a:spcAft>
                <a:spcPts val="0"/>
              </a:spcAft>
              <a:buFont typeface="Verdana"/>
              <a:buChar char="›"/>
              <a:defRPr/>
            </a:pPr>
            <a:r>
              <a:rPr lang="en-US" dirty="0" smtClean="0">
                <a:solidFill>
                  <a:schemeClr val="tx1">
                    <a:lumMod val="50000"/>
                    <a:lumOff val="50000"/>
                  </a:schemeClr>
                </a:solidFill>
              </a:rPr>
              <a:t>How medication works</a:t>
            </a:r>
          </a:p>
          <a:p>
            <a:pPr marL="822960" lvl="1" eaLnBrk="1" fontAlgn="auto" hangingPunct="1">
              <a:spcAft>
                <a:spcPts val="0"/>
              </a:spcAft>
              <a:buFont typeface="Verdana"/>
              <a:buChar char="›"/>
              <a:defRPr/>
            </a:pPr>
            <a:r>
              <a:rPr lang="en-US" dirty="0" smtClean="0">
                <a:solidFill>
                  <a:schemeClr val="tx1">
                    <a:lumMod val="50000"/>
                    <a:lumOff val="50000"/>
                  </a:schemeClr>
                </a:solidFill>
              </a:rPr>
              <a:t>How medication is taken</a:t>
            </a:r>
          </a:p>
          <a:p>
            <a:pPr marL="822960" lvl="1" eaLnBrk="1" fontAlgn="auto" hangingPunct="1">
              <a:spcAft>
                <a:spcPts val="0"/>
              </a:spcAft>
              <a:buFont typeface="Verdana"/>
              <a:buChar char="›"/>
              <a:defRPr/>
            </a:pPr>
            <a:r>
              <a:rPr lang="en-US" dirty="0" smtClean="0">
                <a:solidFill>
                  <a:schemeClr val="tx1">
                    <a:lumMod val="50000"/>
                    <a:lumOff val="50000"/>
                  </a:schemeClr>
                </a:solidFill>
              </a:rPr>
              <a:t>How to handle a missed dose</a:t>
            </a:r>
          </a:p>
          <a:p>
            <a:pPr marL="822960" lvl="1" eaLnBrk="1" fontAlgn="auto" hangingPunct="1">
              <a:spcAft>
                <a:spcPts val="0"/>
              </a:spcAft>
              <a:buFont typeface="Verdana"/>
              <a:buChar char="›"/>
              <a:defRPr/>
            </a:pPr>
            <a:r>
              <a:rPr lang="en-US" dirty="0" smtClean="0">
                <a:solidFill>
                  <a:schemeClr val="tx1">
                    <a:lumMod val="50000"/>
                    <a:lumOff val="50000"/>
                  </a:schemeClr>
                </a:solidFill>
              </a:rPr>
              <a:t>When to call the health center</a:t>
            </a:r>
          </a:p>
          <a:p>
            <a:pPr marL="822960" lvl="1" eaLnBrk="1" fontAlgn="auto" hangingPunct="1">
              <a:spcAft>
                <a:spcPts val="0"/>
              </a:spcAft>
              <a:buFont typeface="Verdana"/>
              <a:buChar char="›"/>
              <a:defRPr/>
            </a:pPr>
            <a:r>
              <a:rPr lang="en-US" dirty="0" smtClean="0">
                <a:solidFill>
                  <a:schemeClr val="tx1">
                    <a:lumMod val="50000"/>
                    <a:lumOff val="50000"/>
                  </a:schemeClr>
                </a:solidFill>
              </a:rPr>
              <a:t>Possible side effects</a:t>
            </a:r>
          </a:p>
          <a:p>
            <a:pPr marL="822960" lvl="1" eaLnBrk="1" fontAlgn="auto" hangingPunct="1">
              <a:spcAft>
                <a:spcPts val="0"/>
              </a:spcAft>
              <a:buFont typeface="Verdana"/>
              <a:buChar char="›"/>
              <a:defRPr/>
            </a:pPr>
            <a:r>
              <a:rPr lang="en-US" dirty="0" smtClean="0">
                <a:solidFill>
                  <a:schemeClr val="tx1">
                    <a:lumMod val="50000"/>
                    <a:lumOff val="50000"/>
                  </a:schemeClr>
                </a:solidFill>
              </a:rPr>
              <a:t>Phone call schedule</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schedule appointments in the NOAC schedule and call patients based on the schedule as follows:</a:t>
            </a:r>
          </a:p>
          <a:p>
            <a:pPr marL="822960" lvl="1" eaLnBrk="1" fontAlgn="auto" hangingPunct="1">
              <a:spcAft>
                <a:spcPts val="0"/>
              </a:spcAft>
              <a:buFont typeface="Verdana"/>
              <a:buChar char="›"/>
              <a:defRPr/>
            </a:pPr>
            <a:r>
              <a:rPr lang="en-US" dirty="0" smtClean="0">
                <a:solidFill>
                  <a:schemeClr val="tx1">
                    <a:lumMod val="50000"/>
                    <a:lumOff val="50000"/>
                  </a:schemeClr>
                </a:solidFill>
              </a:rPr>
              <a:t>Once a week for the first 4 weeks</a:t>
            </a:r>
          </a:p>
          <a:p>
            <a:pPr marL="822960" lvl="1" eaLnBrk="1" fontAlgn="auto" hangingPunct="1">
              <a:spcAft>
                <a:spcPts val="0"/>
              </a:spcAft>
              <a:buFont typeface="Verdana"/>
              <a:buChar char="›"/>
              <a:defRPr/>
            </a:pPr>
            <a:r>
              <a:rPr lang="en-US" dirty="0" smtClean="0">
                <a:solidFill>
                  <a:schemeClr val="tx1">
                    <a:lumMod val="50000"/>
                    <a:lumOff val="50000"/>
                  </a:schemeClr>
                </a:solidFill>
              </a:rPr>
              <a:t>Then once a month for the next 3 months</a:t>
            </a:r>
          </a:p>
          <a:p>
            <a:pPr marL="822960" lvl="1" eaLnBrk="1" fontAlgn="auto" hangingPunct="1">
              <a:spcAft>
                <a:spcPts val="0"/>
              </a:spcAft>
              <a:buFont typeface="Verdana"/>
              <a:buChar char="›"/>
              <a:defRPr/>
            </a:pPr>
            <a:r>
              <a:rPr lang="en-US" dirty="0" smtClean="0">
                <a:solidFill>
                  <a:schemeClr val="tx1">
                    <a:lumMod val="50000"/>
                    <a:lumOff val="50000"/>
                  </a:schemeClr>
                </a:solidFill>
              </a:rPr>
              <a:t>Then once every three months until patient has been on NOAC for one year</a:t>
            </a:r>
          </a:p>
          <a:p>
            <a:pPr marL="822960" lvl="1" eaLnBrk="1" fontAlgn="auto" hangingPunct="1">
              <a:spcAft>
                <a:spcPts val="0"/>
              </a:spcAft>
              <a:buFont typeface="Verdana"/>
              <a:buChar char="›"/>
              <a:defRPr/>
            </a:pPr>
            <a:r>
              <a:rPr lang="en-US" dirty="0" smtClean="0">
                <a:solidFill>
                  <a:schemeClr val="tx1">
                    <a:lumMod val="50000"/>
                    <a:lumOff val="50000"/>
                  </a:schemeClr>
                </a:solidFill>
              </a:rPr>
              <a:t>Then once a year</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nursing is unable to reach patient, a new appointment should be scheduled for the next day and repeated up to 14 days.  After that a case is to be sent to the PCP</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check medication refill history at monthly, quarterly and yearly calls.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Nursing will document each call on the Coumadin flowsheet under the comments section.</a:t>
            </a:r>
            <a:endParaRPr lang="en-US" dirty="0">
              <a:solidFill>
                <a:schemeClr val="tx1">
                  <a:lumMod val="50000"/>
                  <a:lumOff val="50000"/>
                </a:schemeClr>
              </a:solidFill>
            </a:endParaRPr>
          </a:p>
        </p:txBody>
      </p:sp>
    </p:spTree>
    <p:extLst>
      <p:ext uri="{BB962C8B-B14F-4D97-AF65-F5344CB8AC3E}">
        <p14:creationId xmlns:p14="http://schemas.microsoft.com/office/powerpoint/2010/main" val="4016920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000"/>
                                        <p:tgtEl>
                                          <p:spTgt spid="3">
                                            <p:txEl>
                                              <p:pRg st="10" end="10"/>
                                            </p:txEl>
                                          </p:spTgt>
                                        </p:tgtEl>
                                      </p:cBhvr>
                                    </p:animEffect>
                                    <p:anim calcmode="lin" valueType="num">
                                      <p:cBhvr>
                                        <p:cTn id="6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1000"/>
                                        <p:tgtEl>
                                          <p:spTgt spid="3">
                                            <p:txEl>
                                              <p:pRg st="11" end="11"/>
                                            </p:txEl>
                                          </p:spTgt>
                                        </p:tgtEl>
                                      </p:cBhvr>
                                    </p:animEffect>
                                    <p:anim calcmode="lin" valueType="num">
                                      <p:cBhvr>
                                        <p:cTn id="6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000"/>
                                        <p:tgtEl>
                                          <p:spTgt spid="3">
                                            <p:txEl>
                                              <p:pRg st="12" end="12"/>
                                            </p:txEl>
                                          </p:spTgt>
                                        </p:tgtEl>
                                      </p:cBhvr>
                                    </p:animEffect>
                                    <p:anim calcmode="lin" valueType="num">
                                      <p:cBhvr>
                                        <p:cTn id="7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1000"/>
                                        <p:tgtEl>
                                          <p:spTgt spid="3">
                                            <p:txEl>
                                              <p:pRg st="14" end="14"/>
                                            </p:txEl>
                                          </p:spTgt>
                                        </p:tgtEl>
                                      </p:cBhvr>
                                    </p:animEffect>
                                    <p:anim calcmode="lin" valueType="num">
                                      <p:cBhvr>
                                        <p:cTn id="8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fade">
                                      <p:cBhvr>
                                        <p:cTn id="87" dur="1000"/>
                                        <p:tgtEl>
                                          <p:spTgt spid="3">
                                            <p:txEl>
                                              <p:pRg st="15" end="15"/>
                                            </p:txEl>
                                          </p:spTgt>
                                        </p:tgtEl>
                                      </p:cBhvr>
                                    </p:animEffect>
                                    <p:anim calcmode="lin" valueType="num">
                                      <p:cBhvr>
                                        <p:cTn id="8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Questions to ask on DOAC phone call</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28800"/>
            <a:ext cx="8229600" cy="4525963"/>
          </a:xfrm>
        </p:spPr>
        <p:txBody>
          <a:bodyPr/>
          <a:lstStyle/>
          <a:p>
            <a:pPr marL="447675" indent="-382588" eaLnBrk="1" hangingPunct="1">
              <a:buFont typeface="Wingdings 2" panose="05020102010507070707" pitchFamily="18" charset="2"/>
              <a:buChar char=""/>
            </a:pPr>
            <a:r>
              <a:rPr lang="en-US" altLang="en-US" smtClean="0"/>
              <a:t>Is patient taking prescription  as directed?  Missing any doses?</a:t>
            </a:r>
          </a:p>
          <a:p>
            <a:pPr marL="447675" indent="-382588" eaLnBrk="1" hangingPunct="1">
              <a:buFont typeface="Wingdings 2" panose="05020102010507070707" pitchFamily="18" charset="2"/>
              <a:buChar char=""/>
            </a:pPr>
            <a:r>
              <a:rPr lang="en-US" altLang="en-US" smtClean="0"/>
              <a:t>Any bleeding events? i.e. bloody or dark stools, nose bleeds, pink urine, coughing up blood, blood in vomit.</a:t>
            </a:r>
          </a:p>
          <a:p>
            <a:pPr marL="447675" indent="-382588" eaLnBrk="1" hangingPunct="1">
              <a:buFont typeface="Wingdings 2" panose="05020102010507070707" pitchFamily="18" charset="2"/>
              <a:buChar char=""/>
            </a:pPr>
            <a:r>
              <a:rPr lang="en-US" altLang="en-US" smtClean="0"/>
              <a:t>Any dyspepsia.  (If so take with food and full glass of water)</a:t>
            </a:r>
          </a:p>
          <a:p>
            <a:pPr marL="447675" indent="-382588" eaLnBrk="1" hangingPunct="1">
              <a:buFont typeface="Wingdings 2" panose="05020102010507070707" pitchFamily="18" charset="2"/>
              <a:buChar char=""/>
            </a:pPr>
            <a:r>
              <a:rPr lang="en-US" altLang="en-US" smtClean="0"/>
              <a:t>Any other side effects.</a:t>
            </a:r>
          </a:p>
          <a:p>
            <a:pPr marL="447675" indent="-382588" eaLnBrk="1" hangingPunct="1">
              <a:buFont typeface="Wingdings 2" panose="05020102010507070707" pitchFamily="18" charset="2"/>
              <a:buChar char=""/>
            </a:pPr>
            <a:r>
              <a:rPr lang="en-US" altLang="en-US" smtClean="0"/>
              <a:t>Medication review for potential drug interactions, including using ASA and NSAIDs.</a:t>
            </a:r>
          </a:p>
          <a:p>
            <a:pPr marL="447675" indent="-382588" eaLnBrk="1" hangingPunct="1">
              <a:buFont typeface="Wingdings 2" panose="05020102010507070707" pitchFamily="18" charset="2"/>
              <a:buChar char=""/>
            </a:pPr>
            <a:r>
              <a:rPr lang="en-US" altLang="en-US" smtClean="0"/>
              <a:t>Storing of medication properly</a:t>
            </a:r>
          </a:p>
          <a:p>
            <a:pPr marL="447675" indent="-382588" eaLnBrk="1" hangingPunct="1">
              <a:buFont typeface="Wingdings 2" panose="05020102010507070707" pitchFamily="18" charset="2"/>
              <a:buChar char=""/>
            </a:pPr>
            <a:endParaRPr lang="en-US" altLang="en-US" smtClean="0"/>
          </a:p>
        </p:txBody>
      </p:sp>
    </p:spTree>
    <p:extLst>
      <p:ext uri="{BB962C8B-B14F-4D97-AF65-F5344CB8AC3E}">
        <p14:creationId xmlns:p14="http://schemas.microsoft.com/office/powerpoint/2010/main" val="4066190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057400"/>
          </a:xfrm>
        </p:spPr>
        <p:txBody>
          <a:bodyPr/>
          <a:lstStyle/>
          <a:p>
            <a:pPr marL="484632" eaLnBrk="1" fontAlgn="auto" hangingPunct="1">
              <a:spcAft>
                <a:spcPts val="0"/>
              </a:spcAft>
              <a:defRPr/>
            </a:pPr>
            <a:r>
              <a:rPr lang="en-US" dirty="0" smtClean="0">
                <a:solidFill>
                  <a:schemeClr val="accent1">
                    <a:tint val="83000"/>
                    <a:satMod val="150000"/>
                  </a:schemeClr>
                </a:solidFill>
              </a:rPr>
              <a:t>Patient Cases</a:t>
            </a:r>
            <a:endParaRPr lang="en-US" dirty="0">
              <a:solidFill>
                <a:schemeClr val="accent1">
                  <a:tint val="83000"/>
                  <a:satMod val="150000"/>
                </a:schemeClr>
              </a:solidFill>
            </a:endParaRPr>
          </a:p>
        </p:txBody>
      </p:sp>
    </p:spTree>
    <p:extLst>
      <p:ext uri="{BB962C8B-B14F-4D97-AF65-F5344CB8AC3E}">
        <p14:creationId xmlns:p14="http://schemas.microsoft.com/office/powerpoint/2010/main" val="7548454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3000"/>
                    <a:satMod val="150000"/>
                  </a:schemeClr>
                </a:solidFill>
              </a:rPr>
              <a:t>Dosing – Case 1</a:t>
            </a:r>
            <a:endParaRPr lang="en-US" dirty="0">
              <a:solidFill>
                <a:schemeClr val="accent1">
                  <a:tint val="83000"/>
                  <a:satMod val="150000"/>
                </a:schemeClr>
              </a:solidFill>
            </a:endParaRPr>
          </a:p>
        </p:txBody>
      </p:sp>
      <p:sp>
        <p:nvSpPr>
          <p:cNvPr id="3" name="Content Placeholder 2"/>
          <p:cNvSpPr>
            <a:spLocks noGrp="1"/>
          </p:cNvSpPr>
          <p:nvPr>
            <p:ph sz="half" idx="2"/>
          </p:nvPr>
        </p:nvSpPr>
        <p:spPr>
          <a:xfrm>
            <a:off x="685800" y="1676400"/>
            <a:ext cx="4038600" cy="4525963"/>
          </a:xfrm>
        </p:spPr>
        <p:txBody>
          <a:bodyPr rtlCol="0">
            <a:normAutofit lnSpcReduction="100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Diagnoses – </a:t>
            </a:r>
            <a:r>
              <a:rPr lang="en-US" dirty="0" err="1" smtClean="0">
                <a:solidFill>
                  <a:schemeClr val="tx1">
                    <a:lumMod val="50000"/>
                    <a:lumOff val="50000"/>
                  </a:schemeClr>
                </a:solidFill>
              </a:rPr>
              <a:t>Afib</a:t>
            </a: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INR 1.7 (Range 2-3)</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Week of Christmas to new years. </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Patient had been being tested every 4-5 weeks and had been stable for past 5 months (2.3, 2.4, 2.2, 2.6, 2.2).  Patient states diet has been different due to the holidays.</a:t>
            </a:r>
            <a:endParaRPr lang="en-US" dirty="0">
              <a:solidFill>
                <a:schemeClr val="tx1">
                  <a:lumMod val="50000"/>
                  <a:lumOff val="50000"/>
                </a:schemeClr>
              </a:solidFill>
            </a:endParaRPr>
          </a:p>
        </p:txBody>
      </p:sp>
      <p:sp>
        <p:nvSpPr>
          <p:cNvPr id="4" name="Content Placeholder 3"/>
          <p:cNvSpPr>
            <a:spLocks noGrp="1"/>
          </p:cNvSpPr>
          <p:nvPr>
            <p:ph sz="quarter" idx="13"/>
          </p:nvPr>
        </p:nvSpPr>
        <p:spPr>
          <a:xfrm>
            <a:off x="4876800" y="1600200"/>
            <a:ext cx="4041775" cy="4525963"/>
          </a:xfrm>
        </p:spPr>
        <p:txBody>
          <a:bodyPr rtlCol="0">
            <a:normAutofit/>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Do not change dose</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Recheck in 1 week</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still low, adjust</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If in range go back to 4 week checks.</a:t>
            </a: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a:p>
            <a:pPr marL="64008" indent="0" eaLnBrk="1" fontAlgn="auto" hangingPunct="1">
              <a:spcAft>
                <a:spcPts val="0"/>
              </a:spcAft>
              <a:buFont typeface="Wingdings 2"/>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2955720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D25B-528F-4AFA-9C3A-3D64C12375D2}"/>
              </a:ext>
            </a:extLst>
          </p:cNvPr>
          <p:cNvSpPr>
            <a:spLocks noGrp="1"/>
          </p:cNvSpPr>
          <p:nvPr>
            <p:ph type="title"/>
          </p:nvPr>
        </p:nvSpPr>
        <p:spPr/>
        <p:txBody>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E931A250-8CFE-4424-88FC-210B642331B8}"/>
              </a:ext>
            </a:extLst>
          </p:cNvPr>
          <p:cNvSpPr>
            <a:spLocks noGrp="1"/>
          </p:cNvSpPr>
          <p:nvPr>
            <p:ph idx="1"/>
          </p:nvPr>
        </p:nvSpPr>
        <p:spPr/>
        <p:txBody>
          <a:bodyPr>
            <a:normAutofit/>
          </a:bodyPr>
          <a:lstStyle/>
          <a:p>
            <a:r>
              <a:rPr lang="en-US" sz="2700" dirty="0" err="1"/>
              <a:t>Pls</a:t>
            </a:r>
            <a:r>
              <a:rPr lang="en-US" sz="2700" dirty="0"/>
              <a:t> call home # above with lab results.</a:t>
            </a:r>
          </a:p>
        </p:txBody>
      </p:sp>
    </p:spTree>
    <p:extLst>
      <p:ext uri="{BB962C8B-B14F-4D97-AF65-F5344CB8AC3E}">
        <p14:creationId xmlns:p14="http://schemas.microsoft.com/office/powerpoint/2010/main" val="38884624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3000"/>
                    <a:satMod val="150000"/>
                  </a:schemeClr>
                </a:solidFill>
              </a:rPr>
              <a:t>Dosing – Case 2</a:t>
            </a:r>
            <a:endParaRPr lang="en-US" dirty="0">
              <a:solidFill>
                <a:schemeClr val="accent1">
                  <a:tint val="83000"/>
                  <a:satMod val="150000"/>
                </a:schemeClr>
              </a:solidFill>
            </a:endParaRPr>
          </a:p>
        </p:txBody>
      </p:sp>
      <p:sp>
        <p:nvSpPr>
          <p:cNvPr id="3" name="Content Placeholder 2"/>
          <p:cNvSpPr>
            <a:spLocks noGrp="1"/>
          </p:cNvSpPr>
          <p:nvPr>
            <p:ph sz="half" idx="2"/>
          </p:nvPr>
        </p:nvSpPr>
        <p:spPr>
          <a:xfrm>
            <a:off x="609600" y="1676400"/>
            <a:ext cx="4038600" cy="4525963"/>
          </a:xfrm>
        </p:spPr>
        <p:txBody>
          <a:bodyPr rtlCol="0">
            <a:normAutofit fontScale="925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Diagnoses – </a:t>
            </a:r>
            <a:r>
              <a:rPr lang="en-US" dirty="0" err="1" smtClean="0">
                <a:solidFill>
                  <a:schemeClr val="tx1">
                    <a:lumMod val="50000"/>
                    <a:lumOff val="50000"/>
                  </a:schemeClr>
                </a:solidFill>
              </a:rPr>
              <a:t>Afib</a:t>
            </a: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INR 3.2 (Range 2-3)</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Patient states no change in diet or ETOH.  Patient states they were at the Cardiologist and was started on Amiodarone last week.</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Patients last few readings:</a:t>
            </a:r>
          </a:p>
          <a:p>
            <a:pPr marL="822960" lvl="1" eaLnBrk="1" fontAlgn="auto" hangingPunct="1">
              <a:spcAft>
                <a:spcPts val="0"/>
              </a:spcAft>
              <a:buFont typeface="Verdana"/>
              <a:buChar char="›"/>
              <a:defRPr/>
            </a:pPr>
            <a:r>
              <a:rPr lang="en-US" dirty="0" smtClean="0">
                <a:solidFill>
                  <a:schemeClr val="tx1">
                    <a:lumMod val="50000"/>
                    <a:lumOff val="50000"/>
                  </a:schemeClr>
                </a:solidFill>
              </a:rPr>
              <a:t>1 week ago – 2.2</a:t>
            </a:r>
          </a:p>
          <a:p>
            <a:pPr marL="822960" lvl="1" eaLnBrk="1" fontAlgn="auto" hangingPunct="1">
              <a:spcAft>
                <a:spcPts val="0"/>
              </a:spcAft>
              <a:buFont typeface="Verdana"/>
              <a:buChar char="›"/>
              <a:defRPr/>
            </a:pPr>
            <a:r>
              <a:rPr lang="en-US" dirty="0" smtClean="0">
                <a:solidFill>
                  <a:schemeClr val="tx1">
                    <a:lumMod val="50000"/>
                    <a:lumOff val="50000"/>
                  </a:schemeClr>
                </a:solidFill>
              </a:rPr>
              <a:t>2 weeks ago – 1.9</a:t>
            </a:r>
          </a:p>
          <a:p>
            <a:pPr marL="822960" lvl="1" eaLnBrk="1" fontAlgn="auto" hangingPunct="1">
              <a:spcAft>
                <a:spcPts val="0"/>
              </a:spcAft>
              <a:buFont typeface="Verdana"/>
              <a:buChar char="›"/>
              <a:defRPr/>
            </a:pPr>
            <a:r>
              <a:rPr lang="en-US" dirty="0" smtClean="0">
                <a:solidFill>
                  <a:schemeClr val="tx1">
                    <a:lumMod val="50000"/>
                    <a:lumOff val="50000"/>
                  </a:schemeClr>
                </a:solidFill>
              </a:rPr>
              <a:t>3 weeks ago – 2.2</a:t>
            </a:r>
            <a:endParaRPr lang="en-US" dirty="0">
              <a:solidFill>
                <a:schemeClr val="tx1">
                  <a:lumMod val="50000"/>
                  <a:lumOff val="50000"/>
                </a:schemeClr>
              </a:solidFill>
            </a:endParaRPr>
          </a:p>
        </p:txBody>
      </p:sp>
      <p:sp>
        <p:nvSpPr>
          <p:cNvPr id="4" name="Content Placeholder 3"/>
          <p:cNvSpPr>
            <a:spLocks noGrp="1"/>
          </p:cNvSpPr>
          <p:nvPr>
            <p:ph sz="quarter" idx="13"/>
          </p:nvPr>
        </p:nvSpPr>
        <p:spPr>
          <a:xfrm>
            <a:off x="4876800" y="1752600"/>
            <a:ext cx="4041775" cy="4525963"/>
          </a:xfrm>
        </p:spPr>
        <p:txBody>
          <a:bodyPr rtlCol="0">
            <a:normAutofit/>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Amiodarone can increase effect of Coumadin</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Decrease dose and re-check in one week</a:t>
            </a: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a:p>
            <a:pPr marL="64008" indent="0" eaLnBrk="1" fontAlgn="auto" hangingPunct="1">
              <a:spcAft>
                <a:spcPts val="0"/>
              </a:spcAft>
              <a:buFont typeface="Wingdings 2"/>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127684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3000"/>
                    <a:satMod val="150000"/>
                  </a:schemeClr>
                </a:solidFill>
              </a:rPr>
              <a:t>Dosing – Case 3</a:t>
            </a:r>
            <a:endParaRPr lang="en-US" dirty="0">
              <a:solidFill>
                <a:schemeClr val="accent1">
                  <a:tint val="83000"/>
                  <a:satMod val="150000"/>
                </a:schemeClr>
              </a:solidFill>
            </a:endParaRPr>
          </a:p>
        </p:txBody>
      </p:sp>
      <p:sp>
        <p:nvSpPr>
          <p:cNvPr id="3" name="Content Placeholder 2"/>
          <p:cNvSpPr>
            <a:spLocks noGrp="1"/>
          </p:cNvSpPr>
          <p:nvPr>
            <p:ph sz="half" idx="2"/>
          </p:nvPr>
        </p:nvSpPr>
        <p:spPr>
          <a:xfrm>
            <a:off x="457200" y="1752600"/>
            <a:ext cx="4038600" cy="4525963"/>
          </a:xfrm>
        </p:spPr>
        <p:txBody>
          <a:bodyPr/>
          <a:lstStyle/>
          <a:p>
            <a:pPr eaLnBrk="1" hangingPunct="1"/>
            <a:r>
              <a:rPr lang="en-US" altLang="en-US" smtClean="0"/>
              <a:t>Patient has UTI and being started on Bactrim.</a:t>
            </a:r>
          </a:p>
        </p:txBody>
      </p:sp>
      <p:sp>
        <p:nvSpPr>
          <p:cNvPr id="4" name="Content Placeholder 3"/>
          <p:cNvSpPr>
            <a:spLocks noGrp="1"/>
          </p:cNvSpPr>
          <p:nvPr>
            <p:ph sz="quarter" idx="13"/>
          </p:nvPr>
        </p:nvSpPr>
        <p:spPr>
          <a:xfrm>
            <a:off x="4800600" y="1752600"/>
            <a:ext cx="4041775" cy="4525963"/>
          </a:xfrm>
        </p:spPr>
        <p:txBody>
          <a:bodyPr rtlCol="0">
            <a:normAutofit/>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Antibiotics can increase effect of Coumadin</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Decrease total weekly dose (TWD) by 30% and re-check in one week</a:t>
            </a: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a:p>
            <a:pPr marL="64008" indent="0" eaLnBrk="1" fontAlgn="auto" hangingPunct="1">
              <a:spcAft>
                <a:spcPts val="0"/>
              </a:spcAft>
              <a:buFont typeface="Wingdings 2"/>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3906338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solidFill>
                  <a:schemeClr val="accent1">
                    <a:tint val="83000"/>
                    <a:satMod val="150000"/>
                  </a:schemeClr>
                </a:solidFill>
              </a:rPr>
              <a:t>Bridging– Case 1</a:t>
            </a:r>
            <a:endParaRPr lang="en-US" dirty="0">
              <a:solidFill>
                <a:schemeClr val="accent1">
                  <a:tint val="83000"/>
                  <a:satMod val="150000"/>
                </a:schemeClr>
              </a:solidFill>
            </a:endParaRPr>
          </a:p>
        </p:txBody>
      </p:sp>
      <p:sp>
        <p:nvSpPr>
          <p:cNvPr id="3" name="Content Placeholder 2"/>
          <p:cNvSpPr>
            <a:spLocks noGrp="1"/>
          </p:cNvSpPr>
          <p:nvPr>
            <p:ph sz="half" idx="2"/>
          </p:nvPr>
        </p:nvSpPr>
        <p:spPr>
          <a:xfrm>
            <a:off x="457200" y="1600200"/>
            <a:ext cx="4038600" cy="4525963"/>
          </a:xfrm>
        </p:spPr>
        <p:txBody>
          <a:bodyPr/>
          <a:lstStyle/>
          <a:p>
            <a:pPr marL="447675" indent="-382588" eaLnBrk="1" hangingPunct="1">
              <a:buFont typeface="Wingdings 2" panose="05020102010507070707" pitchFamily="18" charset="2"/>
              <a:buChar char=""/>
            </a:pPr>
            <a:r>
              <a:rPr lang="en-US" altLang="en-US" smtClean="0"/>
              <a:t>Diagnoses:</a:t>
            </a:r>
          </a:p>
          <a:p>
            <a:pPr marL="822325" lvl="1" eaLnBrk="1" hangingPunct="1">
              <a:buFont typeface="Verdana" panose="020B0604030504040204" pitchFamily="34" charset="0"/>
              <a:buChar char="›"/>
            </a:pPr>
            <a:r>
              <a:rPr lang="en-US" altLang="en-US" smtClean="0"/>
              <a:t> A-fib</a:t>
            </a:r>
          </a:p>
          <a:p>
            <a:pPr marL="822325" lvl="1" eaLnBrk="1" hangingPunct="1">
              <a:buFont typeface="Verdana" panose="020B0604030504040204" pitchFamily="34" charset="0"/>
              <a:buChar char="›"/>
            </a:pPr>
            <a:r>
              <a:rPr lang="en-US" altLang="en-US" smtClean="0"/>
              <a:t>HTN</a:t>
            </a:r>
          </a:p>
          <a:p>
            <a:pPr marL="822325" lvl="1" eaLnBrk="1" hangingPunct="1">
              <a:buFont typeface="Verdana" panose="020B0604030504040204" pitchFamily="34" charset="0"/>
              <a:buChar char="›"/>
            </a:pPr>
            <a:r>
              <a:rPr lang="en-US" altLang="en-US" smtClean="0"/>
              <a:t>CVA – 3 months ago</a:t>
            </a:r>
          </a:p>
          <a:p>
            <a:pPr marL="447675" indent="-382588" eaLnBrk="1" hangingPunct="1">
              <a:buFont typeface="Wingdings 2" panose="05020102010507070707" pitchFamily="18" charset="2"/>
              <a:buChar char=""/>
            </a:pPr>
            <a:r>
              <a:rPr lang="en-US" altLang="en-US" smtClean="0"/>
              <a:t>76yr old female</a:t>
            </a:r>
          </a:p>
          <a:p>
            <a:pPr marL="447675" indent="-382588" eaLnBrk="1" hangingPunct="1">
              <a:buFont typeface="Wingdings 2" panose="05020102010507070707" pitchFamily="18" charset="2"/>
              <a:buChar char=""/>
            </a:pPr>
            <a:r>
              <a:rPr lang="en-US" altLang="en-US" smtClean="0"/>
              <a:t>Hip replacement on 1/8/17</a:t>
            </a:r>
          </a:p>
          <a:p>
            <a:pPr marL="447675" indent="-382588" eaLnBrk="1" hangingPunct="1">
              <a:buFont typeface="Wingdings 2" panose="05020102010507070707" pitchFamily="18" charset="2"/>
              <a:buChar char=""/>
            </a:pPr>
            <a:r>
              <a:rPr lang="en-US" altLang="en-US" smtClean="0"/>
              <a:t>Renal function normal</a:t>
            </a:r>
          </a:p>
          <a:p>
            <a:pPr marL="447675" indent="-382588" eaLnBrk="1" hangingPunct="1">
              <a:buFont typeface="Wingdings 2" panose="05020102010507070707" pitchFamily="18" charset="2"/>
              <a:buChar char=""/>
            </a:pPr>
            <a:r>
              <a:rPr lang="en-US" altLang="en-US" smtClean="0"/>
              <a:t>Weight 165lbs</a:t>
            </a:r>
          </a:p>
          <a:p>
            <a:pPr marL="447675" indent="-382588" eaLnBrk="1" hangingPunct="1">
              <a:buFont typeface="Wingdings 2" panose="05020102010507070707" pitchFamily="18" charset="2"/>
              <a:buChar char=""/>
            </a:pPr>
            <a:endParaRPr lang="en-US" altLang="en-US" smtClean="0"/>
          </a:p>
        </p:txBody>
      </p:sp>
      <p:sp>
        <p:nvSpPr>
          <p:cNvPr id="4" name="Content Placeholder 3"/>
          <p:cNvSpPr>
            <a:spLocks noGrp="1"/>
          </p:cNvSpPr>
          <p:nvPr>
            <p:ph sz="quarter" idx="13"/>
          </p:nvPr>
        </p:nvSpPr>
        <p:spPr>
          <a:xfrm>
            <a:off x="4648200" y="1600200"/>
            <a:ext cx="4041775" cy="4525963"/>
          </a:xfrm>
        </p:spPr>
        <p:txBody>
          <a:bodyPr rtlCol="0">
            <a:normAutofit lnSpcReduction="100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Does patient need bridging?</a:t>
            </a:r>
          </a:p>
          <a:p>
            <a:pPr marL="822960" lvl="1" eaLnBrk="1" fontAlgn="auto" hangingPunct="1">
              <a:spcAft>
                <a:spcPts val="0"/>
              </a:spcAft>
              <a:buFont typeface="Verdana"/>
              <a:buChar char="›"/>
              <a:defRPr/>
            </a:pPr>
            <a:r>
              <a:rPr lang="en-US" dirty="0" smtClean="0">
                <a:solidFill>
                  <a:schemeClr val="tx1">
                    <a:lumMod val="50000"/>
                    <a:lumOff val="50000"/>
                  </a:schemeClr>
                </a:solidFill>
              </a:rPr>
              <a:t>Yes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What is patients CHADS score?</a:t>
            </a:r>
          </a:p>
          <a:p>
            <a:pPr marL="822960" lvl="1" eaLnBrk="1" fontAlgn="auto" hangingPunct="1">
              <a:spcAft>
                <a:spcPts val="0"/>
              </a:spcAft>
              <a:buFont typeface="Verdana"/>
              <a:buChar char="›"/>
              <a:defRPr/>
            </a:pPr>
            <a:r>
              <a:rPr lang="en-US" dirty="0">
                <a:solidFill>
                  <a:schemeClr val="tx1">
                    <a:lumMod val="50000"/>
                    <a:lumOff val="50000"/>
                  </a:schemeClr>
                </a:solidFill>
              </a:rPr>
              <a:t>6</a:t>
            </a: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Is patient in High, Moderate or Low Risk?</a:t>
            </a:r>
          </a:p>
          <a:p>
            <a:pPr marL="822960" lvl="1" eaLnBrk="1" fontAlgn="auto" hangingPunct="1">
              <a:spcAft>
                <a:spcPts val="0"/>
              </a:spcAft>
              <a:buFont typeface="Verdana"/>
              <a:buChar char="›"/>
              <a:defRPr/>
            </a:pPr>
            <a:r>
              <a:rPr lang="en-US" dirty="0" smtClean="0">
                <a:solidFill>
                  <a:schemeClr val="tx1">
                    <a:lumMod val="50000"/>
                    <a:lumOff val="50000"/>
                  </a:schemeClr>
                </a:solidFill>
              </a:rPr>
              <a:t>High</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What is </a:t>
            </a:r>
            <a:r>
              <a:rPr lang="en-US" dirty="0" err="1" smtClean="0">
                <a:solidFill>
                  <a:schemeClr val="tx1">
                    <a:lumMod val="50000"/>
                    <a:lumOff val="50000"/>
                  </a:schemeClr>
                </a:solidFill>
              </a:rPr>
              <a:t>Lovenox</a:t>
            </a:r>
            <a:r>
              <a:rPr lang="en-US" dirty="0" smtClean="0">
                <a:solidFill>
                  <a:schemeClr val="tx1">
                    <a:lumMod val="50000"/>
                    <a:lumOff val="50000"/>
                  </a:schemeClr>
                </a:solidFill>
              </a:rPr>
              <a:t> Dose?</a:t>
            </a:r>
          </a:p>
          <a:p>
            <a:pPr marL="822960" lvl="1" eaLnBrk="1" fontAlgn="auto" hangingPunct="1">
              <a:spcAft>
                <a:spcPts val="0"/>
              </a:spcAft>
              <a:buFont typeface="Verdana"/>
              <a:buChar char="›"/>
              <a:defRPr/>
            </a:pPr>
            <a:r>
              <a:rPr lang="en-US" dirty="0" smtClean="0">
                <a:solidFill>
                  <a:schemeClr val="tx1">
                    <a:lumMod val="50000"/>
                    <a:lumOff val="50000"/>
                  </a:schemeClr>
                </a:solidFill>
              </a:rPr>
              <a:t>75mg BID</a:t>
            </a:r>
          </a:p>
          <a:p>
            <a:pPr marL="822960" lvl="1" eaLnBrk="1" fontAlgn="auto" hangingPunct="1">
              <a:spcAft>
                <a:spcPts val="0"/>
              </a:spcAft>
              <a:buFont typeface="Verdana"/>
              <a:buChar char="›"/>
              <a:defRPr/>
            </a:pPr>
            <a:r>
              <a:rPr lang="en-US" dirty="0" smtClean="0">
                <a:solidFill>
                  <a:schemeClr val="tx1">
                    <a:lumMod val="50000"/>
                    <a:lumOff val="50000"/>
                  </a:schemeClr>
                </a:solidFill>
              </a:rPr>
              <a:t>To be rounded to whole number per provider</a:t>
            </a: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a:p>
            <a:pPr marL="64008" indent="0" eaLnBrk="1" fontAlgn="auto" hangingPunct="1">
              <a:spcAft>
                <a:spcPts val="0"/>
              </a:spcAft>
              <a:buFont typeface="Wingdings 2"/>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20409407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 calcmode="lin" valueType="num">
                                      <p:cBhvr additive="base">
                                        <p:cTn id="7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additive="base">
                                        <p:cTn id="7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additive="base">
                                        <p:cTn id="9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 calcmode="lin" valueType="num">
                                      <p:cBhvr additive="base">
                                        <p:cTn id="97"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4">
                                            <p:txEl>
                                              <p:pRg st="8" end="8"/>
                                            </p:txEl>
                                          </p:spTgt>
                                        </p:tgtEl>
                                        <p:attrNameLst>
                                          <p:attrName>style.visibility</p:attrName>
                                        </p:attrNameLst>
                                      </p:cBhvr>
                                      <p:to>
                                        <p:strVal val="visible"/>
                                      </p:to>
                                    </p:set>
                                    <p:anim calcmode="lin" valueType="num">
                                      <p:cBhvr additive="base">
                                        <p:cTn id="103"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tint val="83000"/>
                    <a:satMod val="150000"/>
                  </a:schemeClr>
                </a:solidFill>
              </a:rPr>
              <a:t>Bridging Plan– Case 1</a:t>
            </a:r>
            <a:endParaRPr lang="en-US" dirty="0">
              <a:solidFill>
                <a:schemeClr val="accent1">
                  <a:tint val="83000"/>
                  <a:satMod val="150000"/>
                </a:schemeClr>
              </a:solidFill>
            </a:endParaRPr>
          </a:p>
        </p:txBody>
      </p:sp>
      <p:sp>
        <p:nvSpPr>
          <p:cNvPr id="3" name="Content Placeholder 2"/>
          <p:cNvSpPr>
            <a:spLocks noGrp="1"/>
          </p:cNvSpPr>
          <p:nvPr>
            <p:ph sz="half" idx="2"/>
          </p:nvPr>
        </p:nvSpPr>
        <p:spPr>
          <a:xfrm>
            <a:off x="457200" y="1722438"/>
            <a:ext cx="7924800" cy="4525962"/>
          </a:xfrm>
        </p:spPr>
        <p:txBody>
          <a:bodyPr rtlCol="0">
            <a:normAutofit fontScale="85000" lnSpcReduction="20000"/>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Patient will stop Coumadin 5 days prior to procedure – last dose on 1/2/17</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She will begin </a:t>
            </a:r>
            <a:r>
              <a:rPr lang="en-US" dirty="0" err="1" smtClean="0">
                <a:solidFill>
                  <a:schemeClr val="tx1">
                    <a:lumMod val="50000"/>
                    <a:lumOff val="50000"/>
                  </a:schemeClr>
                </a:solidFill>
              </a:rPr>
              <a:t>Lovenox</a:t>
            </a:r>
            <a:r>
              <a:rPr lang="en-US" dirty="0" smtClean="0">
                <a:solidFill>
                  <a:schemeClr val="tx1">
                    <a:lumMod val="50000"/>
                    <a:lumOff val="50000"/>
                  </a:schemeClr>
                </a:solidFill>
              </a:rPr>
              <a:t>  75mg BID the day after stopping her Coumadin</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The day before the procedure (1/7/17) she will inject ½ the dose of </a:t>
            </a:r>
            <a:r>
              <a:rPr lang="en-US" dirty="0" err="1" smtClean="0">
                <a:solidFill>
                  <a:schemeClr val="tx1">
                    <a:lumMod val="50000"/>
                    <a:lumOff val="50000"/>
                  </a:schemeClr>
                </a:solidFill>
              </a:rPr>
              <a:t>Lovenox</a:t>
            </a:r>
            <a:r>
              <a:rPr lang="en-US" dirty="0" smtClean="0">
                <a:solidFill>
                  <a:schemeClr val="tx1">
                    <a:lumMod val="50000"/>
                    <a:lumOff val="50000"/>
                  </a:schemeClr>
                </a:solidFill>
              </a:rPr>
              <a:t> which would be 75mg Once daily</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Procedure day – no </a:t>
            </a:r>
            <a:r>
              <a:rPr lang="en-US" dirty="0" err="1" smtClean="0">
                <a:solidFill>
                  <a:schemeClr val="tx1">
                    <a:lumMod val="50000"/>
                    <a:lumOff val="50000"/>
                  </a:schemeClr>
                </a:solidFill>
              </a:rPr>
              <a:t>Lovenox</a:t>
            </a: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She will restart Coumadin at previous dose day of or day after surgery (1/8/17 or 1/9/17 per the surgeon)</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She will restart </a:t>
            </a:r>
            <a:r>
              <a:rPr lang="en-US" dirty="0" err="1" smtClean="0">
                <a:solidFill>
                  <a:schemeClr val="tx1">
                    <a:lumMod val="50000"/>
                    <a:lumOff val="50000"/>
                  </a:schemeClr>
                </a:solidFill>
              </a:rPr>
              <a:t>Lovenox</a:t>
            </a:r>
            <a:r>
              <a:rPr lang="en-US" dirty="0" smtClean="0">
                <a:solidFill>
                  <a:schemeClr val="tx1">
                    <a:lumMod val="50000"/>
                    <a:lumOff val="50000"/>
                  </a:schemeClr>
                </a:solidFill>
              </a:rPr>
              <a:t> 75mg BID the day after surgery (1/9/17) </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INR to be tested 4 days after restarting Coumadin (1/12 or 1/13)</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She will remain on Coumadin and </a:t>
            </a:r>
            <a:r>
              <a:rPr lang="en-US" dirty="0" err="1" smtClean="0">
                <a:solidFill>
                  <a:schemeClr val="tx1">
                    <a:lumMod val="50000"/>
                    <a:lumOff val="50000"/>
                  </a:schemeClr>
                </a:solidFill>
              </a:rPr>
              <a:t>Lovenox</a:t>
            </a:r>
            <a:r>
              <a:rPr lang="en-US" dirty="0" smtClean="0">
                <a:solidFill>
                  <a:schemeClr val="tx1">
                    <a:lumMod val="50000"/>
                    <a:lumOff val="50000"/>
                  </a:schemeClr>
                </a:solidFill>
              </a:rPr>
              <a:t> until INR is within range for 2 consecutive days</a:t>
            </a:r>
          </a:p>
          <a:p>
            <a:pPr marL="448056" indent="-384048" eaLnBrk="1" fontAlgn="auto" hangingPunct="1">
              <a:spcAft>
                <a:spcPts val="0"/>
              </a:spcAft>
              <a:buFont typeface="Wingdings 2"/>
              <a:buChar char=""/>
              <a:defRPr/>
            </a:pPr>
            <a:endParaRPr lang="en-US" dirty="0" smtClean="0">
              <a:solidFill>
                <a:schemeClr val="tx1">
                  <a:lumMod val="50000"/>
                  <a:lumOff val="50000"/>
                </a:schemeClr>
              </a:solidFill>
            </a:endParaRPr>
          </a:p>
        </p:txBody>
      </p:sp>
    </p:spTree>
    <p:extLst>
      <p:ext uri="{BB962C8B-B14F-4D97-AF65-F5344CB8AC3E}">
        <p14:creationId xmlns:p14="http://schemas.microsoft.com/office/powerpoint/2010/main" val="302288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Plan given to patient</a:t>
            </a:r>
            <a:endParaRPr lang="en-US" dirty="0">
              <a:solidFill>
                <a:schemeClr val="accent1">
                  <a:tint val="83000"/>
                  <a:satMod val="150000"/>
                </a:schemeClr>
              </a:solidFill>
            </a:endParaRPr>
          </a:p>
        </p:txBody>
      </p:sp>
      <p:graphicFrame>
        <p:nvGraphicFramePr>
          <p:cNvPr id="3" name="Table 2"/>
          <p:cNvGraphicFramePr>
            <a:graphicFrameLocks noGrp="1"/>
          </p:cNvGraphicFramePr>
          <p:nvPr/>
        </p:nvGraphicFramePr>
        <p:xfrm>
          <a:off x="609600" y="1752600"/>
          <a:ext cx="7620000" cy="4419603"/>
        </p:xfrm>
        <a:graphic>
          <a:graphicData uri="http://schemas.openxmlformats.org/drawingml/2006/table">
            <a:tbl>
              <a:tblPr firstRow="1" firstCol="1" bandRow="1">
                <a:tableStyleId>{5C22544A-7EE6-4342-B048-85BDC9FD1C3A}</a:tableStyleId>
              </a:tblPr>
              <a:tblGrid>
                <a:gridCol w="1382419">
                  <a:extLst>
                    <a:ext uri="{9D8B030D-6E8A-4147-A177-3AD203B41FA5}">
                      <a16:colId xmlns:a16="http://schemas.microsoft.com/office/drawing/2014/main" val="20000"/>
                    </a:ext>
                  </a:extLst>
                </a:gridCol>
                <a:gridCol w="6237581">
                  <a:extLst>
                    <a:ext uri="{9D8B030D-6E8A-4147-A177-3AD203B41FA5}">
                      <a16:colId xmlns:a16="http://schemas.microsoft.com/office/drawing/2014/main" val="20001"/>
                    </a:ext>
                  </a:extLst>
                </a:gridCol>
              </a:tblGrid>
              <a:tr h="313748">
                <a:tc>
                  <a:txBody>
                    <a:bodyPr/>
                    <a:lstStyle/>
                    <a:p>
                      <a:pPr marL="0" marR="0" algn="just">
                        <a:spcBef>
                          <a:spcPts val="0"/>
                        </a:spcBef>
                        <a:spcAft>
                          <a:spcPts val="0"/>
                        </a:spcAft>
                      </a:pPr>
                      <a:r>
                        <a:rPr lang="en-US" sz="1200" dirty="0">
                          <a:effectLst/>
                        </a:rPr>
                        <a:t>1/2/17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Last dose of COUMADIN</a:t>
                      </a:r>
                      <a:endParaRPr lang="en-US" sz="700" dirty="0">
                        <a:effectLst/>
                        <a:latin typeface="Tahoma"/>
                        <a:ea typeface="Calibri"/>
                      </a:endParaRPr>
                    </a:p>
                  </a:txBody>
                  <a:tcPr marL="68580" marR="68580" marT="0" marB="0"/>
                </a:tc>
                <a:extLst>
                  <a:ext uri="{0D108BD9-81ED-4DB2-BD59-A6C34878D82A}">
                    <a16:rowId xmlns:a16="http://schemas.microsoft.com/office/drawing/2014/main" val="10000"/>
                  </a:ext>
                </a:extLst>
              </a:tr>
              <a:tr h="627496">
                <a:tc>
                  <a:txBody>
                    <a:bodyPr/>
                    <a:lstStyle/>
                    <a:p>
                      <a:pPr marL="0" marR="0" algn="just">
                        <a:spcBef>
                          <a:spcPts val="0"/>
                        </a:spcBef>
                        <a:spcAft>
                          <a:spcPts val="0"/>
                        </a:spcAft>
                      </a:pPr>
                      <a:r>
                        <a:rPr lang="en-US" sz="1200" dirty="0">
                          <a:effectLst/>
                        </a:rPr>
                        <a:t>1/3/17</a:t>
                      </a:r>
                      <a:endParaRPr lang="en-US" sz="700" dirty="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No COUMADIN. Start </a:t>
                      </a:r>
                      <a:r>
                        <a:rPr lang="en-US" sz="1200" dirty="0" smtClean="0">
                          <a:effectLst/>
                        </a:rPr>
                        <a:t>75mg of </a:t>
                      </a:r>
                      <a:r>
                        <a:rPr lang="en-US" sz="1200" dirty="0">
                          <a:effectLst/>
                        </a:rPr>
                        <a:t>LOVENOX® </a:t>
                      </a:r>
                      <a:r>
                        <a:rPr lang="en-US" sz="1200" dirty="0" smtClean="0">
                          <a:effectLst/>
                        </a:rPr>
                        <a:t>twice a day (preferably </a:t>
                      </a:r>
                      <a:r>
                        <a:rPr lang="en-US" sz="1200" dirty="0">
                          <a:effectLst/>
                        </a:rPr>
                        <a:t>at within a 2-hour period of the same time daily)</a:t>
                      </a:r>
                      <a:endParaRPr lang="en-US" sz="700" dirty="0">
                        <a:effectLst/>
                        <a:latin typeface="Tahoma"/>
                        <a:ea typeface="Calibri"/>
                      </a:endParaRPr>
                    </a:p>
                  </a:txBody>
                  <a:tcPr marL="68580" marR="68580" marT="0" marB="0"/>
                </a:tc>
                <a:extLst>
                  <a:ext uri="{0D108BD9-81ED-4DB2-BD59-A6C34878D82A}">
                    <a16:rowId xmlns:a16="http://schemas.microsoft.com/office/drawing/2014/main" val="10001"/>
                  </a:ext>
                </a:extLst>
              </a:tr>
              <a:tr h="313748">
                <a:tc>
                  <a:txBody>
                    <a:bodyPr/>
                    <a:lstStyle/>
                    <a:p>
                      <a:pPr marL="0" marR="0" algn="just">
                        <a:spcBef>
                          <a:spcPts val="0"/>
                        </a:spcBef>
                        <a:spcAft>
                          <a:spcPts val="0"/>
                        </a:spcAft>
                      </a:pPr>
                      <a:r>
                        <a:rPr lang="en-US" sz="1200">
                          <a:effectLst/>
                        </a:rPr>
                        <a:t>1/4/17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No COUMADIN, LOVENOX® </a:t>
                      </a:r>
                      <a:r>
                        <a:rPr lang="en-US" sz="1200" dirty="0" smtClean="0">
                          <a:effectLst/>
                        </a:rPr>
                        <a:t>75mg twice a day</a:t>
                      </a:r>
                      <a:endParaRPr lang="en-US" sz="700" dirty="0">
                        <a:effectLst/>
                        <a:latin typeface="Tahoma"/>
                        <a:ea typeface="Calibri"/>
                      </a:endParaRPr>
                    </a:p>
                  </a:txBody>
                  <a:tcPr marL="68580" marR="68580" marT="0" marB="0"/>
                </a:tc>
                <a:extLst>
                  <a:ext uri="{0D108BD9-81ED-4DB2-BD59-A6C34878D82A}">
                    <a16:rowId xmlns:a16="http://schemas.microsoft.com/office/drawing/2014/main" val="10002"/>
                  </a:ext>
                </a:extLst>
              </a:tr>
              <a:tr h="313748">
                <a:tc>
                  <a:txBody>
                    <a:bodyPr/>
                    <a:lstStyle/>
                    <a:p>
                      <a:pPr marL="0" marR="0" algn="just">
                        <a:spcBef>
                          <a:spcPts val="0"/>
                        </a:spcBef>
                        <a:spcAft>
                          <a:spcPts val="0"/>
                        </a:spcAft>
                      </a:pPr>
                      <a:r>
                        <a:rPr lang="en-US" sz="1200">
                          <a:effectLst/>
                        </a:rPr>
                        <a:t>1/5/17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No COUMADIN, LOVENOX® </a:t>
                      </a:r>
                      <a:r>
                        <a:rPr lang="en-US" sz="1200" dirty="0" smtClean="0">
                          <a:effectLst/>
                        </a:rPr>
                        <a:t>75mg twice a day</a:t>
                      </a:r>
                      <a:endParaRPr lang="en-US" sz="700" dirty="0">
                        <a:effectLst/>
                        <a:latin typeface="Tahoma"/>
                        <a:ea typeface="Calibri"/>
                      </a:endParaRPr>
                    </a:p>
                  </a:txBody>
                  <a:tcPr marL="68580" marR="68580" marT="0" marB="0"/>
                </a:tc>
                <a:extLst>
                  <a:ext uri="{0D108BD9-81ED-4DB2-BD59-A6C34878D82A}">
                    <a16:rowId xmlns:a16="http://schemas.microsoft.com/office/drawing/2014/main" val="10003"/>
                  </a:ext>
                </a:extLst>
              </a:tr>
              <a:tr h="313748">
                <a:tc>
                  <a:txBody>
                    <a:bodyPr/>
                    <a:lstStyle/>
                    <a:p>
                      <a:pPr marL="0" marR="0" algn="just">
                        <a:spcBef>
                          <a:spcPts val="0"/>
                        </a:spcBef>
                        <a:spcAft>
                          <a:spcPts val="0"/>
                        </a:spcAft>
                      </a:pPr>
                      <a:r>
                        <a:rPr lang="en-US" sz="1200">
                          <a:effectLst/>
                        </a:rPr>
                        <a:t>1/6/17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No COUMADIN, LOVENOX® </a:t>
                      </a:r>
                      <a:r>
                        <a:rPr lang="en-US" sz="1200" dirty="0" smtClean="0">
                          <a:effectLst/>
                        </a:rPr>
                        <a:t>75mg</a:t>
                      </a:r>
                      <a:r>
                        <a:rPr lang="en-US" sz="1200" dirty="0">
                          <a:effectLst/>
                        </a:rPr>
                        <a:t> </a:t>
                      </a:r>
                      <a:r>
                        <a:rPr lang="en-US" sz="1200" dirty="0" smtClean="0">
                          <a:effectLst/>
                        </a:rPr>
                        <a:t>twice a day</a:t>
                      </a:r>
                      <a:endParaRPr lang="en-US" sz="700" dirty="0">
                        <a:effectLst/>
                        <a:latin typeface="Tahoma"/>
                        <a:ea typeface="Calibri"/>
                      </a:endParaRPr>
                    </a:p>
                  </a:txBody>
                  <a:tcPr marL="68580" marR="68580" marT="0" marB="0"/>
                </a:tc>
                <a:extLst>
                  <a:ext uri="{0D108BD9-81ED-4DB2-BD59-A6C34878D82A}">
                    <a16:rowId xmlns:a16="http://schemas.microsoft.com/office/drawing/2014/main" val="10004"/>
                  </a:ext>
                </a:extLst>
              </a:tr>
              <a:tr h="313748">
                <a:tc>
                  <a:txBody>
                    <a:bodyPr/>
                    <a:lstStyle/>
                    <a:p>
                      <a:pPr marL="0" marR="0" algn="just">
                        <a:spcBef>
                          <a:spcPts val="0"/>
                        </a:spcBef>
                        <a:spcAft>
                          <a:spcPts val="0"/>
                        </a:spcAft>
                      </a:pPr>
                      <a:r>
                        <a:rPr lang="en-US" sz="1200">
                          <a:effectLst/>
                        </a:rPr>
                        <a:t>1/7/17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No COUMADIN, LOVENOX® </a:t>
                      </a:r>
                      <a:r>
                        <a:rPr lang="en-US" sz="1200" dirty="0" smtClean="0">
                          <a:effectLst/>
                        </a:rPr>
                        <a:t>75mg ONCE</a:t>
                      </a:r>
                      <a:r>
                        <a:rPr lang="en-US" sz="1200" baseline="0" dirty="0" smtClean="0">
                          <a:effectLst/>
                        </a:rPr>
                        <a:t> </a:t>
                      </a:r>
                      <a:r>
                        <a:rPr lang="en-US" sz="1200" dirty="0" smtClean="0">
                          <a:effectLst/>
                        </a:rPr>
                        <a:t>(1/2 </a:t>
                      </a:r>
                      <a:r>
                        <a:rPr lang="en-US" sz="1200" dirty="0">
                          <a:effectLst/>
                        </a:rPr>
                        <a:t>the dose)</a:t>
                      </a:r>
                      <a:endParaRPr lang="en-US" sz="700" dirty="0">
                        <a:effectLst/>
                        <a:latin typeface="Tahoma"/>
                        <a:ea typeface="Calibri"/>
                      </a:endParaRPr>
                    </a:p>
                  </a:txBody>
                  <a:tcPr marL="68580" marR="68580" marT="0" marB="0"/>
                </a:tc>
                <a:extLst>
                  <a:ext uri="{0D108BD9-81ED-4DB2-BD59-A6C34878D82A}">
                    <a16:rowId xmlns:a16="http://schemas.microsoft.com/office/drawing/2014/main" val="10005"/>
                  </a:ext>
                </a:extLst>
              </a:tr>
              <a:tr h="654627">
                <a:tc>
                  <a:txBody>
                    <a:bodyPr/>
                    <a:lstStyle/>
                    <a:p>
                      <a:pPr marL="0" marR="0" algn="just">
                        <a:spcBef>
                          <a:spcPts val="0"/>
                        </a:spcBef>
                        <a:spcAft>
                          <a:spcPts val="0"/>
                        </a:spcAft>
                      </a:pPr>
                      <a:r>
                        <a:rPr lang="en-US" sz="1200">
                          <a:effectLst/>
                        </a:rPr>
                        <a:t>1/8/17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a:effectLst/>
                        </a:rPr>
                        <a:t>Procedure day. No LOVENOX®, restart COUMADIN the night of the procedure or the next day PER THE SURGEON (put the exact dose of COUMADIN to take according to patient's flowsheet)</a:t>
                      </a:r>
                      <a:endParaRPr lang="en-US" sz="700">
                        <a:effectLst/>
                        <a:latin typeface="Tahoma"/>
                        <a:ea typeface="Calibri"/>
                      </a:endParaRPr>
                    </a:p>
                  </a:txBody>
                  <a:tcPr marL="68580" marR="68580" marT="0" marB="0"/>
                </a:tc>
                <a:extLst>
                  <a:ext uri="{0D108BD9-81ED-4DB2-BD59-A6C34878D82A}">
                    <a16:rowId xmlns:a16="http://schemas.microsoft.com/office/drawing/2014/main" val="10006"/>
                  </a:ext>
                </a:extLst>
              </a:tr>
              <a:tr h="313748">
                <a:tc>
                  <a:txBody>
                    <a:bodyPr/>
                    <a:lstStyle/>
                    <a:p>
                      <a:pPr marL="0" marR="0" algn="just">
                        <a:spcBef>
                          <a:spcPts val="0"/>
                        </a:spcBef>
                        <a:spcAft>
                          <a:spcPts val="0"/>
                        </a:spcAft>
                      </a:pPr>
                      <a:r>
                        <a:rPr lang="en-US" sz="1200">
                          <a:effectLst/>
                        </a:rPr>
                        <a:t>1/9/17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COUMADIN (give exact dose), LOVENOX® </a:t>
                      </a:r>
                      <a:r>
                        <a:rPr lang="en-US" sz="1200" dirty="0" smtClean="0">
                          <a:effectLst/>
                        </a:rPr>
                        <a:t>75mg twice a day</a:t>
                      </a:r>
                      <a:endParaRPr lang="en-US" sz="700" dirty="0">
                        <a:effectLst/>
                        <a:latin typeface="Tahoma"/>
                        <a:ea typeface="Calibri"/>
                      </a:endParaRPr>
                    </a:p>
                  </a:txBody>
                  <a:tcPr marL="68580" marR="68580" marT="0" marB="0"/>
                </a:tc>
                <a:extLst>
                  <a:ext uri="{0D108BD9-81ED-4DB2-BD59-A6C34878D82A}">
                    <a16:rowId xmlns:a16="http://schemas.microsoft.com/office/drawing/2014/main" val="10007"/>
                  </a:ext>
                </a:extLst>
              </a:tr>
              <a:tr h="313748">
                <a:tc>
                  <a:txBody>
                    <a:bodyPr/>
                    <a:lstStyle/>
                    <a:p>
                      <a:pPr marL="0" marR="0" algn="just">
                        <a:spcBef>
                          <a:spcPts val="0"/>
                        </a:spcBef>
                        <a:spcAft>
                          <a:spcPts val="0"/>
                        </a:spcAft>
                      </a:pPr>
                      <a:r>
                        <a:rPr lang="en-US" sz="1200">
                          <a:effectLst/>
                        </a:rPr>
                        <a:t>1/10/17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COUMADIN, LOVENOX® </a:t>
                      </a:r>
                      <a:r>
                        <a:rPr lang="en-US" sz="1200" dirty="0" smtClean="0">
                          <a:effectLst/>
                        </a:rPr>
                        <a:t>75mg twice a day</a:t>
                      </a:r>
                      <a:endParaRPr lang="en-US" sz="700" dirty="0">
                        <a:effectLst/>
                        <a:latin typeface="Tahoma"/>
                        <a:ea typeface="Calibri"/>
                      </a:endParaRPr>
                    </a:p>
                  </a:txBody>
                  <a:tcPr marL="68580" marR="68580" marT="0" marB="0"/>
                </a:tc>
                <a:extLst>
                  <a:ext uri="{0D108BD9-81ED-4DB2-BD59-A6C34878D82A}">
                    <a16:rowId xmlns:a16="http://schemas.microsoft.com/office/drawing/2014/main" val="10008"/>
                  </a:ext>
                </a:extLst>
              </a:tr>
              <a:tr h="313748">
                <a:tc>
                  <a:txBody>
                    <a:bodyPr/>
                    <a:lstStyle/>
                    <a:p>
                      <a:pPr marL="0" marR="0" algn="just">
                        <a:spcBef>
                          <a:spcPts val="0"/>
                        </a:spcBef>
                        <a:spcAft>
                          <a:spcPts val="0"/>
                        </a:spcAft>
                      </a:pPr>
                      <a:r>
                        <a:rPr lang="en-US" sz="1200">
                          <a:effectLst/>
                        </a:rPr>
                        <a:t>1/11/17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COUMADIN, LOVENOX® </a:t>
                      </a:r>
                      <a:r>
                        <a:rPr lang="en-US" sz="1200" dirty="0" smtClean="0">
                          <a:effectLst/>
                        </a:rPr>
                        <a:t>75mg twice a day</a:t>
                      </a:r>
                      <a:endParaRPr lang="en-US" sz="700" dirty="0">
                        <a:effectLst/>
                        <a:latin typeface="Tahoma"/>
                        <a:ea typeface="Calibri"/>
                      </a:endParaRPr>
                    </a:p>
                  </a:txBody>
                  <a:tcPr marL="68580" marR="68580" marT="0" marB="0"/>
                </a:tc>
                <a:extLst>
                  <a:ext uri="{0D108BD9-81ED-4DB2-BD59-A6C34878D82A}">
                    <a16:rowId xmlns:a16="http://schemas.microsoft.com/office/drawing/2014/main" val="10009"/>
                  </a:ext>
                </a:extLst>
              </a:tr>
              <a:tr h="313748">
                <a:tc>
                  <a:txBody>
                    <a:bodyPr/>
                    <a:lstStyle/>
                    <a:p>
                      <a:pPr marL="0" marR="0" algn="just">
                        <a:spcBef>
                          <a:spcPts val="0"/>
                        </a:spcBef>
                        <a:spcAft>
                          <a:spcPts val="0"/>
                        </a:spcAft>
                      </a:pPr>
                      <a:r>
                        <a:rPr lang="en-US" sz="1200">
                          <a:effectLst/>
                        </a:rPr>
                        <a:t>1/12/17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COUMADIN, LOVENOX® </a:t>
                      </a:r>
                      <a:r>
                        <a:rPr lang="en-US" sz="1200" dirty="0" smtClean="0">
                          <a:effectLst/>
                        </a:rPr>
                        <a:t>75mg twice a day</a:t>
                      </a:r>
                      <a:endParaRPr lang="en-US" sz="700" dirty="0">
                        <a:effectLst/>
                        <a:latin typeface="Tahoma"/>
                        <a:ea typeface="Calibri"/>
                      </a:endParaRPr>
                    </a:p>
                  </a:txBody>
                  <a:tcPr marL="68580" marR="68580" marT="0" marB="0"/>
                </a:tc>
                <a:extLst>
                  <a:ext uri="{0D108BD9-81ED-4DB2-BD59-A6C34878D82A}">
                    <a16:rowId xmlns:a16="http://schemas.microsoft.com/office/drawing/2014/main" val="10010"/>
                  </a:ext>
                </a:extLst>
              </a:tr>
              <a:tr h="313748">
                <a:tc>
                  <a:txBody>
                    <a:bodyPr/>
                    <a:lstStyle/>
                    <a:p>
                      <a:pPr marL="0" marR="0" algn="just">
                        <a:spcBef>
                          <a:spcPts val="0"/>
                        </a:spcBef>
                        <a:spcAft>
                          <a:spcPts val="0"/>
                        </a:spcAft>
                      </a:pPr>
                      <a:r>
                        <a:rPr lang="en-US" sz="1200">
                          <a:effectLst/>
                        </a:rPr>
                        <a:t>1/13/17</a:t>
                      </a:r>
                      <a:endParaRPr lang="en-US" sz="700">
                        <a:effectLst/>
                        <a:latin typeface="Tahoma"/>
                        <a:ea typeface="Calibri"/>
                      </a:endParaRPr>
                    </a:p>
                  </a:txBody>
                  <a:tcPr marL="68580" marR="68580" marT="0" marB="0"/>
                </a:tc>
                <a:tc>
                  <a:txBody>
                    <a:bodyPr/>
                    <a:lstStyle/>
                    <a:p>
                      <a:pPr marL="0" marR="0" algn="just">
                        <a:spcBef>
                          <a:spcPts val="0"/>
                        </a:spcBef>
                        <a:spcAft>
                          <a:spcPts val="0"/>
                        </a:spcAft>
                      </a:pPr>
                      <a:r>
                        <a:rPr lang="en-US" sz="1200" dirty="0">
                          <a:effectLst/>
                        </a:rPr>
                        <a:t>TEST INR</a:t>
                      </a:r>
                      <a:endParaRPr lang="en-US" sz="700" dirty="0">
                        <a:effectLst/>
                        <a:latin typeface="Tahoma"/>
                        <a:ea typeface="Calibri"/>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77772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062913" cy="1470025"/>
          </a:xfrm>
        </p:spPr>
        <p:txBody>
          <a:bodyPr/>
          <a:lstStyle/>
          <a:p>
            <a:pPr marL="484632" eaLnBrk="1" fontAlgn="auto" hangingPunct="1">
              <a:spcAft>
                <a:spcPts val="0"/>
              </a:spcAft>
              <a:defRPr/>
            </a:pPr>
            <a:r>
              <a:rPr lang="en-US" dirty="0" smtClean="0">
                <a:solidFill>
                  <a:schemeClr val="accent1">
                    <a:tint val="83000"/>
                    <a:satMod val="150000"/>
                  </a:schemeClr>
                </a:solidFill>
              </a:rPr>
              <a:t>Anticoagulation Therapy -</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533400" y="3048000"/>
            <a:ext cx="8062913" cy="1752600"/>
          </a:xfrm>
          <a:extLst/>
        </p:spPr>
        <p:txBody>
          <a:bodyPr rtlCol="0"/>
          <a:lstStyle/>
          <a:p>
            <a:pPr eaLnBrk="1" fontAlgn="auto" hangingPunct="1">
              <a:spcAft>
                <a:spcPts val="0"/>
              </a:spcAft>
              <a:buFont typeface="Wingdings 2"/>
              <a:buNone/>
              <a:defRPr/>
            </a:pPr>
            <a:r>
              <a:rPr lang="en-US" dirty="0" smtClean="0"/>
              <a:t>Patient Teaching</a:t>
            </a:r>
            <a:endParaRPr lang="en-US" dirty="0"/>
          </a:p>
        </p:txBody>
      </p:sp>
    </p:spTree>
    <p:extLst>
      <p:ext uri="{BB962C8B-B14F-4D97-AF65-F5344CB8AC3E}">
        <p14:creationId xmlns:p14="http://schemas.microsoft.com/office/powerpoint/2010/main" val="1977411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Teaching Topics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28800"/>
            <a:ext cx="8229600" cy="4525963"/>
          </a:xfrm>
          <a:ln>
            <a:solidFill>
              <a:schemeClr val="accent1"/>
            </a:solidFill>
            <a:miter lim="800000"/>
            <a:headEnd/>
            <a:tailEnd/>
          </a:ln>
        </p:spPr>
        <p:txBody>
          <a:bodyPr/>
          <a:lstStyle/>
          <a:p>
            <a:pPr eaLnBrk="1" hangingPunct="1"/>
            <a:r>
              <a:rPr lang="en-US" altLang="en-US" smtClean="0"/>
              <a:t>What is an Anticoagulant</a:t>
            </a:r>
          </a:p>
          <a:p>
            <a:pPr eaLnBrk="1" hangingPunct="1"/>
            <a:r>
              <a:rPr lang="en-US" altLang="en-US" smtClean="0"/>
              <a:t>How is Coumadin monitored and understanding INR Testing</a:t>
            </a:r>
          </a:p>
          <a:p>
            <a:pPr eaLnBrk="1" hangingPunct="1"/>
            <a:r>
              <a:rPr lang="en-US" altLang="en-US" smtClean="0"/>
              <a:t>Diet and Coumadin</a:t>
            </a:r>
          </a:p>
          <a:p>
            <a:pPr eaLnBrk="1" hangingPunct="1"/>
            <a:r>
              <a:rPr lang="en-US" altLang="en-US" smtClean="0"/>
              <a:t>Taking other medications with Coumadin</a:t>
            </a:r>
          </a:p>
          <a:p>
            <a:pPr eaLnBrk="1" hangingPunct="1"/>
            <a:r>
              <a:rPr lang="en-US" altLang="en-US" smtClean="0"/>
              <a:t>Side Effects &amp; Bleeding precautions</a:t>
            </a:r>
          </a:p>
          <a:p>
            <a:pPr eaLnBrk="1" hangingPunct="1"/>
            <a:endParaRPr lang="en-US" altLang="en-US" smtClean="0"/>
          </a:p>
        </p:txBody>
      </p:sp>
    </p:spTree>
    <p:extLst>
      <p:ext uri="{BB962C8B-B14F-4D97-AF65-F5344CB8AC3E}">
        <p14:creationId xmlns:p14="http://schemas.microsoft.com/office/powerpoint/2010/main" val="4604855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randombar(horizontal)">
                                      <p:cBhvr>
                                        <p:cTn id="10" dur="500"/>
                                        <p:tgtEl>
                                          <p:spTgt spid="3">
                                            <p:bg/>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Teaching Handouts/Resources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2057400"/>
            <a:ext cx="8229600" cy="4525963"/>
          </a:xfrm>
          <a:ln>
            <a:solidFill>
              <a:schemeClr val="accent1"/>
            </a:solidFill>
          </a:ln>
        </p:spPr>
        <p:txBody>
          <a:bodyPr rtlCol="0">
            <a:normAutofit/>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Coumadin Policy &amp; Procedure</a:t>
            </a:r>
            <a:endParaRPr lang="en-US" dirty="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Coumadin Therapy Blue Book</a:t>
            </a:r>
            <a:endParaRPr lang="en-US" dirty="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Anticoagulation Toolkit (pg. 27)</a:t>
            </a:r>
          </a:p>
          <a:p>
            <a:pPr marL="848106" lvl="1" indent="-384048" eaLnBrk="1" fontAlgn="auto" hangingPunct="1">
              <a:spcAft>
                <a:spcPts val="0"/>
              </a:spcAft>
              <a:buFont typeface="Wingdings 2"/>
              <a:buChar char=""/>
              <a:defRPr/>
            </a:pPr>
            <a:r>
              <a:rPr lang="en-US" altLang="en-US" dirty="0">
                <a:solidFill>
                  <a:schemeClr val="tx1">
                    <a:lumMod val="50000"/>
                    <a:lumOff val="50000"/>
                  </a:schemeClr>
                </a:solidFill>
                <a:hlinkClick r:id="rId3"/>
              </a:rPr>
              <a:t>www.anticoagulationtoolkit.org</a:t>
            </a:r>
            <a:endParaRPr lang="en-US" altLang="en-US" dirty="0">
              <a:solidFill>
                <a:schemeClr val="tx1">
                  <a:lumMod val="50000"/>
                  <a:lumOff val="50000"/>
                </a:schemeClr>
              </a:solidFill>
            </a:endParaRPr>
          </a:p>
          <a:p>
            <a:pPr marL="464058" lvl="1" indent="0" eaLnBrk="1" fontAlgn="auto" hangingPunct="1">
              <a:spcAft>
                <a:spcPts val="0"/>
              </a:spcAft>
              <a:buFont typeface="Courier New" panose="02070309020205020404" pitchFamily="49" charset="0"/>
              <a:buNone/>
              <a:defRPr/>
            </a:pPr>
            <a:endParaRPr lang="en-US" dirty="0">
              <a:solidFill>
                <a:schemeClr val="tx1">
                  <a:lumMod val="50000"/>
                  <a:lumOff val="50000"/>
                </a:schemeClr>
              </a:solidFill>
            </a:endParaRPr>
          </a:p>
          <a:p>
            <a:pPr marL="64008" indent="0" eaLnBrk="1" fontAlgn="auto" hangingPunct="1">
              <a:spcAft>
                <a:spcPts val="0"/>
              </a:spcAft>
              <a:buFont typeface="Wingdings 2"/>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2807279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randombar(vertical)">
                                      <p:cBhvr>
                                        <p:cTn id="10" dur="500"/>
                                        <p:tgtEl>
                                          <p:spTgt spid="3">
                                            <p:bg/>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vertical)">
                                      <p:cBhvr>
                                        <p:cTn id="13" dur="500"/>
                                        <p:tgtEl>
                                          <p:spTgt spid="3">
                                            <p:txEl>
                                              <p:pRg st="0" end="0"/>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vertical)">
                                      <p:cBhvr>
                                        <p:cTn id="16" dur="500"/>
                                        <p:tgtEl>
                                          <p:spTgt spid="3">
                                            <p:txEl>
                                              <p:pRg st="1" end="1"/>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vertical)">
                                      <p:cBhvr>
                                        <p:cTn id="19" dur="500"/>
                                        <p:tgtEl>
                                          <p:spTgt spid="3">
                                            <p:txEl>
                                              <p:pRg st="2" end="2"/>
                                            </p:txEl>
                                          </p:spTgt>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667000"/>
          </a:xfrm>
        </p:spPr>
        <p:txBody>
          <a:bodyPr/>
          <a:lstStyle/>
          <a:p>
            <a:pPr marL="484632" eaLnBrk="1" fontAlgn="auto" hangingPunct="1">
              <a:spcAft>
                <a:spcPts val="0"/>
              </a:spcAft>
              <a:defRPr/>
            </a:pPr>
            <a:r>
              <a:rPr lang="en-US" dirty="0" smtClean="0">
                <a:solidFill>
                  <a:schemeClr val="accent1">
                    <a:tint val="83000"/>
                    <a:satMod val="150000"/>
                  </a:schemeClr>
                </a:solidFill>
              </a:rPr>
              <a:t>Questions &amp; Discussion</a:t>
            </a:r>
            <a:endParaRPr lang="en-US" dirty="0">
              <a:solidFill>
                <a:schemeClr val="accent1">
                  <a:tint val="83000"/>
                  <a:satMod val="150000"/>
                </a:schemeClr>
              </a:solidFill>
            </a:endParaRPr>
          </a:p>
        </p:txBody>
      </p:sp>
    </p:spTree>
    <p:extLst>
      <p:ext uri="{BB962C8B-B14F-4D97-AF65-F5344CB8AC3E}">
        <p14:creationId xmlns:p14="http://schemas.microsoft.com/office/powerpoint/2010/main" val="32601181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D25B-528F-4AFA-9C3A-3D64C12375D2}"/>
              </a:ext>
            </a:extLst>
          </p:cNvPr>
          <p:cNvSpPr>
            <a:spLocks noGrp="1"/>
          </p:cNvSpPr>
          <p:nvPr>
            <p:ph type="title"/>
          </p:nvPr>
        </p:nvSpPr>
        <p:spPr/>
        <p:txBody>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E931A250-8CFE-4424-88FC-210B642331B8}"/>
              </a:ext>
            </a:extLst>
          </p:cNvPr>
          <p:cNvSpPr>
            <a:spLocks noGrp="1"/>
          </p:cNvSpPr>
          <p:nvPr>
            <p:ph idx="1"/>
          </p:nvPr>
        </p:nvSpPr>
        <p:spPr/>
        <p:txBody>
          <a:bodyPr>
            <a:normAutofit/>
          </a:bodyPr>
          <a:lstStyle/>
          <a:p>
            <a:r>
              <a:rPr lang="en-US" sz="2700" dirty="0"/>
              <a:t>Patient had an apt today and was looking to pick up his </a:t>
            </a:r>
            <a:r>
              <a:rPr lang="en-US" sz="2700" dirty="0" err="1"/>
              <a:t>oxycontin</a:t>
            </a:r>
            <a:r>
              <a:rPr lang="en-US" sz="2700" dirty="0"/>
              <a:t> and oxycodone but it wasn’t in the drawer.  Fill date was 2/21/20.  Pt will be calling tomorrow to check on status of this.  Please advise</a:t>
            </a:r>
          </a:p>
        </p:txBody>
      </p:sp>
    </p:spTree>
    <p:extLst>
      <p:ext uri="{BB962C8B-B14F-4D97-AF65-F5344CB8AC3E}">
        <p14:creationId xmlns:p14="http://schemas.microsoft.com/office/powerpoint/2010/main" val="5074634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03325" y="76200"/>
            <a:ext cx="7499350" cy="571500"/>
          </a:xfrm>
        </p:spPr>
        <p:txBody>
          <a:bodyPr>
            <a:normAutofit fontScale="90000"/>
          </a:bodyPr>
          <a:lstStyle/>
          <a:p>
            <a:pPr eaLnBrk="1" hangingPunct="1"/>
            <a:r>
              <a:rPr lang="en-US" altLang="en-US" dirty="0" smtClean="0"/>
              <a:t>Standard Workflow</a:t>
            </a:r>
          </a:p>
        </p:txBody>
      </p:sp>
      <p:graphicFrame>
        <p:nvGraphicFramePr>
          <p:cNvPr id="5" name="Object 4"/>
          <p:cNvGraphicFramePr>
            <a:graphicFrameLocks noChangeAspect="1"/>
          </p:cNvGraphicFramePr>
          <p:nvPr>
            <p:extLst>
              <p:ext uri="{D42A27DB-BD31-4B8C-83A1-F6EECF244321}">
                <p14:modId xmlns:p14="http://schemas.microsoft.com/office/powerpoint/2010/main" val="431481346"/>
              </p:ext>
            </p:extLst>
          </p:nvPr>
        </p:nvGraphicFramePr>
        <p:xfrm>
          <a:off x="1524000" y="846137"/>
          <a:ext cx="6858000" cy="5941975"/>
        </p:xfrm>
        <a:graphic>
          <a:graphicData uri="http://schemas.openxmlformats.org/presentationml/2006/ole">
            <mc:AlternateContent xmlns:mc="http://schemas.openxmlformats.org/markup-compatibility/2006">
              <mc:Choice xmlns:v="urn:schemas-microsoft-com:vml" Requires="v">
                <p:oleObj spid="_x0000_s2052" name="Document" r:id="rId4" imgW="5956042" imgH="5663566" progId="Word.Document.12">
                  <p:embed/>
                </p:oleObj>
              </mc:Choice>
              <mc:Fallback>
                <p:oleObj name="Document" r:id="rId4" imgW="5956042" imgH="5663566" progId="Word.Document.12">
                  <p:embed/>
                  <p:pic>
                    <p:nvPicPr>
                      <p:cNvPr id="0" name=""/>
                      <p:cNvPicPr/>
                      <p:nvPr/>
                    </p:nvPicPr>
                    <p:blipFill>
                      <a:blip r:embed="rId5"/>
                      <a:stretch>
                        <a:fillRect/>
                      </a:stretch>
                    </p:blipFill>
                    <p:spPr>
                      <a:xfrm>
                        <a:off x="1524000" y="846137"/>
                        <a:ext cx="6858000" cy="594197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CLINICAL CLERK</a:t>
            </a:r>
            <a:endParaRPr lang="en-US" dirty="0">
              <a:solidFill>
                <a:schemeClr val="tx2">
                  <a:satMod val="130000"/>
                </a:schemeClr>
              </a:solidFill>
            </a:endParaRPr>
          </a:p>
        </p:txBody>
      </p:sp>
      <p:sp>
        <p:nvSpPr>
          <p:cNvPr id="26627" name="Content Placeholder 2"/>
          <p:cNvSpPr>
            <a:spLocks noGrp="1"/>
          </p:cNvSpPr>
          <p:nvPr>
            <p:ph idx="1"/>
          </p:nvPr>
        </p:nvSpPr>
        <p:spPr/>
        <p:txBody>
          <a:bodyPr/>
          <a:lstStyle/>
          <a:p>
            <a:pPr eaLnBrk="1" hangingPunct="1"/>
            <a:r>
              <a:rPr lang="en-US" altLang="en-US" dirty="0" smtClean="0"/>
              <a:t>Prior Authorizations</a:t>
            </a:r>
          </a:p>
          <a:p>
            <a:pPr lvl="1" eaLnBrk="1" hangingPunct="1"/>
            <a:r>
              <a:rPr lang="en-US" altLang="en-US" dirty="0" smtClean="0"/>
              <a:t>Cover my meds</a:t>
            </a:r>
          </a:p>
          <a:p>
            <a:pPr eaLnBrk="1" hangingPunct="1"/>
            <a:r>
              <a:rPr lang="en-US" altLang="en-US" dirty="0" smtClean="0"/>
              <a:t>Refills</a:t>
            </a:r>
          </a:p>
        </p:txBody>
      </p:sp>
    </p:spTree>
    <p:extLst>
      <p:ext uri="{BB962C8B-B14F-4D97-AF65-F5344CB8AC3E}">
        <p14:creationId xmlns:p14="http://schemas.microsoft.com/office/powerpoint/2010/main" val="27602401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7663163"/>
              </p:ext>
            </p:extLst>
          </p:nvPr>
        </p:nvGraphicFramePr>
        <p:xfrm>
          <a:off x="1981183" y="737176"/>
          <a:ext cx="6019817" cy="5968424"/>
        </p:xfrm>
        <a:graphic>
          <a:graphicData uri="http://schemas.openxmlformats.org/drawingml/2006/table">
            <a:tbl>
              <a:tblPr>
                <a:tableStyleId>{7DF18680-E054-41AD-8BC1-D1AEF772440D}</a:tableStyleId>
              </a:tblPr>
              <a:tblGrid>
                <a:gridCol w="1524005">
                  <a:extLst>
                    <a:ext uri="{9D8B030D-6E8A-4147-A177-3AD203B41FA5}">
                      <a16:colId xmlns:a16="http://schemas.microsoft.com/office/drawing/2014/main" val="20000"/>
                    </a:ext>
                  </a:extLst>
                </a:gridCol>
                <a:gridCol w="1193804">
                  <a:extLst>
                    <a:ext uri="{9D8B030D-6E8A-4147-A177-3AD203B41FA5}">
                      <a16:colId xmlns:a16="http://schemas.microsoft.com/office/drawing/2014/main" val="20001"/>
                    </a:ext>
                  </a:extLst>
                </a:gridCol>
                <a:gridCol w="952503">
                  <a:extLst>
                    <a:ext uri="{9D8B030D-6E8A-4147-A177-3AD203B41FA5}">
                      <a16:colId xmlns:a16="http://schemas.microsoft.com/office/drawing/2014/main" val="20002"/>
                    </a:ext>
                  </a:extLst>
                </a:gridCol>
                <a:gridCol w="2349505">
                  <a:extLst>
                    <a:ext uri="{9D8B030D-6E8A-4147-A177-3AD203B41FA5}">
                      <a16:colId xmlns:a16="http://schemas.microsoft.com/office/drawing/2014/main" val="20003"/>
                    </a:ext>
                  </a:extLst>
                </a:gridCol>
              </a:tblGrid>
              <a:tr h="460685">
                <a:tc>
                  <a:txBody>
                    <a:bodyPr/>
                    <a:lstStyle/>
                    <a:p>
                      <a:pPr algn="ctr" fontAlgn="b"/>
                      <a:r>
                        <a:rPr lang="en-US" sz="800" u="none" strike="noStrike" dirty="0" err="1">
                          <a:effectLst/>
                        </a:rPr>
                        <a:t>Healthfinch</a:t>
                      </a:r>
                      <a:r>
                        <a:rPr lang="en-US" sz="800" u="none" strike="noStrike" dirty="0">
                          <a:effectLst/>
                        </a:rPr>
                        <a:t> Determination</a:t>
                      </a:r>
                      <a:endParaRPr lang="en-US" sz="800" b="1" i="0" u="none" strike="noStrike" dirty="0">
                        <a:solidFill>
                          <a:srgbClr val="000000"/>
                        </a:solidFill>
                        <a:effectLst/>
                        <a:latin typeface="Arial"/>
                      </a:endParaRPr>
                    </a:p>
                  </a:txBody>
                  <a:tcPr marL="6501" marR="6501" marT="6501" marB="0" anchor="b"/>
                </a:tc>
                <a:tc>
                  <a:txBody>
                    <a:bodyPr/>
                    <a:lstStyle/>
                    <a:p>
                      <a:pPr algn="ctr" fontAlgn="b"/>
                      <a:r>
                        <a:rPr lang="en-US" sz="800" u="none" strike="noStrike" dirty="0">
                          <a:effectLst/>
                        </a:rPr>
                        <a:t>Why</a:t>
                      </a:r>
                      <a:endParaRPr lang="en-US" sz="800" b="1" i="0" u="none" strike="noStrike" dirty="0">
                        <a:solidFill>
                          <a:srgbClr val="000000"/>
                        </a:solidFill>
                        <a:effectLst/>
                        <a:latin typeface="Arial"/>
                      </a:endParaRPr>
                    </a:p>
                  </a:txBody>
                  <a:tcPr marL="6501" marR="6501" marT="6501" marB="0" anchor="b"/>
                </a:tc>
                <a:tc>
                  <a:txBody>
                    <a:bodyPr/>
                    <a:lstStyle/>
                    <a:p>
                      <a:pPr algn="ctr" fontAlgn="b"/>
                      <a:r>
                        <a:rPr lang="en-US" sz="800" u="none" strike="noStrike">
                          <a:effectLst/>
                        </a:rPr>
                        <a:t>Who</a:t>
                      </a:r>
                      <a:endParaRPr lang="en-US" sz="800" b="1" i="0" u="none" strike="noStrike">
                        <a:solidFill>
                          <a:srgbClr val="000000"/>
                        </a:solidFill>
                        <a:effectLst/>
                        <a:latin typeface="Arial"/>
                      </a:endParaRPr>
                    </a:p>
                  </a:txBody>
                  <a:tcPr marL="6501" marR="6501" marT="6501" marB="0" anchor="b"/>
                </a:tc>
                <a:tc>
                  <a:txBody>
                    <a:bodyPr/>
                    <a:lstStyle/>
                    <a:p>
                      <a:pPr algn="ctr" fontAlgn="b"/>
                      <a:r>
                        <a:rPr lang="en-US" sz="800" u="none" strike="noStrike">
                          <a:effectLst/>
                        </a:rPr>
                        <a:t>What</a:t>
                      </a:r>
                      <a:endParaRPr lang="en-US" sz="800" b="1" i="0" u="none" strike="noStrike">
                        <a:solidFill>
                          <a:srgbClr val="000000"/>
                        </a:solidFill>
                        <a:effectLst/>
                        <a:latin typeface="Arial"/>
                      </a:endParaRPr>
                    </a:p>
                  </a:txBody>
                  <a:tcPr marL="6501" marR="6501" marT="6501" marB="0" anchor="b"/>
                </a:tc>
                <a:extLst>
                  <a:ext uri="{0D108BD9-81ED-4DB2-BD59-A6C34878D82A}">
                    <a16:rowId xmlns:a16="http://schemas.microsoft.com/office/drawing/2014/main" val="10000"/>
                  </a:ext>
                </a:extLst>
              </a:tr>
              <a:tr h="268868">
                <a:tc>
                  <a:txBody>
                    <a:bodyPr/>
                    <a:lstStyle/>
                    <a:p>
                      <a:pPr algn="l" fontAlgn="ctr"/>
                      <a:r>
                        <a:rPr lang="en-US" sz="800" u="none" strike="noStrike">
                          <a:effectLst/>
                        </a:rPr>
                        <a:t>In Protocol</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Arial"/>
                      </a:endParaRPr>
                    </a:p>
                  </a:txBody>
                  <a:tcPr marL="6501" marR="6501" marT="6501" marB="0" anchor="ctr"/>
                </a:tc>
                <a:tc>
                  <a:txBody>
                    <a:bodyPr/>
                    <a:lstStyle/>
                    <a:p>
                      <a:pPr algn="l" fontAlgn="ctr"/>
                      <a:r>
                        <a:rPr lang="en-US" sz="800" u="none" strike="noStrike">
                          <a:effectLst/>
                        </a:rPr>
                        <a:t>Clinical Clerk</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Approve</a:t>
                      </a:r>
                      <a:endParaRPr lang="en-US" sz="800" b="0" i="0" u="none" strike="noStrike">
                        <a:solidFill>
                          <a:srgbClr val="000000"/>
                        </a:solidFill>
                        <a:effectLst/>
                        <a:latin typeface="Arial"/>
                      </a:endParaRPr>
                    </a:p>
                  </a:txBody>
                  <a:tcPr marL="6501" marR="6501" marT="6501" marB="0" anchor="ctr"/>
                </a:tc>
                <a:extLst>
                  <a:ext uri="{0D108BD9-81ED-4DB2-BD59-A6C34878D82A}">
                    <a16:rowId xmlns:a16="http://schemas.microsoft.com/office/drawing/2014/main" val="10001"/>
                  </a:ext>
                </a:extLst>
              </a:tr>
              <a:tr h="541506">
                <a:tc>
                  <a:txBody>
                    <a:bodyPr/>
                    <a:lstStyle/>
                    <a:p>
                      <a:pPr algn="l" fontAlgn="ctr"/>
                      <a:r>
                        <a:rPr lang="en-US" sz="800" u="none" strike="noStrike">
                          <a:effectLst/>
                        </a:rPr>
                        <a:t>In Protocol - provider no longer at VMG</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 </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Cllinical Clerk</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Deny - New RX to follow.  The queue up and approve new RX under appropriate provider.</a:t>
                      </a:r>
                      <a:endParaRPr lang="en-US" sz="800" b="0" i="0" u="none" strike="noStrike">
                        <a:solidFill>
                          <a:srgbClr val="000000"/>
                        </a:solidFill>
                        <a:effectLst/>
                        <a:latin typeface="Arial"/>
                      </a:endParaRPr>
                    </a:p>
                  </a:txBody>
                  <a:tcPr marL="6501" marR="6501" marT="6501" marB="0" anchor="ctr"/>
                </a:tc>
                <a:extLst>
                  <a:ext uri="{0D108BD9-81ED-4DB2-BD59-A6C34878D82A}">
                    <a16:rowId xmlns:a16="http://schemas.microsoft.com/office/drawing/2014/main" val="10002"/>
                  </a:ext>
                </a:extLst>
              </a:tr>
              <a:tr h="581917">
                <a:tc>
                  <a:txBody>
                    <a:bodyPr/>
                    <a:lstStyle/>
                    <a:p>
                      <a:pPr algn="l" fontAlgn="ctr"/>
                      <a:r>
                        <a:rPr lang="en-US" sz="800" u="none" strike="noStrike">
                          <a:effectLst/>
                        </a:rPr>
                        <a:t>Manual Review</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Sig does not match</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Clinical Clerk</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Clarify and approve.  If unable to clarify, route to provider staff for research.</a:t>
                      </a:r>
                      <a:endParaRPr lang="en-US" sz="800" b="0" i="0" u="none" strike="noStrike">
                        <a:solidFill>
                          <a:srgbClr val="000000"/>
                        </a:solidFill>
                        <a:effectLst/>
                        <a:latin typeface="Arial"/>
                      </a:endParaRPr>
                    </a:p>
                  </a:txBody>
                  <a:tcPr marL="6501" marR="6501" marT="6501" marB="0" anchor="ctr"/>
                </a:tc>
                <a:extLst>
                  <a:ext uri="{0D108BD9-81ED-4DB2-BD59-A6C34878D82A}">
                    <a16:rowId xmlns:a16="http://schemas.microsoft.com/office/drawing/2014/main" val="10003"/>
                  </a:ext>
                </a:extLst>
              </a:tr>
              <a:tr h="573834">
                <a:tc>
                  <a:txBody>
                    <a:bodyPr/>
                    <a:lstStyle/>
                    <a:p>
                      <a:pPr algn="l" fontAlgn="ctr"/>
                      <a:r>
                        <a:rPr lang="en-US" sz="800" u="none" strike="noStrike" dirty="0">
                          <a:effectLst/>
                        </a:rPr>
                        <a:t>Medication Status Problem</a:t>
                      </a:r>
                      <a:endParaRPr lang="en-US" sz="800" b="0" i="0" u="none" strike="noStrike" dirty="0">
                        <a:solidFill>
                          <a:srgbClr val="000000"/>
                        </a:solidFill>
                        <a:effectLst/>
                        <a:latin typeface="Arial"/>
                      </a:endParaRPr>
                    </a:p>
                  </a:txBody>
                  <a:tcPr marL="6501" marR="6501" marT="6501" marB="0" anchor="ctr"/>
                </a:tc>
                <a:tc>
                  <a:txBody>
                    <a:bodyPr/>
                    <a:lstStyle/>
                    <a:p>
                      <a:pPr algn="l" fontAlgn="ctr"/>
                      <a:r>
                        <a:rPr lang="en-US" sz="800" u="none" strike="noStrike">
                          <a:effectLst/>
                        </a:rPr>
                        <a:t>Med previously moved to Historical</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dirty="0">
                          <a:effectLst/>
                        </a:rPr>
                        <a:t>Provider Staff</a:t>
                      </a:r>
                      <a:endParaRPr lang="en-US" sz="800" b="0" i="0" u="none" strike="noStrike" dirty="0">
                        <a:solidFill>
                          <a:srgbClr val="000000"/>
                        </a:solidFill>
                        <a:effectLst/>
                        <a:latin typeface="Arial"/>
                      </a:endParaRPr>
                    </a:p>
                  </a:txBody>
                  <a:tcPr marL="6501" marR="6501" marT="6501" marB="0" anchor="ctr"/>
                </a:tc>
                <a:tc>
                  <a:txBody>
                    <a:bodyPr/>
                    <a:lstStyle/>
                    <a:p>
                      <a:pPr algn="l" fontAlgn="ctr"/>
                      <a:r>
                        <a:rPr lang="en-US" sz="800" u="none" strike="noStrike" dirty="0">
                          <a:effectLst/>
                        </a:rPr>
                        <a:t>Clarify and approve.  If unable to clarify, route to provider.</a:t>
                      </a:r>
                      <a:endParaRPr lang="en-US" sz="800" b="0" i="0" u="none" strike="noStrike" dirty="0">
                        <a:solidFill>
                          <a:srgbClr val="000000"/>
                        </a:solidFill>
                        <a:effectLst/>
                        <a:latin typeface="Arial"/>
                      </a:endParaRPr>
                    </a:p>
                  </a:txBody>
                  <a:tcPr marL="6501" marR="6501" marT="6501" marB="0" anchor="ctr"/>
                </a:tc>
                <a:extLst>
                  <a:ext uri="{0D108BD9-81ED-4DB2-BD59-A6C34878D82A}">
                    <a16:rowId xmlns:a16="http://schemas.microsoft.com/office/drawing/2014/main" val="10004"/>
                  </a:ext>
                </a:extLst>
              </a:tr>
              <a:tr h="743562">
                <a:tc>
                  <a:txBody>
                    <a:bodyPr/>
                    <a:lstStyle/>
                    <a:p>
                      <a:pPr algn="l" fontAlgn="ctr"/>
                      <a:r>
                        <a:rPr lang="en-US" sz="800" u="none" strike="noStrike">
                          <a:effectLst/>
                        </a:rPr>
                        <a:t>Off Protocol</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Classes of meds for which no protocol exists (ex narcotics)</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Provider</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To approve or deny. If pt on CSRP, send to CSRP staff.</a:t>
                      </a:r>
                      <a:endParaRPr lang="en-US" sz="800" b="0" i="0" u="none" strike="noStrike">
                        <a:solidFill>
                          <a:srgbClr val="000000"/>
                        </a:solidFill>
                        <a:effectLst/>
                        <a:latin typeface="Arial"/>
                      </a:endParaRPr>
                    </a:p>
                  </a:txBody>
                  <a:tcPr marL="6501" marR="6501" marT="6501" marB="0" anchor="ctr"/>
                </a:tc>
                <a:extLst>
                  <a:ext uri="{0D108BD9-81ED-4DB2-BD59-A6C34878D82A}">
                    <a16:rowId xmlns:a16="http://schemas.microsoft.com/office/drawing/2014/main" val="10005"/>
                  </a:ext>
                </a:extLst>
              </a:tr>
              <a:tr h="1058766">
                <a:tc>
                  <a:txBody>
                    <a:bodyPr/>
                    <a:lstStyle/>
                    <a:p>
                      <a:pPr algn="l" fontAlgn="ctr"/>
                      <a:r>
                        <a:rPr lang="en-US" sz="800" u="none" strike="noStrike">
                          <a:effectLst/>
                        </a:rPr>
                        <a:t>Out of Protocol</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Lab not performed or Visit not in range</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a:effectLst/>
                        </a:rPr>
                        <a:t>Provider Staff</a:t>
                      </a:r>
                      <a:endParaRPr lang="en-US" sz="800" b="0" i="0" u="none" strike="noStrike">
                        <a:solidFill>
                          <a:srgbClr val="000000"/>
                        </a:solidFill>
                        <a:effectLst/>
                        <a:latin typeface="Arial"/>
                      </a:endParaRPr>
                    </a:p>
                  </a:txBody>
                  <a:tcPr marL="6501" marR="6501" marT="6501" marB="0" anchor="ctr"/>
                </a:tc>
                <a:tc>
                  <a:txBody>
                    <a:bodyPr/>
                    <a:lstStyle/>
                    <a:p>
                      <a:pPr algn="l" fontAlgn="ctr"/>
                      <a:r>
                        <a:rPr lang="en-US" sz="800" u="none" strike="noStrike" dirty="0">
                          <a:effectLst/>
                        </a:rPr>
                        <a:t>Courtesy refill for 30 (or 90 days) and message patient.  If they have a scheduled lab appointment, notify patient they must attend.  If no appointment, schedule lab visit for 1 week and notify patient. *</a:t>
                      </a:r>
                      <a:endParaRPr lang="en-US" sz="800" b="0" i="0" u="none" strike="noStrike" dirty="0">
                        <a:solidFill>
                          <a:srgbClr val="000000"/>
                        </a:solidFill>
                        <a:effectLst/>
                        <a:latin typeface="Arial"/>
                      </a:endParaRPr>
                    </a:p>
                  </a:txBody>
                  <a:tcPr marL="6501" marR="6501" marT="6501" marB="0" anchor="ctr"/>
                </a:tc>
                <a:extLst>
                  <a:ext uri="{0D108BD9-81ED-4DB2-BD59-A6C34878D82A}">
                    <a16:rowId xmlns:a16="http://schemas.microsoft.com/office/drawing/2014/main" val="10006"/>
                  </a:ext>
                </a:extLst>
              </a:tr>
              <a:tr h="163260">
                <a:tc>
                  <a:txBody>
                    <a:bodyPr/>
                    <a:lstStyle/>
                    <a:p>
                      <a:pPr algn="l" fontAlgn="b"/>
                      <a:endParaRPr lang="en-US" sz="800" b="0" i="0" u="none" strike="noStrike">
                        <a:solidFill>
                          <a:srgbClr val="000000"/>
                        </a:solidFill>
                        <a:effectLst/>
                        <a:latin typeface="Arial"/>
                      </a:endParaRPr>
                    </a:p>
                  </a:txBody>
                  <a:tcPr marL="6501" marR="6501" marT="6501" marB="0" anchor="b"/>
                </a:tc>
                <a:tc>
                  <a:txBody>
                    <a:bodyPr/>
                    <a:lstStyle/>
                    <a:p>
                      <a:pPr algn="l" fontAlgn="b"/>
                      <a:endParaRPr lang="en-US" sz="800" b="0" i="0" u="none" strike="noStrike">
                        <a:solidFill>
                          <a:srgbClr val="000000"/>
                        </a:solidFill>
                        <a:effectLst/>
                        <a:latin typeface="Arial"/>
                      </a:endParaRPr>
                    </a:p>
                  </a:txBody>
                  <a:tcPr marL="6501" marR="6501" marT="6501" marB="0" anchor="b"/>
                </a:tc>
                <a:tc>
                  <a:txBody>
                    <a:bodyPr/>
                    <a:lstStyle/>
                    <a:p>
                      <a:pPr algn="l" fontAlgn="b"/>
                      <a:endParaRPr lang="en-US" sz="800" b="0" i="0" u="none" strike="noStrike">
                        <a:solidFill>
                          <a:srgbClr val="000000"/>
                        </a:solidFill>
                        <a:effectLst/>
                        <a:latin typeface="Arial"/>
                      </a:endParaRPr>
                    </a:p>
                  </a:txBody>
                  <a:tcPr marL="6501" marR="6501" marT="6501" marB="0" anchor="b"/>
                </a:tc>
                <a:tc>
                  <a:txBody>
                    <a:bodyPr/>
                    <a:lstStyle/>
                    <a:p>
                      <a:pPr algn="l" fontAlgn="b"/>
                      <a:endParaRPr lang="en-US" sz="800" b="0" i="0" u="none" strike="noStrike">
                        <a:solidFill>
                          <a:srgbClr val="000000"/>
                        </a:solidFill>
                        <a:effectLst/>
                        <a:latin typeface="Arial"/>
                      </a:endParaRPr>
                    </a:p>
                  </a:txBody>
                  <a:tcPr marL="6501" marR="6501" marT="6501" marB="0" anchor="b"/>
                </a:tc>
                <a:extLst>
                  <a:ext uri="{0D108BD9-81ED-4DB2-BD59-A6C34878D82A}">
                    <a16:rowId xmlns:a16="http://schemas.microsoft.com/office/drawing/2014/main" val="10007"/>
                  </a:ext>
                </a:extLst>
              </a:tr>
              <a:tr h="783972">
                <a:tc gridSpan="4">
                  <a:txBody>
                    <a:bodyPr/>
                    <a:lstStyle/>
                    <a:p>
                      <a:pPr algn="l" fontAlgn="t"/>
                      <a:r>
                        <a:rPr lang="en-US" sz="800" u="none" strike="noStrike">
                          <a:effectLst/>
                        </a:rPr>
                        <a:t>*Language for Staff:  I'm calling from Dr. Smith's office about your Lisinopril refill request.  It looks like your're overdue for some lab work so I've put in a 30 (90) day courtesey refill and scheduled you for an appointment at our Greenfield lab at 9am on April 12.  This lab work is important as it helps Dr. Smith manage your medication.  If you're unable to attend this appointment, please call out office.  Thank you.</a:t>
                      </a:r>
                      <a:endParaRPr lang="en-US" sz="800" b="0" i="0" u="none" strike="noStrike">
                        <a:solidFill>
                          <a:srgbClr val="000000"/>
                        </a:solidFill>
                        <a:effectLst/>
                        <a:latin typeface="Arial"/>
                      </a:endParaRPr>
                    </a:p>
                  </a:txBody>
                  <a:tcPr marL="6501" marR="6501" marT="6501"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3260">
                <a:tc>
                  <a:txBody>
                    <a:bodyPr/>
                    <a:lstStyle/>
                    <a:p>
                      <a:pPr algn="l" fontAlgn="b"/>
                      <a:endParaRPr lang="en-US" sz="800" b="0" i="0" u="none" strike="noStrike">
                        <a:solidFill>
                          <a:srgbClr val="000000"/>
                        </a:solidFill>
                        <a:effectLst/>
                        <a:latin typeface="Arial"/>
                      </a:endParaRPr>
                    </a:p>
                  </a:txBody>
                  <a:tcPr marL="6501" marR="6501" marT="6501" marB="0" anchor="b"/>
                </a:tc>
                <a:tc>
                  <a:txBody>
                    <a:bodyPr/>
                    <a:lstStyle/>
                    <a:p>
                      <a:pPr algn="l" fontAlgn="b"/>
                      <a:endParaRPr lang="en-US" sz="800" b="0" i="0" u="none" strike="noStrike">
                        <a:solidFill>
                          <a:srgbClr val="000000"/>
                        </a:solidFill>
                        <a:effectLst/>
                        <a:latin typeface="Arial"/>
                      </a:endParaRPr>
                    </a:p>
                  </a:txBody>
                  <a:tcPr marL="6501" marR="6501" marT="6501" marB="0" anchor="b"/>
                </a:tc>
                <a:tc>
                  <a:txBody>
                    <a:bodyPr/>
                    <a:lstStyle/>
                    <a:p>
                      <a:pPr algn="l" fontAlgn="b"/>
                      <a:endParaRPr lang="en-US" sz="800" b="0" i="0" u="none" strike="noStrike">
                        <a:solidFill>
                          <a:srgbClr val="000000"/>
                        </a:solidFill>
                        <a:effectLst/>
                        <a:latin typeface="Arial"/>
                      </a:endParaRPr>
                    </a:p>
                  </a:txBody>
                  <a:tcPr marL="6501" marR="6501" marT="6501" marB="0" anchor="b"/>
                </a:tc>
                <a:tc>
                  <a:txBody>
                    <a:bodyPr/>
                    <a:lstStyle/>
                    <a:p>
                      <a:pPr algn="l" fontAlgn="b"/>
                      <a:endParaRPr lang="en-US" sz="800" b="0" i="0" u="none" strike="noStrike">
                        <a:solidFill>
                          <a:srgbClr val="000000"/>
                        </a:solidFill>
                        <a:effectLst/>
                        <a:latin typeface="Arial"/>
                      </a:endParaRPr>
                    </a:p>
                  </a:txBody>
                  <a:tcPr marL="6501" marR="6501" marT="6501" marB="0" anchor="b"/>
                </a:tc>
                <a:extLst>
                  <a:ext uri="{0D108BD9-81ED-4DB2-BD59-A6C34878D82A}">
                    <a16:rowId xmlns:a16="http://schemas.microsoft.com/office/drawing/2014/main" val="10009"/>
                  </a:ext>
                </a:extLst>
              </a:tr>
              <a:tr h="628794">
                <a:tc gridSpan="4">
                  <a:txBody>
                    <a:bodyPr/>
                    <a:lstStyle/>
                    <a:p>
                      <a:pPr algn="l" fontAlgn="t"/>
                      <a:r>
                        <a:rPr lang="en-US" sz="800" u="none" strike="noStrike" dirty="0">
                          <a:effectLst/>
                        </a:rPr>
                        <a:t>*Language for Staff:  I'm calling from Dr. Smith's office about your Lisinopril refill request.  It looks like </a:t>
                      </a:r>
                      <a:r>
                        <a:rPr lang="en-US" sz="800" u="none" strike="noStrike" dirty="0" err="1">
                          <a:effectLst/>
                        </a:rPr>
                        <a:t>your're</a:t>
                      </a:r>
                      <a:r>
                        <a:rPr lang="en-US" sz="800" u="none" strike="noStrike" dirty="0">
                          <a:effectLst/>
                        </a:rPr>
                        <a:t> overdue for an office visit so I've put in a 30 (90) day </a:t>
                      </a:r>
                      <a:r>
                        <a:rPr lang="en-US" sz="800" u="none" strike="noStrike" dirty="0" err="1">
                          <a:effectLst/>
                        </a:rPr>
                        <a:t>courtesey</a:t>
                      </a:r>
                      <a:r>
                        <a:rPr lang="en-US" sz="800" u="none" strike="noStrike" dirty="0">
                          <a:effectLst/>
                        </a:rPr>
                        <a:t> refill. Please call our Greenfield office at 413-774-6301 to schedule an appointment.  This  is important as it helps Dr. Smith manage your medication.   Thank you.</a:t>
                      </a:r>
                      <a:endParaRPr lang="en-US" sz="800" b="0" i="0" u="none" strike="noStrike" dirty="0">
                        <a:solidFill>
                          <a:srgbClr val="000000"/>
                        </a:solidFill>
                        <a:effectLst/>
                        <a:latin typeface="Arial"/>
                      </a:endParaRPr>
                    </a:p>
                  </a:txBody>
                  <a:tcPr marL="6501" marR="6501" marT="6501"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4" name="TextBox 3"/>
          <p:cNvSpPr txBox="1"/>
          <p:nvPr/>
        </p:nvSpPr>
        <p:spPr>
          <a:xfrm>
            <a:off x="1447800" y="152400"/>
            <a:ext cx="7162800" cy="584775"/>
          </a:xfrm>
          <a:prstGeom prst="rect">
            <a:avLst/>
          </a:prstGeom>
          <a:noFill/>
        </p:spPr>
        <p:txBody>
          <a:bodyPr wrap="square" rtlCol="0">
            <a:spAutoFit/>
          </a:bodyPr>
          <a:lstStyle/>
          <a:p>
            <a:r>
              <a:rPr lang="en-US" sz="3200" dirty="0" smtClean="0"/>
              <a:t>        </a:t>
            </a:r>
            <a:r>
              <a:rPr lang="en-US" sz="3200" dirty="0" err="1" smtClean="0"/>
              <a:t>Healthfinch</a:t>
            </a:r>
            <a:r>
              <a:rPr lang="en-US" sz="3200" dirty="0" smtClean="0"/>
              <a:t> Refill Requests</a:t>
            </a:r>
            <a:endParaRPr lang="en-US" sz="3200" dirty="0"/>
          </a:p>
        </p:txBody>
      </p:sp>
    </p:spTree>
    <p:extLst>
      <p:ext uri="{BB962C8B-B14F-4D97-AF65-F5344CB8AC3E}">
        <p14:creationId xmlns:p14="http://schemas.microsoft.com/office/powerpoint/2010/main" val="5179792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CSRP</a:t>
            </a:r>
            <a:endParaRPr lang="en-US" dirty="0">
              <a:solidFill>
                <a:schemeClr val="tx2">
                  <a:satMod val="130000"/>
                </a:schemeClr>
              </a:solidFill>
            </a:endParaRPr>
          </a:p>
        </p:txBody>
      </p:sp>
      <p:sp>
        <p:nvSpPr>
          <p:cNvPr id="26627" name="Content Placeholder 2"/>
          <p:cNvSpPr>
            <a:spLocks noGrp="1"/>
          </p:cNvSpPr>
          <p:nvPr>
            <p:ph idx="1"/>
          </p:nvPr>
        </p:nvSpPr>
        <p:spPr/>
        <p:txBody>
          <a:bodyPr/>
          <a:lstStyle/>
          <a:p>
            <a:pPr eaLnBrk="1" hangingPunct="1"/>
            <a:r>
              <a:rPr lang="en-US" altLang="en-US" smtClean="0"/>
              <a:t>Contracts</a:t>
            </a:r>
          </a:p>
          <a:p>
            <a:pPr eaLnBrk="1" hangingPunct="1"/>
            <a:r>
              <a:rPr lang="en-US" altLang="en-US" smtClean="0"/>
              <a:t>Fill Dates</a:t>
            </a:r>
          </a:p>
          <a:p>
            <a:pPr eaLnBrk="1" hangingPunct="1"/>
            <a:r>
              <a:rPr lang="en-US" altLang="en-US" smtClean="0"/>
              <a:t>Refills</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pPr eaLnBrk="1" hangingPunct="1"/>
            <a:r>
              <a:rPr lang="en-US" altLang="en-US" dirty="0" smtClean="0"/>
              <a:t>Message Taking Guidelines</a:t>
            </a:r>
          </a:p>
          <a:p>
            <a:pPr eaLnBrk="1" hangingPunct="1"/>
            <a:r>
              <a:rPr lang="en-US" altLang="en-US" dirty="0" smtClean="0"/>
              <a:t>Patient Cases (Inbox Management)</a:t>
            </a:r>
            <a:endParaRPr lang="en-US" altLang="en-US" dirty="0" smtClean="0"/>
          </a:p>
          <a:p>
            <a:pPr eaLnBrk="1" hangingPunct="1"/>
            <a:r>
              <a:rPr lang="en-US" altLang="en-US" dirty="0" smtClean="0"/>
              <a:t>Standard Workflow</a:t>
            </a:r>
          </a:p>
        </p:txBody>
      </p:sp>
    </p:spTree>
    <p:extLst>
      <p:ext uri="{BB962C8B-B14F-4D97-AF65-F5344CB8AC3E}">
        <p14:creationId xmlns:p14="http://schemas.microsoft.com/office/powerpoint/2010/main" val="41526425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101" y="152400"/>
            <a:ext cx="495309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3864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255291"/>
            <a:ext cx="4267200" cy="629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2687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609600"/>
            <a:ext cx="5497513"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5664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0000647"/>
              </p:ext>
            </p:extLst>
          </p:nvPr>
        </p:nvGraphicFramePr>
        <p:xfrm>
          <a:off x="2667000" y="914400"/>
          <a:ext cx="4572001" cy="5791200"/>
        </p:xfrm>
        <a:graphic>
          <a:graphicData uri="http://schemas.openxmlformats.org/drawingml/2006/table">
            <a:tbl>
              <a:tblPr/>
              <a:tblGrid>
                <a:gridCol w="770314">
                  <a:extLst>
                    <a:ext uri="{9D8B030D-6E8A-4147-A177-3AD203B41FA5}">
                      <a16:colId xmlns:a16="http://schemas.microsoft.com/office/drawing/2014/main" val="20000"/>
                    </a:ext>
                  </a:extLst>
                </a:gridCol>
                <a:gridCol w="603198">
                  <a:extLst>
                    <a:ext uri="{9D8B030D-6E8A-4147-A177-3AD203B41FA5}">
                      <a16:colId xmlns:a16="http://schemas.microsoft.com/office/drawing/2014/main" val="20001"/>
                    </a:ext>
                  </a:extLst>
                </a:gridCol>
                <a:gridCol w="663477">
                  <a:extLst>
                    <a:ext uri="{9D8B030D-6E8A-4147-A177-3AD203B41FA5}">
                      <a16:colId xmlns:a16="http://schemas.microsoft.com/office/drawing/2014/main" val="20002"/>
                    </a:ext>
                  </a:extLst>
                </a:gridCol>
                <a:gridCol w="1262934">
                  <a:extLst>
                    <a:ext uri="{9D8B030D-6E8A-4147-A177-3AD203B41FA5}">
                      <a16:colId xmlns:a16="http://schemas.microsoft.com/office/drawing/2014/main" val="20003"/>
                    </a:ext>
                  </a:extLst>
                </a:gridCol>
                <a:gridCol w="636039">
                  <a:extLst>
                    <a:ext uri="{9D8B030D-6E8A-4147-A177-3AD203B41FA5}">
                      <a16:colId xmlns:a16="http://schemas.microsoft.com/office/drawing/2014/main" val="20004"/>
                    </a:ext>
                  </a:extLst>
                </a:gridCol>
                <a:gridCol w="636039">
                  <a:extLst>
                    <a:ext uri="{9D8B030D-6E8A-4147-A177-3AD203B41FA5}">
                      <a16:colId xmlns:a16="http://schemas.microsoft.com/office/drawing/2014/main" val="20005"/>
                    </a:ext>
                  </a:extLst>
                </a:gridCol>
              </a:tblGrid>
              <a:tr h="444423">
                <a:tc>
                  <a:txBody>
                    <a:bodyPr/>
                    <a:lstStyle/>
                    <a:p>
                      <a:pPr marL="0" marR="0" algn="ctr">
                        <a:lnSpc>
                          <a:spcPct val="115000"/>
                        </a:lnSpc>
                        <a:spcBef>
                          <a:spcPts val="0"/>
                        </a:spcBef>
                        <a:spcAft>
                          <a:spcPts val="1000"/>
                        </a:spcAft>
                      </a:pPr>
                      <a:r>
                        <a:rPr lang="en-US" sz="600" b="1" dirty="0">
                          <a:effectLst/>
                          <a:latin typeface="Arial"/>
                          <a:ea typeface="Calibri"/>
                          <a:cs typeface="Times New Roman"/>
                        </a:rPr>
                        <a:t> </a:t>
                      </a:r>
                      <a:endParaRPr lang="en-US" sz="600" dirty="0">
                        <a:effectLst/>
                        <a:latin typeface="Calibri"/>
                        <a:ea typeface="Calibri"/>
                        <a:cs typeface="Times New Roman"/>
                      </a:endParaRPr>
                    </a:p>
                    <a:p>
                      <a:pPr marL="0" marR="0" algn="ctr">
                        <a:lnSpc>
                          <a:spcPct val="115000"/>
                        </a:lnSpc>
                        <a:spcBef>
                          <a:spcPts val="0"/>
                        </a:spcBef>
                        <a:spcAft>
                          <a:spcPts val="1000"/>
                        </a:spcAft>
                      </a:pPr>
                      <a:r>
                        <a:rPr lang="en-US" sz="600" b="1" dirty="0">
                          <a:effectLst/>
                          <a:latin typeface="Arial"/>
                          <a:ea typeface="Calibri"/>
                          <a:cs typeface="Times New Roman"/>
                        </a:rPr>
                        <a:t>MEDICATIONS</a:t>
                      </a:r>
                      <a:endParaRPr lang="en-US" sz="600" dirty="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b="1">
                          <a:effectLst/>
                          <a:latin typeface="Arial"/>
                          <a:ea typeface="Calibri"/>
                          <a:cs typeface="Times New Roman"/>
                        </a:rPr>
                        <a:t> </a:t>
                      </a:r>
                      <a:endParaRPr lang="en-US" sz="600">
                        <a:effectLst/>
                        <a:latin typeface="Calibri"/>
                        <a:ea typeface="Calibri"/>
                        <a:cs typeface="Times New Roman"/>
                      </a:endParaRPr>
                    </a:p>
                    <a:p>
                      <a:pPr marL="0" marR="0" algn="ctr">
                        <a:lnSpc>
                          <a:spcPct val="115000"/>
                        </a:lnSpc>
                        <a:spcBef>
                          <a:spcPts val="0"/>
                        </a:spcBef>
                        <a:spcAft>
                          <a:spcPts val="1000"/>
                        </a:spcAft>
                      </a:pPr>
                      <a:r>
                        <a:rPr lang="en-US" sz="600" b="1">
                          <a:effectLst/>
                          <a:latin typeface="Arial"/>
                          <a:ea typeface="Calibri"/>
                          <a:cs typeface="Times New Roman"/>
                        </a:rPr>
                        <a:t>CONTRACT</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b="1">
                          <a:effectLst/>
                          <a:latin typeface="Arial"/>
                          <a:ea typeface="Calibri"/>
                          <a:cs typeface="Times New Roman"/>
                        </a:rPr>
                        <a:t> </a:t>
                      </a:r>
                      <a:endParaRPr lang="en-US" sz="600">
                        <a:effectLst/>
                        <a:latin typeface="Calibri"/>
                        <a:ea typeface="Calibri"/>
                        <a:cs typeface="Times New Roman"/>
                      </a:endParaRPr>
                    </a:p>
                    <a:p>
                      <a:pPr marL="0" marR="0" algn="ctr">
                        <a:lnSpc>
                          <a:spcPct val="115000"/>
                        </a:lnSpc>
                        <a:spcBef>
                          <a:spcPts val="0"/>
                        </a:spcBef>
                        <a:spcAft>
                          <a:spcPts val="1000"/>
                        </a:spcAft>
                      </a:pPr>
                      <a:r>
                        <a:rPr lang="en-US" sz="600" b="1">
                          <a:effectLst/>
                          <a:latin typeface="Arial"/>
                          <a:ea typeface="Calibri"/>
                          <a:cs typeface="Times New Roman"/>
                        </a:rPr>
                        <a:t>ENROLLED IN CSRP</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600" b="1">
                          <a:effectLst/>
                          <a:latin typeface="Arial"/>
                          <a:ea typeface="Calibri"/>
                          <a:cs typeface="Times New Roman"/>
                        </a:rPr>
                        <a:t> </a:t>
                      </a:r>
                      <a:endParaRPr lang="en-US" sz="600">
                        <a:effectLst/>
                        <a:latin typeface="Calibri"/>
                        <a:ea typeface="Calibri"/>
                        <a:cs typeface="Times New Roman"/>
                      </a:endParaRPr>
                    </a:p>
                    <a:p>
                      <a:pPr marL="0" marR="0">
                        <a:lnSpc>
                          <a:spcPct val="115000"/>
                        </a:lnSpc>
                        <a:spcBef>
                          <a:spcPts val="0"/>
                        </a:spcBef>
                        <a:spcAft>
                          <a:spcPts val="1000"/>
                        </a:spcAft>
                      </a:pPr>
                      <a:r>
                        <a:rPr lang="en-US" sz="600" b="1">
                          <a:effectLst/>
                          <a:latin typeface="Arial"/>
                          <a:ea typeface="Calibri"/>
                          <a:cs typeface="Times New Roman"/>
                        </a:rPr>
                        <a:t>VISIT FREQUENCY</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b="1">
                          <a:effectLst/>
                          <a:latin typeface="Arial"/>
                          <a:ea typeface="Calibri"/>
                          <a:cs typeface="Times New Roman"/>
                        </a:rPr>
                        <a:t> </a:t>
                      </a:r>
                      <a:endParaRPr lang="en-US" sz="600">
                        <a:effectLst/>
                        <a:latin typeface="Calibri"/>
                        <a:ea typeface="Calibri"/>
                        <a:cs typeface="Times New Roman"/>
                      </a:endParaRPr>
                    </a:p>
                    <a:p>
                      <a:pPr marL="0" marR="0" algn="ctr">
                        <a:lnSpc>
                          <a:spcPct val="115000"/>
                        </a:lnSpc>
                        <a:spcBef>
                          <a:spcPts val="0"/>
                        </a:spcBef>
                        <a:spcAft>
                          <a:spcPts val="1000"/>
                        </a:spcAft>
                      </a:pPr>
                      <a:r>
                        <a:rPr lang="en-US" sz="600" b="1">
                          <a:effectLst/>
                          <a:latin typeface="Arial"/>
                          <a:ea typeface="Calibri"/>
                          <a:cs typeface="Times New Roman"/>
                        </a:rPr>
                        <a:t>URINE TESTING</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b="1">
                          <a:effectLst/>
                          <a:latin typeface="Arial"/>
                          <a:ea typeface="Calibri"/>
                          <a:cs typeface="Times New Roman"/>
                        </a:rPr>
                        <a:t> </a:t>
                      </a:r>
                      <a:endParaRPr lang="en-US" sz="600">
                        <a:effectLst/>
                        <a:latin typeface="Calibri"/>
                        <a:ea typeface="Calibri"/>
                        <a:cs typeface="Times New Roman"/>
                      </a:endParaRPr>
                    </a:p>
                    <a:p>
                      <a:pPr marL="0" marR="0" algn="ctr">
                        <a:lnSpc>
                          <a:spcPct val="115000"/>
                        </a:lnSpc>
                        <a:spcBef>
                          <a:spcPts val="0"/>
                        </a:spcBef>
                        <a:spcAft>
                          <a:spcPts val="1000"/>
                        </a:spcAft>
                      </a:pPr>
                      <a:r>
                        <a:rPr lang="en-US" sz="600" b="1">
                          <a:effectLst/>
                          <a:latin typeface="Arial"/>
                          <a:ea typeface="Calibri"/>
                          <a:cs typeface="Times New Roman"/>
                        </a:rPr>
                        <a:t>PILL COUNTS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71760">
                <a:tc>
                  <a:txBody>
                    <a:bodyPr/>
                    <a:lstStyle/>
                    <a:p>
                      <a:pPr marL="0" marR="0">
                        <a:lnSpc>
                          <a:spcPct val="115000"/>
                        </a:lnSpc>
                        <a:spcBef>
                          <a:spcPts val="0"/>
                        </a:spcBef>
                        <a:spcAft>
                          <a:spcPts val="1000"/>
                        </a:spcAft>
                      </a:pPr>
                      <a:r>
                        <a:rPr lang="en-US" sz="600" b="1">
                          <a:effectLst/>
                          <a:latin typeface="Arial"/>
                          <a:ea typeface="Calibri"/>
                          <a:cs typeface="Times New Roman"/>
                        </a:rPr>
                        <a:t>     ALL OPIOIDS</a:t>
                      </a:r>
                      <a:endParaRPr lang="en-US" sz="600">
                        <a:effectLst/>
                        <a:latin typeface="Calibri"/>
                        <a:ea typeface="Calibri"/>
                        <a:cs typeface="Times New Roman"/>
                      </a:endParaRPr>
                    </a:p>
                  </a:txBody>
                  <a:tcPr marL="39445" marR="39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gn="ctr">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  YES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gn="ctr">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 YES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Font typeface="Symbol"/>
                        <a:buChar char=""/>
                      </a:pPr>
                      <a:r>
                        <a:rPr lang="en-US" sz="600">
                          <a:effectLst/>
                          <a:latin typeface="Arial"/>
                          <a:ea typeface="Calibri"/>
                          <a:cs typeface="Times New Roman"/>
                        </a:rPr>
                        <a:t>3 months</a:t>
                      </a:r>
                      <a:endParaRPr lang="en-US" sz="60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a:effectLst/>
                          <a:latin typeface="Arial"/>
                          <a:ea typeface="Calibri"/>
                          <a:cs typeface="Times New Roman"/>
                        </a:rPr>
                        <a:t>Annual Wellness visit</a:t>
                      </a:r>
                      <a:endParaRPr lang="en-US" sz="60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a:effectLst/>
                          <a:latin typeface="Arial"/>
                          <a:ea typeface="Calibri"/>
                          <a:cs typeface="Times New Roman"/>
                        </a:rPr>
                        <a:t>Patients 80 years and older – Annual visit - appointment.  UDS done at annual wellness visit</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Twice yearly minimum</a:t>
                      </a:r>
                      <a:endParaRPr lang="en-US" sz="600">
                        <a:effectLst/>
                        <a:latin typeface="Calibri"/>
                        <a:ea typeface="Calibri"/>
                        <a:cs typeface="Times New Roman"/>
                      </a:endParaRPr>
                    </a:p>
                    <a:p>
                      <a:pPr marL="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gn="ctr">
                        <a:lnSpc>
                          <a:spcPct val="115000"/>
                        </a:lnSpc>
                        <a:spcBef>
                          <a:spcPts val="0"/>
                        </a:spcBef>
                        <a:spcAft>
                          <a:spcPts val="1000"/>
                        </a:spcAft>
                      </a:pPr>
                      <a:r>
                        <a:rPr lang="en-US" sz="600">
                          <a:effectLst/>
                          <a:latin typeface="Arial"/>
                          <a:ea typeface="Calibri"/>
                          <a:cs typeface="Times New Roman"/>
                        </a:rPr>
                        <a:t>As Indicated</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8390">
                <a:tc>
                  <a:txBody>
                    <a:bodyPr/>
                    <a:lstStyle/>
                    <a:p>
                      <a:pPr marL="0" marR="0" algn="ctr">
                        <a:lnSpc>
                          <a:spcPct val="115000"/>
                        </a:lnSpc>
                        <a:spcBef>
                          <a:spcPts val="0"/>
                        </a:spcBef>
                        <a:spcAft>
                          <a:spcPts val="1000"/>
                        </a:spcAft>
                      </a:pPr>
                      <a:r>
                        <a:rPr lang="en-US" sz="600" b="1" dirty="0">
                          <a:effectLst/>
                          <a:latin typeface="Arial"/>
                          <a:ea typeface="Calibri"/>
                          <a:cs typeface="Times New Roman"/>
                        </a:rPr>
                        <a:t>TRAMADOL </a:t>
                      </a:r>
                      <a:endParaRPr lang="en-US" sz="600" dirty="0">
                        <a:effectLst/>
                        <a:latin typeface="Calibri"/>
                        <a:ea typeface="Calibri"/>
                        <a:cs typeface="Times New Roman"/>
                      </a:endParaRPr>
                    </a:p>
                    <a:p>
                      <a:pPr marL="0" marR="0" algn="ctr">
                        <a:lnSpc>
                          <a:spcPct val="115000"/>
                        </a:lnSpc>
                        <a:spcBef>
                          <a:spcPts val="0"/>
                        </a:spcBef>
                        <a:spcAft>
                          <a:spcPts val="1000"/>
                        </a:spcAft>
                      </a:pPr>
                      <a:r>
                        <a:rPr lang="en-US" sz="600" b="1" dirty="0">
                          <a:effectLst/>
                          <a:latin typeface="Arial"/>
                          <a:ea typeface="Calibri"/>
                          <a:cs typeface="Times New Roman"/>
                        </a:rPr>
                        <a:t>&gt;200 PILLS/MONTH</a:t>
                      </a:r>
                      <a:endParaRPr lang="en-US" sz="600" dirty="0">
                        <a:effectLst/>
                        <a:latin typeface="Calibri"/>
                        <a:ea typeface="Calibri"/>
                        <a:cs typeface="Times New Roman"/>
                      </a:endParaRPr>
                    </a:p>
                    <a:p>
                      <a:pPr marL="0" marR="0" algn="ctr">
                        <a:lnSpc>
                          <a:spcPct val="115000"/>
                        </a:lnSpc>
                        <a:spcBef>
                          <a:spcPts val="0"/>
                        </a:spcBef>
                        <a:spcAft>
                          <a:spcPts val="1000"/>
                        </a:spcAft>
                      </a:pPr>
                      <a:r>
                        <a:rPr lang="en-US" sz="600" b="1" dirty="0">
                          <a:effectLst/>
                          <a:latin typeface="Arial"/>
                          <a:ea typeface="Calibri"/>
                          <a:cs typeface="Times New Roman"/>
                        </a:rPr>
                        <a:t> </a:t>
                      </a:r>
                      <a:endParaRPr lang="en-US" sz="600" dirty="0">
                        <a:effectLst/>
                        <a:latin typeface="Calibri"/>
                        <a:ea typeface="Calibri"/>
                        <a:cs typeface="Times New Roman"/>
                      </a:endParaRPr>
                    </a:p>
                    <a:p>
                      <a:pPr marL="0" marR="0" algn="ctr">
                        <a:lnSpc>
                          <a:spcPct val="115000"/>
                        </a:lnSpc>
                        <a:spcBef>
                          <a:spcPts val="0"/>
                        </a:spcBef>
                        <a:spcAft>
                          <a:spcPts val="1000"/>
                        </a:spcAft>
                      </a:pPr>
                      <a:r>
                        <a:rPr lang="en-US" sz="600" dirty="0">
                          <a:effectLst/>
                          <a:latin typeface="Calibri"/>
                        </a:rPr>
                        <a:t/>
                      </a:r>
                      <a:br>
                        <a:rPr lang="en-US" sz="600" dirty="0">
                          <a:effectLst/>
                          <a:latin typeface="Calibri"/>
                        </a:rPr>
                      </a:br>
                      <a:r>
                        <a:rPr lang="en-US" sz="600" b="1" dirty="0">
                          <a:effectLst/>
                          <a:latin typeface="Arial"/>
                          <a:ea typeface="Calibri"/>
                          <a:cs typeface="Times New Roman"/>
                        </a:rPr>
                        <a:t>TRAMADOL </a:t>
                      </a:r>
                      <a:endParaRPr lang="en-US" sz="600" dirty="0">
                        <a:effectLst/>
                        <a:latin typeface="Calibri"/>
                        <a:ea typeface="Calibri"/>
                        <a:cs typeface="Times New Roman"/>
                      </a:endParaRPr>
                    </a:p>
                    <a:p>
                      <a:pPr marL="0" marR="0" algn="ctr">
                        <a:lnSpc>
                          <a:spcPct val="115000"/>
                        </a:lnSpc>
                        <a:spcBef>
                          <a:spcPts val="0"/>
                        </a:spcBef>
                        <a:spcAft>
                          <a:spcPts val="1000"/>
                        </a:spcAft>
                      </a:pPr>
                      <a:r>
                        <a:rPr lang="en-US" sz="600" b="1" dirty="0">
                          <a:effectLst/>
                          <a:latin typeface="Arial"/>
                          <a:ea typeface="Calibri"/>
                          <a:cs typeface="Times New Roman"/>
                        </a:rPr>
                        <a:t>&lt; 200 </a:t>
                      </a:r>
                      <a:endParaRPr lang="en-US" sz="600" dirty="0">
                        <a:effectLst/>
                        <a:latin typeface="Calibri"/>
                        <a:ea typeface="Calibri"/>
                        <a:cs typeface="Times New Roman"/>
                      </a:endParaRPr>
                    </a:p>
                    <a:p>
                      <a:pPr marL="0" marR="0" algn="ctr">
                        <a:lnSpc>
                          <a:spcPct val="115000"/>
                        </a:lnSpc>
                        <a:spcBef>
                          <a:spcPts val="0"/>
                        </a:spcBef>
                        <a:spcAft>
                          <a:spcPts val="1000"/>
                        </a:spcAft>
                      </a:pPr>
                      <a:r>
                        <a:rPr lang="en-US" sz="600" b="1" dirty="0">
                          <a:effectLst/>
                          <a:latin typeface="Arial"/>
                          <a:ea typeface="Calibri"/>
                          <a:cs typeface="Times New Roman"/>
                        </a:rPr>
                        <a:t>PILLS/MONTH</a:t>
                      </a:r>
                      <a:endParaRPr lang="en-US" sz="600" dirty="0">
                        <a:effectLst/>
                        <a:latin typeface="Calibri"/>
                        <a:ea typeface="Calibri"/>
                        <a:cs typeface="Times New Roman"/>
                      </a:endParaRPr>
                    </a:p>
                  </a:txBody>
                  <a:tcPr marL="39445" marR="39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gn="ctr">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0" marR="0" algn="ctr">
                        <a:lnSpc>
                          <a:spcPct val="115000"/>
                        </a:lnSpc>
                        <a:spcBef>
                          <a:spcPts val="0"/>
                        </a:spcBef>
                        <a:spcAft>
                          <a:spcPts val="0"/>
                        </a:spcAft>
                      </a:pPr>
                      <a:r>
                        <a:rPr lang="en-US" sz="600">
                          <a:effectLst/>
                          <a:latin typeface="Arial"/>
                          <a:ea typeface="Times New Roman"/>
                          <a:cs typeface="Times New Roman"/>
                        </a:rPr>
                        <a:t>YES</a:t>
                      </a:r>
                      <a:endParaRPr lang="en-US" sz="600">
                        <a:effectLst/>
                        <a:latin typeface="Calibri"/>
                        <a:ea typeface="Calibri"/>
                        <a:cs typeface="Times New Roman"/>
                      </a:endParaRPr>
                    </a:p>
                    <a:p>
                      <a:pPr marL="457200" marR="0" algn="ctr">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457200" marR="0" algn="ctr">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457200" marR="0" algn="ctr">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457200" marR="0" algn="ctr">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Arial"/>
                          <a:ea typeface="Times New Roman"/>
                          <a:cs typeface="Times New Roman"/>
                        </a:rPr>
                        <a:t>      YES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dirty="0">
                          <a:effectLst/>
                          <a:latin typeface="Arial"/>
                          <a:ea typeface="Times New Roman"/>
                          <a:cs typeface="Times New Roman"/>
                        </a:rPr>
                        <a:t> </a:t>
                      </a:r>
                      <a:endParaRPr lang="en-US" sz="600" dirty="0">
                        <a:effectLst/>
                        <a:latin typeface="Calibri"/>
                        <a:ea typeface="Calibri"/>
                        <a:cs typeface="Times New Roman"/>
                      </a:endParaRPr>
                    </a:p>
                    <a:p>
                      <a:pPr marL="228600" marR="0">
                        <a:lnSpc>
                          <a:spcPct val="115000"/>
                        </a:lnSpc>
                        <a:spcBef>
                          <a:spcPts val="0"/>
                        </a:spcBef>
                        <a:spcAft>
                          <a:spcPts val="0"/>
                        </a:spcAft>
                      </a:pPr>
                      <a:r>
                        <a:rPr lang="en-US" sz="600" dirty="0">
                          <a:effectLst/>
                          <a:latin typeface="Arial"/>
                          <a:ea typeface="Times New Roman"/>
                          <a:cs typeface="Times New Roman"/>
                        </a:rPr>
                        <a:t> </a:t>
                      </a:r>
                      <a:endParaRPr lang="en-US" sz="600" dirty="0">
                        <a:effectLst/>
                        <a:latin typeface="Calibri"/>
                        <a:ea typeface="Calibri"/>
                        <a:cs typeface="Times New Roman"/>
                      </a:endParaRPr>
                    </a:p>
                    <a:p>
                      <a:pPr marL="228600" marR="0">
                        <a:lnSpc>
                          <a:spcPct val="115000"/>
                        </a:lnSpc>
                        <a:spcBef>
                          <a:spcPts val="0"/>
                        </a:spcBef>
                        <a:spcAft>
                          <a:spcPts val="0"/>
                        </a:spcAft>
                      </a:pPr>
                      <a:r>
                        <a:rPr lang="en-US" sz="600" dirty="0">
                          <a:effectLst/>
                          <a:latin typeface="Arial"/>
                          <a:ea typeface="Times New Roman"/>
                          <a:cs typeface="Times New Roman"/>
                        </a:rPr>
                        <a:t>  YES</a:t>
                      </a:r>
                      <a:endParaRPr lang="en-US" sz="600" dirty="0">
                        <a:effectLst/>
                        <a:latin typeface="Calibri"/>
                        <a:ea typeface="Calibri"/>
                        <a:cs typeface="Times New Roman"/>
                      </a:endParaRPr>
                    </a:p>
                    <a:p>
                      <a:pPr marL="228600" marR="0" algn="ctr">
                        <a:lnSpc>
                          <a:spcPct val="115000"/>
                        </a:lnSpc>
                        <a:spcBef>
                          <a:spcPts val="0"/>
                        </a:spcBef>
                        <a:spcAft>
                          <a:spcPts val="0"/>
                        </a:spcAft>
                      </a:pPr>
                      <a:r>
                        <a:rPr lang="en-US" sz="600" dirty="0">
                          <a:effectLst/>
                          <a:latin typeface="Arial"/>
                          <a:ea typeface="Times New Roman"/>
                          <a:cs typeface="Times New Roman"/>
                        </a:rPr>
                        <a:t> </a:t>
                      </a:r>
                      <a:endParaRPr lang="en-US" sz="600" dirty="0">
                        <a:effectLst/>
                        <a:latin typeface="Calibri"/>
                        <a:ea typeface="Calibri"/>
                        <a:cs typeface="Times New Roman"/>
                      </a:endParaRPr>
                    </a:p>
                    <a:p>
                      <a:pPr marL="228600" marR="0" algn="ctr">
                        <a:lnSpc>
                          <a:spcPct val="115000"/>
                        </a:lnSpc>
                        <a:spcBef>
                          <a:spcPts val="0"/>
                        </a:spcBef>
                        <a:spcAft>
                          <a:spcPts val="0"/>
                        </a:spcAft>
                      </a:pPr>
                      <a:r>
                        <a:rPr lang="en-US" sz="600" dirty="0">
                          <a:effectLst/>
                          <a:latin typeface="Arial"/>
                          <a:ea typeface="Times New Roman"/>
                          <a:cs typeface="Times New Roman"/>
                        </a:rPr>
                        <a:t> </a:t>
                      </a:r>
                      <a:endParaRPr lang="en-US" sz="600" dirty="0">
                        <a:effectLst/>
                        <a:latin typeface="Calibri"/>
                        <a:ea typeface="Calibri"/>
                        <a:cs typeface="Times New Roman"/>
                      </a:endParaRPr>
                    </a:p>
                    <a:p>
                      <a:pPr marL="228600" marR="0" algn="ctr">
                        <a:lnSpc>
                          <a:spcPct val="115000"/>
                        </a:lnSpc>
                        <a:spcBef>
                          <a:spcPts val="0"/>
                        </a:spcBef>
                        <a:spcAft>
                          <a:spcPts val="0"/>
                        </a:spcAft>
                      </a:pPr>
                      <a:r>
                        <a:rPr lang="en-US" sz="600" dirty="0">
                          <a:effectLst/>
                          <a:latin typeface="Arial"/>
                          <a:ea typeface="Times New Roman"/>
                          <a:cs typeface="Times New Roman"/>
                        </a:rPr>
                        <a:t> </a:t>
                      </a:r>
                      <a:endParaRPr lang="en-US" sz="600" dirty="0">
                        <a:effectLst/>
                        <a:latin typeface="Calibri"/>
                        <a:ea typeface="Calibri"/>
                        <a:cs typeface="Times New Roman"/>
                      </a:endParaRPr>
                    </a:p>
                    <a:p>
                      <a:pPr marL="228600" marR="0" algn="ctr">
                        <a:lnSpc>
                          <a:spcPct val="115000"/>
                        </a:lnSpc>
                        <a:spcBef>
                          <a:spcPts val="0"/>
                        </a:spcBef>
                        <a:spcAft>
                          <a:spcPts val="0"/>
                        </a:spcAft>
                      </a:pPr>
                      <a:r>
                        <a:rPr lang="en-US" sz="600" dirty="0">
                          <a:effectLst/>
                          <a:latin typeface="Arial"/>
                          <a:ea typeface="Times New Roman"/>
                          <a:cs typeface="Times New Roman"/>
                        </a:rPr>
                        <a:t> </a:t>
                      </a:r>
                      <a:endParaRPr lang="en-US" sz="600" dirty="0">
                        <a:effectLst/>
                        <a:latin typeface="Calibri"/>
                        <a:ea typeface="Calibri"/>
                        <a:cs typeface="Times New Roman"/>
                      </a:endParaRPr>
                    </a:p>
                    <a:p>
                      <a:pPr marL="0" marR="0">
                        <a:lnSpc>
                          <a:spcPct val="115000"/>
                        </a:lnSpc>
                        <a:spcBef>
                          <a:spcPts val="0"/>
                        </a:spcBef>
                        <a:spcAft>
                          <a:spcPts val="0"/>
                        </a:spcAft>
                      </a:pPr>
                      <a:r>
                        <a:rPr lang="en-US" sz="600" dirty="0">
                          <a:effectLst/>
                          <a:latin typeface="Arial"/>
                          <a:ea typeface="Times New Roman"/>
                          <a:cs typeface="Times New Roman"/>
                        </a:rPr>
                        <a:t> PROVIDER   DISCRETION</a:t>
                      </a:r>
                      <a:endParaRPr lang="en-US" sz="600" dirty="0">
                        <a:effectLst/>
                        <a:latin typeface="Calibri"/>
                        <a:ea typeface="Calibri"/>
                        <a:cs typeface="Times New Roman"/>
                      </a:endParaRPr>
                    </a:p>
                    <a:p>
                      <a:pPr marL="0" marR="0">
                        <a:lnSpc>
                          <a:spcPct val="115000"/>
                        </a:lnSpc>
                        <a:spcBef>
                          <a:spcPts val="0"/>
                        </a:spcBef>
                        <a:spcAft>
                          <a:spcPts val="0"/>
                        </a:spcAft>
                      </a:pPr>
                      <a:r>
                        <a:rPr lang="en-US" sz="600" dirty="0">
                          <a:effectLst/>
                          <a:latin typeface="Arial"/>
                          <a:ea typeface="Times New Roman"/>
                          <a:cs typeface="Times New Roman"/>
                        </a:rPr>
                        <a:t> </a:t>
                      </a:r>
                      <a:endParaRPr lang="en-US" sz="600" dirty="0">
                        <a:effectLst/>
                        <a:latin typeface="Calibri"/>
                        <a:ea typeface="Calibri"/>
                        <a:cs typeface="Times New Roman"/>
                      </a:endParaRPr>
                    </a:p>
                    <a:p>
                      <a:pPr marL="0" marR="0">
                        <a:lnSpc>
                          <a:spcPct val="115000"/>
                        </a:lnSpc>
                        <a:spcBef>
                          <a:spcPts val="0"/>
                        </a:spcBef>
                        <a:spcAft>
                          <a:spcPts val="0"/>
                        </a:spcAft>
                      </a:pPr>
                      <a:r>
                        <a:rPr lang="en-US" sz="600" dirty="0">
                          <a:effectLst/>
                          <a:latin typeface="Arial"/>
                          <a:ea typeface="Times New Roman"/>
                          <a:cs typeface="Times New Roman"/>
                        </a:rPr>
                        <a:t>Refills ok</a:t>
                      </a:r>
                      <a:endParaRPr lang="en-US" sz="600" dirty="0">
                        <a:effectLst/>
                        <a:latin typeface="Calibri"/>
                        <a:ea typeface="Calibri"/>
                        <a:cs typeface="Times New Roman"/>
                      </a:endParaRPr>
                    </a:p>
                    <a:p>
                      <a:pPr marL="0" marR="0">
                        <a:lnSpc>
                          <a:spcPct val="115000"/>
                        </a:lnSpc>
                        <a:spcBef>
                          <a:spcPts val="0"/>
                        </a:spcBef>
                        <a:spcAft>
                          <a:spcPts val="0"/>
                        </a:spcAft>
                      </a:pPr>
                      <a:r>
                        <a:rPr lang="en-US" sz="600" dirty="0">
                          <a:effectLst/>
                          <a:latin typeface="Arial"/>
                          <a:ea typeface="Times New Roman"/>
                          <a:cs typeface="Times New Roman"/>
                        </a:rPr>
                        <a:t>Electronic RX ok</a:t>
                      </a:r>
                      <a:endParaRPr lang="en-US" sz="600" dirty="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dirty="0">
                          <a:effectLst/>
                          <a:latin typeface="Arial"/>
                          <a:ea typeface="Times New Roman"/>
                          <a:cs typeface="Times New Roman"/>
                        </a:rPr>
                        <a:t> </a:t>
                      </a:r>
                      <a:endParaRPr lang="en-US" sz="6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dirty="0">
                          <a:effectLst/>
                          <a:latin typeface="Arial"/>
                          <a:ea typeface="Calibri"/>
                          <a:cs typeface="Times New Roman"/>
                        </a:rPr>
                        <a:t>3 months</a:t>
                      </a:r>
                      <a:endParaRPr lang="en-US" sz="6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dirty="0">
                          <a:effectLst/>
                          <a:latin typeface="Arial"/>
                          <a:ea typeface="Calibri"/>
                          <a:cs typeface="Times New Roman"/>
                        </a:rPr>
                        <a:t>Annual Wellness visit</a:t>
                      </a:r>
                      <a:endParaRPr lang="en-US" sz="600" dirty="0">
                        <a:effectLst/>
                        <a:latin typeface="Calibri"/>
                        <a:ea typeface="Calibri"/>
                        <a:cs typeface="Times New Roman"/>
                      </a:endParaRPr>
                    </a:p>
                    <a:p>
                      <a:pPr marL="228600" marR="0">
                        <a:lnSpc>
                          <a:spcPct val="115000"/>
                        </a:lnSpc>
                        <a:spcBef>
                          <a:spcPts val="0"/>
                        </a:spcBef>
                        <a:spcAft>
                          <a:spcPts val="1000"/>
                        </a:spcAft>
                      </a:pPr>
                      <a:r>
                        <a:rPr lang="en-US" sz="600" dirty="0">
                          <a:effectLst/>
                          <a:latin typeface="Arial"/>
                          <a:ea typeface="Calibri"/>
                          <a:cs typeface="Times New Roman"/>
                        </a:rPr>
                        <a:t> </a:t>
                      </a:r>
                      <a:endParaRPr lang="en-US" sz="6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dirty="0">
                          <a:effectLst/>
                          <a:latin typeface="Arial"/>
                          <a:ea typeface="Calibri"/>
                          <a:cs typeface="Times New Roman"/>
                        </a:rPr>
                        <a:t>6 months</a:t>
                      </a:r>
                      <a:endParaRPr lang="en-US" sz="6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dirty="0">
                          <a:effectLst/>
                          <a:latin typeface="Arial"/>
                          <a:ea typeface="Calibri"/>
                          <a:cs typeface="Times New Roman"/>
                        </a:rPr>
                        <a:t>Annual Wellness visit</a:t>
                      </a:r>
                      <a:endParaRPr lang="en-US" sz="600" dirty="0">
                        <a:effectLst/>
                        <a:latin typeface="Calibri"/>
                        <a:ea typeface="Calibri"/>
                        <a:cs typeface="Times New Roman"/>
                      </a:endParaRPr>
                    </a:p>
                    <a:p>
                      <a:pPr marL="0" marR="0">
                        <a:lnSpc>
                          <a:spcPct val="115000"/>
                        </a:lnSpc>
                        <a:spcBef>
                          <a:spcPts val="0"/>
                        </a:spcBef>
                        <a:spcAft>
                          <a:spcPts val="100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Twice yearly minimum</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PCP discretion – no minimum testing</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As Indicated</a:t>
                      </a:r>
                      <a:endParaRPr lang="en-US" sz="600">
                        <a:effectLst/>
                        <a:latin typeface="Calibri"/>
                        <a:ea typeface="Calibri"/>
                        <a:cs typeface="Times New Roman"/>
                      </a:endParaRPr>
                    </a:p>
                    <a:p>
                      <a:pPr marL="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As Indicated</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2525">
                <a:tc>
                  <a:txBody>
                    <a:bodyPr/>
                    <a:lstStyle/>
                    <a:p>
                      <a:pPr marL="0" marR="0" algn="ctr">
                        <a:lnSpc>
                          <a:spcPct val="115000"/>
                        </a:lnSpc>
                        <a:spcBef>
                          <a:spcPts val="0"/>
                        </a:spcBef>
                        <a:spcAft>
                          <a:spcPts val="1000"/>
                        </a:spcAft>
                      </a:pPr>
                      <a:r>
                        <a:rPr lang="en-US" sz="600" b="1">
                          <a:effectLst/>
                          <a:latin typeface="Arial"/>
                          <a:ea typeface="Calibri"/>
                          <a:cs typeface="Times New Roman"/>
                        </a:rPr>
                        <a:t>STIMULANTS</a:t>
                      </a:r>
                      <a:endParaRPr lang="en-US" sz="600">
                        <a:effectLst/>
                        <a:latin typeface="Calibri"/>
                        <a:ea typeface="Calibri"/>
                        <a:cs typeface="Times New Roman"/>
                      </a:endParaRPr>
                    </a:p>
                  </a:txBody>
                  <a:tcPr marL="39445" marR="39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YES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YES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a:effectLst/>
                          <a:latin typeface="Arial"/>
                          <a:ea typeface="Calibri"/>
                          <a:cs typeface="Times New Roman"/>
                        </a:rPr>
                        <a:t>6 months</a:t>
                      </a:r>
                      <a:endParaRPr lang="en-US" sz="60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a:effectLst/>
                          <a:latin typeface="Arial"/>
                          <a:ea typeface="Calibri"/>
                          <a:cs typeface="Times New Roman"/>
                        </a:rPr>
                        <a:t>Annual Wellness visit</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PCP discretion – no minimum testing</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As Indicated</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0043">
                <a:tc>
                  <a:txBody>
                    <a:bodyPr/>
                    <a:lstStyle/>
                    <a:p>
                      <a:pPr marL="0" marR="0" algn="ctr">
                        <a:lnSpc>
                          <a:spcPct val="115000"/>
                        </a:lnSpc>
                        <a:spcBef>
                          <a:spcPts val="0"/>
                        </a:spcBef>
                        <a:spcAft>
                          <a:spcPts val="1000"/>
                        </a:spcAft>
                      </a:pPr>
                      <a:r>
                        <a:rPr lang="en-US" sz="600" b="1">
                          <a:effectLst/>
                          <a:latin typeface="Arial"/>
                          <a:ea typeface="Calibri"/>
                          <a:cs typeface="Times New Roman"/>
                        </a:rPr>
                        <a:t>BENZOS with Opioids or Stimulants)</a:t>
                      </a:r>
                      <a:endParaRPr lang="en-US" sz="600">
                        <a:effectLst/>
                        <a:latin typeface="Calibri"/>
                        <a:ea typeface="Calibri"/>
                        <a:cs typeface="Times New Roman"/>
                      </a:endParaRPr>
                    </a:p>
                  </a:txBody>
                  <a:tcPr marL="39445" marR="39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 YES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YES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Arial"/>
                          <a:ea typeface="Times New Roman"/>
                          <a:cs typeface="Times New Roman"/>
                        </a:rPr>
                        <a:t>3 months</a:t>
                      </a:r>
                      <a:endParaRPr lang="en-US" sz="60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600">
                          <a:effectLst/>
                          <a:latin typeface="Arial"/>
                          <a:ea typeface="Calibri"/>
                          <a:cs typeface="Times New Roman"/>
                        </a:rPr>
                        <a:t>Annual Wellness Visit</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0" marR="0">
                        <a:lnSpc>
                          <a:spcPct val="115000"/>
                        </a:lnSpc>
                        <a:spcBef>
                          <a:spcPts val="0"/>
                        </a:spcBef>
                        <a:spcAft>
                          <a:spcPts val="1000"/>
                        </a:spcAft>
                      </a:pPr>
                      <a:r>
                        <a:rPr lang="en-US" sz="600">
                          <a:effectLst/>
                          <a:latin typeface="Arial"/>
                          <a:ea typeface="Calibri"/>
                          <a:cs typeface="Times New Roman"/>
                        </a:rPr>
                        <a:t>Twice yearly</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As Indicated</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9344">
                <a:tc>
                  <a:txBody>
                    <a:bodyPr/>
                    <a:lstStyle/>
                    <a:p>
                      <a:pPr marL="0" marR="0" algn="ctr">
                        <a:lnSpc>
                          <a:spcPct val="115000"/>
                        </a:lnSpc>
                        <a:spcBef>
                          <a:spcPts val="0"/>
                        </a:spcBef>
                        <a:spcAft>
                          <a:spcPts val="1000"/>
                        </a:spcAft>
                      </a:pPr>
                      <a:r>
                        <a:rPr lang="en-US" sz="600" b="1">
                          <a:effectLst/>
                          <a:latin typeface="Arial"/>
                          <a:ea typeface="Calibri"/>
                          <a:cs typeface="Times New Roman"/>
                        </a:rPr>
                        <a:t>BENZOS ONLY</a:t>
                      </a:r>
                      <a:endParaRPr lang="en-US" sz="600">
                        <a:effectLst/>
                        <a:latin typeface="Calibri"/>
                        <a:ea typeface="Calibri"/>
                        <a:cs typeface="Times New Roman"/>
                      </a:endParaRPr>
                    </a:p>
                  </a:txBody>
                  <a:tcPr marL="39445" marR="39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NO</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Arial"/>
                          <a:ea typeface="Times New Roman"/>
                          <a:cs typeface="Times New Roman"/>
                        </a:rPr>
                        <a:t>PROVIDER   DISCRETION</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Font typeface="Symbol"/>
                        <a:buChar char=""/>
                      </a:pPr>
                      <a:r>
                        <a:rPr lang="en-US" sz="600">
                          <a:effectLst/>
                          <a:latin typeface="Arial"/>
                          <a:ea typeface="Calibri"/>
                          <a:cs typeface="Times New Roman"/>
                        </a:rPr>
                        <a:t>6 months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Arial"/>
                          <a:ea typeface="Calibri"/>
                          <a:cs typeface="Times New Roman"/>
                        </a:rPr>
                        <a:t>Annual Wellness visit</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1000"/>
                        </a:spcAft>
                      </a:pPr>
                      <a:r>
                        <a:rPr lang="en-US" sz="600">
                          <a:effectLst/>
                          <a:latin typeface="Arial"/>
                          <a:ea typeface="Calibri"/>
                          <a:cs typeface="Times New Roman"/>
                        </a:rPr>
                        <a:t>PCP discretion – no minimum testing</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1000"/>
                        </a:spcAft>
                      </a:pPr>
                      <a:r>
                        <a:rPr lang="en-US" sz="600">
                          <a:effectLst/>
                          <a:latin typeface="Arial"/>
                          <a:ea typeface="Calibri"/>
                          <a:cs typeface="Times New Roman"/>
                        </a:rPr>
                        <a:t> </a:t>
                      </a:r>
                      <a:endParaRPr lang="en-US" sz="600">
                        <a:effectLst/>
                        <a:latin typeface="Calibri"/>
                        <a:ea typeface="Calibri"/>
                        <a:cs typeface="Times New Roman"/>
                      </a:endParaRPr>
                    </a:p>
                    <a:p>
                      <a:pPr marL="228600" marR="0">
                        <a:lnSpc>
                          <a:spcPct val="115000"/>
                        </a:lnSpc>
                        <a:spcBef>
                          <a:spcPts val="0"/>
                        </a:spcBef>
                        <a:spcAft>
                          <a:spcPts val="1000"/>
                        </a:spcAft>
                      </a:pPr>
                      <a:r>
                        <a:rPr lang="en-US" sz="600">
                          <a:effectLst/>
                          <a:latin typeface="Arial"/>
                          <a:ea typeface="Calibri"/>
                          <a:cs typeface="Times New Roman"/>
                        </a:rPr>
                        <a:t>As Indicated</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715">
                <a:tc>
                  <a:txBody>
                    <a:bodyPr/>
                    <a:lstStyle/>
                    <a:p>
                      <a:pPr marL="0" marR="0" algn="ctr">
                        <a:lnSpc>
                          <a:spcPct val="115000"/>
                        </a:lnSpc>
                        <a:spcBef>
                          <a:spcPts val="0"/>
                        </a:spcBef>
                        <a:spcAft>
                          <a:spcPts val="1000"/>
                        </a:spcAft>
                      </a:pPr>
                      <a:r>
                        <a:rPr lang="en-US" sz="600" b="1">
                          <a:effectLst/>
                          <a:latin typeface="Arial"/>
                          <a:ea typeface="Calibri"/>
                          <a:cs typeface="Times New Roman"/>
                        </a:rPr>
                        <a:t>Virtual</a:t>
                      </a:r>
                      <a:endParaRPr lang="en-US" sz="600">
                        <a:effectLst/>
                        <a:latin typeface="Calibri"/>
                        <a:ea typeface="Calibri"/>
                        <a:cs typeface="Times New Roman"/>
                      </a:endParaRPr>
                    </a:p>
                  </a:txBody>
                  <a:tcPr marL="39445" marR="39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YES</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600">
                          <a:effectLst/>
                          <a:latin typeface="Arial"/>
                          <a:ea typeface="Times New Roman"/>
                          <a:cs typeface="Times New Roman"/>
                        </a:rPr>
                        <a:t> </a:t>
                      </a:r>
                      <a:endParaRPr lang="en-US" sz="600">
                        <a:effectLst/>
                        <a:latin typeface="Calibri"/>
                        <a:ea typeface="Calibri"/>
                        <a:cs typeface="Times New Roman"/>
                      </a:endParaRPr>
                    </a:p>
                    <a:p>
                      <a:pPr marL="228600" marR="0">
                        <a:lnSpc>
                          <a:spcPct val="115000"/>
                        </a:lnSpc>
                        <a:spcBef>
                          <a:spcPts val="0"/>
                        </a:spcBef>
                        <a:spcAft>
                          <a:spcPts val="0"/>
                        </a:spcAft>
                      </a:pPr>
                      <a:r>
                        <a:rPr lang="en-US" sz="600">
                          <a:effectLst/>
                          <a:latin typeface="Arial"/>
                          <a:ea typeface="Times New Roman"/>
                          <a:cs typeface="Times New Roman"/>
                        </a:rPr>
                        <a:t>NO</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a:effectLst/>
                          <a:latin typeface="Arial"/>
                          <a:ea typeface="Times New Roman"/>
                          <a:cs typeface="Times New Roman"/>
                        </a:rPr>
                        <a:t>No visits – for patients in nursing homes or severely homebound</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5000"/>
                        </a:lnSpc>
                        <a:spcBef>
                          <a:spcPts val="0"/>
                        </a:spcBef>
                        <a:spcAft>
                          <a:spcPts val="1000"/>
                        </a:spcAft>
                      </a:pPr>
                      <a:r>
                        <a:rPr lang="en-US" sz="600">
                          <a:effectLst/>
                          <a:latin typeface="Arial"/>
                          <a:ea typeface="Calibri"/>
                          <a:cs typeface="Times New Roman"/>
                        </a:rPr>
                        <a:t>No </a:t>
                      </a:r>
                      <a:endParaRPr lang="en-US" sz="60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600" dirty="0">
                          <a:effectLst/>
                          <a:latin typeface="Arial"/>
                          <a:ea typeface="Calibri"/>
                          <a:cs typeface="Times New Roman"/>
                        </a:rPr>
                        <a:t>None</a:t>
                      </a:r>
                      <a:endParaRPr lang="en-US" sz="600" dirty="0">
                        <a:effectLst/>
                        <a:latin typeface="Calibri"/>
                        <a:ea typeface="Calibri"/>
                        <a:cs typeface="Times New Roman"/>
                      </a:endParaRPr>
                    </a:p>
                  </a:txBody>
                  <a:tcPr marL="39445" marR="39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a:xfrm>
            <a:off x="1435608" y="274320"/>
            <a:ext cx="7498080" cy="640080"/>
          </a:xfrm>
        </p:spPr>
        <p:txBody>
          <a:bodyPr>
            <a:normAutofit fontScale="90000"/>
          </a:bodyPr>
          <a:lstStyle/>
          <a:p>
            <a:r>
              <a:rPr lang="en-US" dirty="0" smtClean="0"/>
              <a:t>         CSRP Guidelines Grid</a:t>
            </a:r>
            <a:endParaRPr lang="en-US" dirty="0"/>
          </a:p>
        </p:txBody>
      </p:sp>
    </p:spTree>
    <p:extLst>
      <p:ext uri="{BB962C8B-B14F-4D97-AF65-F5344CB8AC3E}">
        <p14:creationId xmlns:p14="http://schemas.microsoft.com/office/powerpoint/2010/main" val="2563111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Registry</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86800" cy="28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92" y="1887095"/>
            <a:ext cx="788192" cy="298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1887096"/>
            <a:ext cx="6629399" cy="298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519075649"/>
              </p:ext>
            </p:extLst>
          </p:nvPr>
        </p:nvGraphicFramePr>
        <p:xfrm>
          <a:off x="1143000" y="1905000"/>
          <a:ext cx="1175603" cy="2966963"/>
        </p:xfrm>
        <a:graphic>
          <a:graphicData uri="http://schemas.openxmlformats.org/drawingml/2006/table">
            <a:tbl>
              <a:tblPr firstRow="1" bandRow="1">
                <a:tableStyleId>{073A0DAA-6AF3-43AB-8588-CEC1D06C72B9}</a:tableStyleId>
              </a:tblPr>
              <a:tblGrid>
                <a:gridCol w="1175603">
                  <a:extLst>
                    <a:ext uri="{9D8B030D-6E8A-4147-A177-3AD203B41FA5}">
                      <a16:colId xmlns:a16="http://schemas.microsoft.com/office/drawing/2014/main" val="20000"/>
                    </a:ext>
                  </a:extLst>
                </a:gridCol>
              </a:tblGrid>
              <a:tr h="2966963">
                <a:tc>
                  <a:txBody>
                    <a:bodyPr/>
                    <a:lstStyle/>
                    <a:p>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90447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r>
              <a:rPr lang="en-US" dirty="0" smtClean="0"/>
              <a:t>All nursing staff</a:t>
            </a:r>
            <a:endParaRPr lang="en-US" dirty="0"/>
          </a:p>
        </p:txBody>
      </p:sp>
      <p:sp>
        <p:nvSpPr>
          <p:cNvPr id="26627" name="Title 1"/>
          <p:cNvSpPr>
            <a:spLocks noGrp="1"/>
          </p:cNvSpPr>
          <p:nvPr>
            <p:ph type="ctrTitle"/>
          </p:nvPr>
        </p:nvSpPr>
        <p:spPr/>
        <p:txBody>
          <a:bodyPr/>
          <a:lstStyle/>
          <a:p>
            <a:pPr eaLnBrk="1" hangingPunct="1"/>
            <a:r>
              <a:rPr lang="en-US" altLang="en-US" smtClean="0"/>
              <a:t>CLINICAL SKILLS</a:t>
            </a:r>
          </a:p>
        </p:txBody>
      </p:sp>
    </p:spTree>
    <p:extLst>
      <p:ext uri="{BB962C8B-B14F-4D97-AF65-F5344CB8AC3E}">
        <p14:creationId xmlns:p14="http://schemas.microsoft.com/office/powerpoint/2010/main" val="30557714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Blood Pressure Measurement</a:t>
            </a:r>
          </a:p>
        </p:txBody>
      </p:sp>
      <p:sp>
        <p:nvSpPr>
          <p:cNvPr id="28675" name="Text Placeholder 2"/>
          <p:cNvSpPr>
            <a:spLocks noGrp="1"/>
          </p:cNvSpPr>
          <p:nvPr>
            <p:ph type="body" idx="2"/>
          </p:nvPr>
        </p:nvSpPr>
        <p:spPr/>
        <p:txBody>
          <a:bodyPr/>
          <a:lstStyle/>
          <a:p>
            <a:pPr eaLnBrk="1" hangingPunct="1"/>
            <a:r>
              <a:rPr lang="en-US" altLang="en-US" smtClean="0"/>
              <a:t>To ensure correct and accurate blood pressure measurement results.</a:t>
            </a:r>
          </a:p>
        </p:txBody>
      </p:sp>
      <p:sp>
        <p:nvSpPr>
          <p:cNvPr id="28676" name="Content Placeholder 3"/>
          <p:cNvSpPr>
            <a:spLocks noGrp="1"/>
          </p:cNvSpPr>
          <p:nvPr>
            <p:ph sz="quarter" idx="1"/>
          </p:nvPr>
        </p:nvSpPr>
        <p:spPr/>
        <p:txBody>
          <a:bodyPr/>
          <a:lstStyle/>
          <a:p>
            <a:pPr eaLnBrk="1" hangingPunct="1"/>
            <a:r>
              <a:rPr lang="en-US" altLang="en-US" sz="2100" dirty="0" smtClean="0"/>
              <a:t>Staff should wait at least 5 minutes before taking BP</a:t>
            </a:r>
          </a:p>
          <a:p>
            <a:pPr eaLnBrk="1" hangingPunct="1"/>
            <a:r>
              <a:rPr lang="en-US" altLang="en-US" sz="2100" dirty="0" smtClean="0"/>
              <a:t>Patient’s legs should be uncrossed and they should be sitting on a chair with their feet on the floor</a:t>
            </a:r>
          </a:p>
          <a:p>
            <a:pPr eaLnBrk="1" hangingPunct="1"/>
            <a:r>
              <a:rPr lang="en-US" altLang="en-US" sz="2100" dirty="0" smtClean="0"/>
              <a:t>Staff should ensure proper cuff size is used</a:t>
            </a:r>
          </a:p>
          <a:p>
            <a:pPr eaLnBrk="1" hangingPunct="1"/>
            <a:r>
              <a:rPr lang="en-US" altLang="en-US" sz="2100" dirty="0" smtClean="0"/>
              <a:t> Stethoscope should be placed on a bare arm (not over any clothing)</a:t>
            </a:r>
          </a:p>
          <a:p>
            <a:pPr eaLnBrk="1" hangingPunct="1"/>
            <a:r>
              <a:rPr lang="en-US" altLang="en-US" sz="2100" dirty="0" smtClean="0"/>
              <a:t>If rolling up patient’s sleeve, it should not be tight around their upper arm, if it is then they need to remove their arm out of the sleeve.</a:t>
            </a:r>
          </a:p>
          <a:p>
            <a:pPr eaLnBrk="1" hangingPunct="1"/>
            <a:r>
              <a:rPr lang="en-US" altLang="en-US" sz="2100" dirty="0" smtClean="0"/>
              <a:t>If BP is ≥140/90 it must be retaken at least 5 minutes later using the automated machine to obtain three BPs for an average and provider must be informed</a:t>
            </a:r>
          </a:p>
        </p:txBody>
      </p:sp>
    </p:spTree>
    <p:extLst>
      <p:ext uri="{BB962C8B-B14F-4D97-AF65-F5344CB8AC3E}">
        <p14:creationId xmlns:p14="http://schemas.microsoft.com/office/powerpoint/2010/main" val="2202468607"/>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545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72412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Medication Reconciliation</a:t>
            </a:r>
          </a:p>
        </p:txBody>
      </p:sp>
      <p:sp>
        <p:nvSpPr>
          <p:cNvPr id="32771" name="Text Placeholder 2"/>
          <p:cNvSpPr>
            <a:spLocks noGrp="1"/>
          </p:cNvSpPr>
          <p:nvPr>
            <p:ph type="body" idx="2"/>
          </p:nvPr>
        </p:nvSpPr>
        <p:spPr/>
        <p:txBody>
          <a:bodyPr/>
          <a:lstStyle/>
          <a:p>
            <a:pPr eaLnBrk="1" hangingPunct="1"/>
            <a:r>
              <a:rPr lang="en-US" altLang="en-US" smtClean="0"/>
              <a:t>To maintain an accurate list of medications that includes those prescribed by the PCP, by a specialist or during a hospitalization.</a:t>
            </a:r>
          </a:p>
        </p:txBody>
      </p:sp>
      <p:sp>
        <p:nvSpPr>
          <p:cNvPr id="32772" name="Content Placeholder 3"/>
          <p:cNvSpPr>
            <a:spLocks noGrp="1"/>
          </p:cNvSpPr>
          <p:nvPr>
            <p:ph sz="quarter" idx="1"/>
          </p:nvPr>
        </p:nvSpPr>
        <p:spPr>
          <a:xfrm>
            <a:off x="3124200" y="914400"/>
            <a:ext cx="5638800" cy="5410200"/>
          </a:xfrm>
        </p:spPr>
        <p:txBody>
          <a:bodyPr/>
          <a:lstStyle/>
          <a:p>
            <a:pPr eaLnBrk="1" hangingPunct="1"/>
            <a:r>
              <a:rPr lang="en-US" altLang="en-US" dirty="0" smtClean="0"/>
              <a:t>Verification</a:t>
            </a:r>
          </a:p>
          <a:p>
            <a:pPr lvl="1" eaLnBrk="1" hangingPunct="1"/>
            <a:r>
              <a:rPr lang="en-US" altLang="en-US" dirty="0" smtClean="0"/>
              <a:t>The collection of the med history</a:t>
            </a:r>
          </a:p>
          <a:p>
            <a:pPr eaLnBrk="1" hangingPunct="1"/>
            <a:r>
              <a:rPr lang="en-US" altLang="en-US" dirty="0" smtClean="0"/>
              <a:t>Clarification</a:t>
            </a:r>
          </a:p>
          <a:p>
            <a:pPr lvl="1" eaLnBrk="1" hangingPunct="1"/>
            <a:r>
              <a:rPr lang="en-US" altLang="en-US" dirty="0" smtClean="0"/>
              <a:t>Ensuring the meds &amp; doses are accurate</a:t>
            </a:r>
          </a:p>
          <a:p>
            <a:pPr eaLnBrk="1" hangingPunct="1"/>
            <a:r>
              <a:rPr lang="en-US" altLang="en-US" dirty="0" smtClean="0"/>
              <a:t>Reconciliation</a:t>
            </a:r>
          </a:p>
          <a:p>
            <a:pPr lvl="1" eaLnBrk="1" hangingPunct="1"/>
            <a:r>
              <a:rPr lang="en-US" altLang="en-US" dirty="0" smtClean="0"/>
              <a:t>Documenting changes in the orders</a:t>
            </a:r>
          </a:p>
        </p:txBody>
      </p:sp>
    </p:spTree>
    <p:extLst>
      <p:ext uri="{BB962C8B-B14F-4D97-AF65-F5344CB8AC3E}">
        <p14:creationId xmlns:p14="http://schemas.microsoft.com/office/powerpoint/2010/main" val="362908731"/>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nvPr>
        </p:nvSpPr>
        <p:spPr>
          <a:xfrm>
            <a:off x="301625" y="1524000"/>
            <a:ext cx="4040188" cy="733425"/>
          </a:xfrm>
        </p:spPr>
        <p:txBody>
          <a:bodyPr/>
          <a:lstStyle/>
          <a:p>
            <a:pPr eaLnBrk="1" fontAlgn="auto" hangingPunct="1">
              <a:spcAft>
                <a:spcPts val="0"/>
              </a:spcAft>
              <a:buFont typeface="Wingdings 2"/>
              <a:buNone/>
              <a:defRPr/>
            </a:pPr>
            <a:r>
              <a:rPr altLang="en-US"/>
              <a:t>VERIFICATION</a:t>
            </a:r>
          </a:p>
        </p:txBody>
      </p:sp>
      <p:sp>
        <p:nvSpPr>
          <p:cNvPr id="3" name="Text Placeholder 2"/>
          <p:cNvSpPr>
            <a:spLocks noGrp="1"/>
          </p:cNvSpPr>
          <p:nvPr>
            <p:ph type="body" sz="half" idx="3"/>
          </p:nvPr>
        </p:nvSpPr>
        <p:spPr>
          <a:xfrm>
            <a:off x="4791075" y="1524000"/>
            <a:ext cx="4041775" cy="731838"/>
          </a:xfrm>
        </p:spPr>
        <p:txBody>
          <a:bodyPr/>
          <a:lstStyle/>
          <a:p>
            <a:pPr eaLnBrk="1" fontAlgn="auto" hangingPunct="1">
              <a:spcAft>
                <a:spcPts val="0"/>
              </a:spcAft>
              <a:buFont typeface="Wingdings 2"/>
              <a:buNone/>
              <a:defRPr/>
            </a:pPr>
            <a:r>
              <a:rPr lang="en-US" dirty="0" smtClean="0"/>
              <a:t>CLARIFICATION</a:t>
            </a:r>
            <a:endParaRPr lang="en-US" dirty="0"/>
          </a:p>
        </p:txBody>
      </p:sp>
      <p:sp>
        <p:nvSpPr>
          <p:cNvPr id="17412" name="Content Placeholder 1"/>
          <p:cNvSpPr>
            <a:spLocks noGrp="1"/>
          </p:cNvSpPr>
          <p:nvPr>
            <p:ph sz="quarter" idx="2"/>
          </p:nvPr>
        </p:nvSpPr>
        <p:spPr>
          <a:xfrm>
            <a:off x="301625" y="2471738"/>
            <a:ext cx="4041775" cy="3817937"/>
          </a:xfrm>
        </p:spPr>
        <p:txBody>
          <a:bodyPr>
            <a:normAutofit lnSpcReduction="10000"/>
          </a:bodyPr>
          <a:lstStyle/>
          <a:p>
            <a:pPr marL="274320" indent="-274320" eaLnBrk="1" fontAlgn="auto" hangingPunct="1">
              <a:spcAft>
                <a:spcPts val="0"/>
              </a:spcAft>
              <a:buFont typeface="Wingdings 2"/>
              <a:buChar char=""/>
              <a:defRPr/>
            </a:pPr>
            <a:r>
              <a:rPr lang="en-US" altLang="en-US" sz="2400" smtClean="0"/>
              <a:t>Staff will verify patient pharmacy</a:t>
            </a:r>
          </a:p>
          <a:p>
            <a:pPr marL="274320" indent="-274320" eaLnBrk="1" fontAlgn="auto" hangingPunct="1">
              <a:spcAft>
                <a:spcPts val="0"/>
              </a:spcAft>
              <a:buFont typeface="Wingdings 2"/>
              <a:buChar char=""/>
              <a:defRPr/>
            </a:pPr>
            <a:r>
              <a:rPr lang="en-US" altLang="en-US" sz="2400" smtClean="0"/>
              <a:t>Staff will collect history including all meds; prescription, over the counter, herbal supplements and vitamins</a:t>
            </a:r>
          </a:p>
          <a:p>
            <a:pPr marL="274320" indent="-274320" eaLnBrk="1" fontAlgn="auto" hangingPunct="1">
              <a:spcAft>
                <a:spcPts val="0"/>
              </a:spcAft>
              <a:buFont typeface="Wingdings 2"/>
              <a:buChar char=""/>
              <a:defRPr/>
            </a:pPr>
            <a:r>
              <a:rPr lang="en-US" altLang="en-US" sz="2400" smtClean="0"/>
              <a:t>Staff will verify if patient is taking the medication as prescribed</a:t>
            </a:r>
          </a:p>
        </p:txBody>
      </p:sp>
      <p:sp>
        <p:nvSpPr>
          <p:cNvPr id="34821" name="Content Placeholder 3"/>
          <p:cNvSpPr>
            <a:spLocks noGrp="1"/>
          </p:cNvSpPr>
          <p:nvPr>
            <p:ph sz="quarter" idx="4"/>
          </p:nvPr>
        </p:nvSpPr>
        <p:spPr>
          <a:xfrm>
            <a:off x="4800600" y="2471738"/>
            <a:ext cx="4038600" cy="3821112"/>
          </a:xfrm>
        </p:spPr>
        <p:txBody>
          <a:bodyPr/>
          <a:lstStyle/>
          <a:p>
            <a:pPr eaLnBrk="1" hangingPunct="1"/>
            <a:r>
              <a:rPr lang="en-US" altLang="en-US" sz="2400" dirty="0" smtClean="0"/>
              <a:t>Staff will review each medication on the list with patient and confirm dosage, frequency, route and reason</a:t>
            </a:r>
          </a:p>
          <a:p>
            <a:pPr eaLnBrk="1" hangingPunct="1"/>
            <a:r>
              <a:rPr lang="en-US" altLang="en-US" sz="2400" dirty="0" smtClean="0"/>
              <a:t>It is NOT acceptable to ask the patient “has anything changed”</a:t>
            </a:r>
          </a:p>
        </p:txBody>
      </p:sp>
      <p:sp>
        <p:nvSpPr>
          <p:cNvPr id="34822" name="Title 1"/>
          <p:cNvSpPr>
            <a:spLocks noGrp="1"/>
          </p:cNvSpPr>
          <p:nvPr>
            <p:ph type="title"/>
          </p:nvPr>
        </p:nvSpPr>
        <p:spPr/>
        <p:txBody>
          <a:bodyPr/>
          <a:lstStyle/>
          <a:p>
            <a:pPr eaLnBrk="1" hangingPunct="1"/>
            <a:r>
              <a:rPr lang="en-US" altLang="en-US" smtClean="0"/>
              <a:t>Medication Reconciliation</a:t>
            </a:r>
          </a:p>
        </p:txBody>
      </p:sp>
    </p:spTree>
    <p:extLst>
      <p:ext uri="{BB962C8B-B14F-4D97-AF65-F5344CB8AC3E}">
        <p14:creationId xmlns:p14="http://schemas.microsoft.com/office/powerpoint/2010/main" val="429273712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98884" y="152400"/>
            <a:ext cx="6324600" cy="381000"/>
          </a:xfrm>
        </p:spPr>
        <p:txBody>
          <a:bodyPr>
            <a:normAutofit fontScale="90000"/>
          </a:bodyPr>
          <a:lstStyle/>
          <a:p>
            <a:pPr eaLnBrk="1" hangingPunct="1"/>
            <a:r>
              <a:rPr lang="en-US" altLang="en-US" dirty="0" smtClean="0"/>
              <a:t>Message Taking Guidelines </a:t>
            </a:r>
          </a:p>
        </p:txBody>
      </p:sp>
      <p:graphicFrame>
        <p:nvGraphicFramePr>
          <p:cNvPr id="2" name="Object 1"/>
          <p:cNvGraphicFramePr>
            <a:graphicFrameLocks noChangeAspect="1"/>
          </p:cNvGraphicFramePr>
          <p:nvPr>
            <p:extLst>
              <p:ext uri="{D42A27DB-BD31-4B8C-83A1-F6EECF244321}">
                <p14:modId xmlns:p14="http://schemas.microsoft.com/office/powerpoint/2010/main" val="2611103607"/>
              </p:ext>
            </p:extLst>
          </p:nvPr>
        </p:nvGraphicFramePr>
        <p:xfrm>
          <a:off x="1124551" y="685800"/>
          <a:ext cx="7162800" cy="6061742"/>
        </p:xfrm>
        <a:graphic>
          <a:graphicData uri="http://schemas.openxmlformats.org/presentationml/2006/ole">
            <mc:AlternateContent xmlns:mc="http://schemas.openxmlformats.org/markup-compatibility/2006">
              <mc:Choice xmlns:v="urn:schemas-microsoft-com:vml" Requires="v">
                <p:oleObj spid="_x0000_s1029" name="Worksheet" r:id="rId4" imgW="8915496" imgH="7543672" progId="Excel.Sheet.12">
                  <p:embed/>
                </p:oleObj>
              </mc:Choice>
              <mc:Fallback>
                <p:oleObj name="Worksheet" r:id="rId4" imgW="8915496" imgH="7543672" progId="Excel.Sheet.12">
                  <p:embed/>
                  <p:pic>
                    <p:nvPicPr>
                      <p:cNvPr id="0" name=""/>
                      <p:cNvPicPr/>
                      <p:nvPr/>
                    </p:nvPicPr>
                    <p:blipFill>
                      <a:blip r:embed="rId5"/>
                      <a:stretch>
                        <a:fillRect/>
                      </a:stretch>
                    </p:blipFill>
                    <p:spPr>
                      <a:xfrm>
                        <a:off x="1124551" y="685800"/>
                        <a:ext cx="7162800" cy="606174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nvPr>
        </p:nvSpPr>
        <p:spPr>
          <a:xfrm>
            <a:off x="301625" y="1524000"/>
            <a:ext cx="4040188" cy="733425"/>
          </a:xfrm>
        </p:spPr>
        <p:txBody>
          <a:bodyPr/>
          <a:lstStyle/>
          <a:p>
            <a:pPr eaLnBrk="1" fontAlgn="auto" hangingPunct="1">
              <a:spcAft>
                <a:spcPts val="0"/>
              </a:spcAft>
              <a:buFont typeface="Wingdings 2"/>
              <a:buNone/>
              <a:defRPr/>
            </a:pPr>
            <a:r>
              <a:rPr altLang="en-US"/>
              <a:t>RECONCILIATION	</a:t>
            </a:r>
          </a:p>
        </p:txBody>
      </p:sp>
      <p:sp>
        <p:nvSpPr>
          <p:cNvPr id="18435" name="Content Placeholder 1"/>
          <p:cNvSpPr>
            <a:spLocks noGrp="1"/>
          </p:cNvSpPr>
          <p:nvPr>
            <p:ph sz="quarter" idx="2"/>
          </p:nvPr>
        </p:nvSpPr>
        <p:spPr>
          <a:xfrm>
            <a:off x="301625" y="2471738"/>
            <a:ext cx="4041775" cy="3817937"/>
          </a:xfrm>
        </p:spPr>
        <p:txBody>
          <a:bodyPr>
            <a:normAutofit fontScale="92500"/>
          </a:bodyPr>
          <a:lstStyle/>
          <a:p>
            <a:pPr marL="274320" indent="-274320" eaLnBrk="1" fontAlgn="auto" hangingPunct="1">
              <a:spcAft>
                <a:spcPts val="0"/>
              </a:spcAft>
              <a:buFont typeface="Wingdings 2"/>
              <a:buChar char=""/>
              <a:defRPr/>
            </a:pPr>
            <a:r>
              <a:rPr lang="en-US" altLang="en-US" sz="2000" smtClean="0"/>
              <a:t>Staff will document any changes to the med list</a:t>
            </a:r>
          </a:p>
          <a:p>
            <a:pPr marL="274320" indent="-274320" eaLnBrk="1" fontAlgn="auto" hangingPunct="1">
              <a:spcAft>
                <a:spcPts val="0"/>
              </a:spcAft>
              <a:buFont typeface="Wingdings 2"/>
              <a:buChar char=""/>
              <a:defRPr/>
            </a:pPr>
            <a:r>
              <a:rPr lang="en-US" altLang="en-US" sz="2000" smtClean="0"/>
              <a:t>Staff will document any new prescriptions a patient has been prescribed by a specialist</a:t>
            </a:r>
          </a:p>
          <a:p>
            <a:pPr marL="274320" indent="-274320" eaLnBrk="1" fontAlgn="auto" hangingPunct="1">
              <a:spcAft>
                <a:spcPts val="0"/>
              </a:spcAft>
              <a:buFont typeface="Wingdings 2"/>
              <a:buChar char=""/>
              <a:defRPr/>
            </a:pPr>
            <a:r>
              <a:rPr lang="en-US" altLang="en-US" sz="2000" smtClean="0"/>
              <a:t>Clinical staff will stop all short term meds, such as antibiotics</a:t>
            </a:r>
          </a:p>
          <a:p>
            <a:pPr marL="274320" indent="-274320" eaLnBrk="1" fontAlgn="auto" hangingPunct="1">
              <a:spcAft>
                <a:spcPts val="0"/>
              </a:spcAft>
              <a:buFont typeface="Wingdings 2"/>
              <a:buChar char=""/>
              <a:defRPr/>
            </a:pPr>
            <a:r>
              <a:rPr lang="en-US" altLang="en-US" sz="2000" smtClean="0"/>
              <a:t>If a patient has stopped a medication per order of the provider, the med will be stopped and notification put in the chief complaint of the encounter</a:t>
            </a:r>
          </a:p>
        </p:txBody>
      </p:sp>
      <p:sp>
        <p:nvSpPr>
          <p:cNvPr id="18436" name="Content Placeholder 3"/>
          <p:cNvSpPr>
            <a:spLocks noGrp="1"/>
          </p:cNvSpPr>
          <p:nvPr>
            <p:ph sz="quarter" idx="4"/>
          </p:nvPr>
        </p:nvSpPr>
        <p:spPr>
          <a:xfrm>
            <a:off x="4800600" y="2471738"/>
            <a:ext cx="4038600" cy="3821112"/>
          </a:xfrm>
        </p:spPr>
        <p:txBody>
          <a:bodyPr>
            <a:normAutofit lnSpcReduction="10000"/>
          </a:bodyPr>
          <a:lstStyle/>
          <a:p>
            <a:pPr marL="274320" indent="-274320" eaLnBrk="1" fontAlgn="auto" hangingPunct="1">
              <a:spcAft>
                <a:spcPts val="0"/>
              </a:spcAft>
              <a:buFont typeface="Wingdings 2"/>
              <a:buChar char=""/>
              <a:defRPr/>
            </a:pPr>
            <a:r>
              <a:rPr lang="en-US" altLang="en-US" sz="2000" smtClean="0"/>
              <a:t>If patient has stopped prescribed meds without an order to d/c, the staff will NOT stop the med, but will record the reason the patient stopped, and when, in the chief complaint.</a:t>
            </a:r>
          </a:p>
          <a:p>
            <a:pPr marL="274320" indent="-274320" eaLnBrk="1" fontAlgn="auto" hangingPunct="1">
              <a:spcAft>
                <a:spcPts val="0"/>
              </a:spcAft>
              <a:buFont typeface="Wingdings 2"/>
              <a:buChar char=""/>
              <a:defRPr/>
            </a:pPr>
            <a:r>
              <a:rPr lang="en-US" altLang="en-US" sz="2000" smtClean="0"/>
              <a:t>The practitioner will stop the med if they feel it is appropriate</a:t>
            </a:r>
          </a:p>
          <a:p>
            <a:pPr marL="274320" indent="-274320" eaLnBrk="1" fontAlgn="auto" hangingPunct="1">
              <a:spcAft>
                <a:spcPts val="0"/>
              </a:spcAft>
              <a:buFont typeface="Wingdings 2"/>
              <a:buChar char=""/>
              <a:defRPr/>
            </a:pPr>
            <a:r>
              <a:rPr lang="en-US" altLang="en-US" sz="2000" smtClean="0"/>
              <a:t>PRN meds will stay on the active med list with an internal note stating “PRN”</a:t>
            </a:r>
          </a:p>
        </p:txBody>
      </p:sp>
      <p:sp>
        <p:nvSpPr>
          <p:cNvPr id="36869" name="Title 1"/>
          <p:cNvSpPr>
            <a:spLocks noGrp="1"/>
          </p:cNvSpPr>
          <p:nvPr>
            <p:ph type="title"/>
          </p:nvPr>
        </p:nvSpPr>
        <p:spPr/>
        <p:txBody>
          <a:bodyPr/>
          <a:lstStyle/>
          <a:p>
            <a:pPr eaLnBrk="1" hangingPunct="1"/>
            <a:r>
              <a:rPr lang="en-US" altLang="en-US" smtClean="0"/>
              <a:t>Medication Reconciliation</a:t>
            </a:r>
          </a:p>
        </p:txBody>
      </p:sp>
    </p:spTree>
    <p:extLst>
      <p:ext uri="{BB962C8B-B14F-4D97-AF65-F5344CB8AC3E}">
        <p14:creationId xmlns:p14="http://schemas.microsoft.com/office/powerpoint/2010/main" val="220439869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Peak Flow Monitoring	</a:t>
            </a:r>
          </a:p>
        </p:txBody>
      </p:sp>
      <p:sp>
        <p:nvSpPr>
          <p:cNvPr id="38915" name="Text Placeholder 2"/>
          <p:cNvSpPr>
            <a:spLocks noGrp="1"/>
          </p:cNvSpPr>
          <p:nvPr>
            <p:ph type="body" idx="2"/>
          </p:nvPr>
        </p:nvSpPr>
        <p:spPr>
          <a:xfrm>
            <a:off x="381000" y="1981200"/>
            <a:ext cx="2362200" cy="1295400"/>
          </a:xfrm>
        </p:spPr>
        <p:txBody>
          <a:bodyPr/>
          <a:lstStyle/>
          <a:p>
            <a:pPr eaLnBrk="1" hangingPunct="1"/>
            <a:r>
              <a:rPr lang="en-US" altLang="en-US" smtClean="0"/>
              <a:t>To measure a patient’s peak expiratory flow rate during for patients with Asthma.</a:t>
            </a:r>
          </a:p>
          <a:p>
            <a:pPr eaLnBrk="1" hangingPunct="1"/>
            <a:endParaRPr lang="en-US" altLang="en-US" smtClean="0"/>
          </a:p>
        </p:txBody>
      </p:sp>
      <p:sp>
        <p:nvSpPr>
          <p:cNvPr id="38916" name="Content Placeholder 3"/>
          <p:cNvSpPr>
            <a:spLocks noGrp="1"/>
          </p:cNvSpPr>
          <p:nvPr>
            <p:ph sz="quarter" idx="1"/>
          </p:nvPr>
        </p:nvSpPr>
        <p:spPr/>
        <p:txBody>
          <a:bodyPr/>
          <a:lstStyle/>
          <a:p>
            <a:pPr eaLnBrk="1" hangingPunct="1"/>
            <a:endParaRPr lang="en-US" altLang="en-US" sz="2400" smtClean="0">
              <a:hlinkClick r:id=""/>
            </a:endParaRPr>
          </a:p>
          <a:p>
            <a:pPr eaLnBrk="1" hangingPunct="1"/>
            <a:endParaRPr lang="en-US" altLang="en-US" sz="2400" smtClean="0">
              <a:hlinkClick r:id=""/>
            </a:endParaRPr>
          </a:p>
          <a:p>
            <a:pPr eaLnBrk="1" hangingPunct="1"/>
            <a:r>
              <a:rPr lang="en-US" altLang="en-US" sz="2400" smtClean="0">
                <a:hlinkClick r:id=""/>
              </a:rPr>
              <a:t>https://youtu.be/055fSYXgNKU?t=15</a:t>
            </a:r>
            <a:endParaRPr lang="en-US" altLang="en-US" sz="2400" smtClean="0"/>
          </a:p>
          <a:p>
            <a:pPr eaLnBrk="1" hangingPunct="1"/>
            <a:endParaRPr lang="en-US" altLang="en-US" sz="2400" smtClean="0">
              <a:hlinkClick r:id=""/>
            </a:endParaRPr>
          </a:p>
          <a:p>
            <a:pPr eaLnBrk="1" hangingPunct="1"/>
            <a:endParaRPr lang="en-US" altLang="en-US" sz="2400" smtClean="0">
              <a:hlinkClick r:id=""/>
            </a:endParaRPr>
          </a:p>
          <a:p>
            <a:pPr eaLnBrk="1" hangingPunct="1"/>
            <a:endParaRPr lang="en-US" altLang="en-US" sz="2400" smtClean="0">
              <a:hlinkClick r:id=""/>
            </a:endParaRPr>
          </a:p>
          <a:p>
            <a:pPr eaLnBrk="1" hangingPunct="1"/>
            <a:endParaRPr lang="en-US" altLang="en-US" sz="2400" smtClean="0">
              <a:hlinkClick r:id=""/>
            </a:endParaRPr>
          </a:p>
          <a:p>
            <a:pPr eaLnBrk="1" hangingPunct="1"/>
            <a:r>
              <a:rPr lang="en-US" altLang="en-US" sz="2400" smtClean="0">
                <a:hlinkClick r:id=""/>
              </a:rPr>
              <a:t>https://youtu.be/FS2yKgPExCc</a:t>
            </a:r>
            <a:endParaRPr lang="en-US" altLang="en-US" sz="2400" smtClean="0"/>
          </a:p>
        </p:txBody>
      </p:sp>
      <p:sp>
        <p:nvSpPr>
          <p:cNvPr id="38917" name="Title 1"/>
          <p:cNvSpPr txBox="1">
            <a:spLocks/>
          </p:cNvSpPr>
          <p:nvPr/>
        </p:nvSpPr>
        <p:spPr bwMode="auto">
          <a:xfrm>
            <a:off x="381000" y="2895600"/>
            <a:ext cx="236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smtClean="0">
                <a:ln>
                  <a:noFill/>
                </a:ln>
                <a:solidFill>
                  <a:srgbClr val="FFFFFF"/>
                </a:solidFill>
                <a:effectLst/>
                <a:uLnTx/>
                <a:uFillTx/>
                <a:latin typeface="Georgia" panose="02040502050405020303" pitchFamily="18" charset="0"/>
                <a:ea typeface="+mn-ea"/>
                <a:cs typeface="Arial" panose="020B0604020202020204" pitchFamily="34" charset="0"/>
              </a:rPr>
              <a:t>Spirometry Testing	</a:t>
            </a:r>
          </a:p>
        </p:txBody>
      </p:sp>
      <p:sp>
        <p:nvSpPr>
          <p:cNvPr id="38918" name="Text Placeholder 2"/>
          <p:cNvSpPr txBox="1">
            <a:spLocks/>
          </p:cNvSpPr>
          <p:nvPr/>
        </p:nvSpPr>
        <p:spPr bwMode="auto">
          <a:xfrm>
            <a:off x="381000" y="3857625"/>
            <a:ext cx="2362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ts val="1000"/>
              </a:spcAft>
              <a:buClr>
                <a:srgbClr val="D16349"/>
              </a:buClr>
              <a:buSzPct val="85000"/>
              <a:buFont typeface="Wingdings 2" panose="05020102010507070707" pitchFamily="18" charset="2"/>
              <a:buNone/>
              <a:tabLst/>
              <a:defRPr/>
            </a:pPr>
            <a:r>
              <a:rPr kumimoji="0" lang="en-US" altLang="en-US" sz="1600" b="0" i="0" u="none" strike="noStrike" kern="1200" cap="none" spc="0" normalizeH="0" baseline="0" noProof="0" smtClean="0">
                <a:ln>
                  <a:noFill/>
                </a:ln>
                <a:solidFill>
                  <a:srgbClr val="FFFFFF"/>
                </a:solidFill>
                <a:effectLst/>
                <a:uLnTx/>
                <a:uFillTx/>
                <a:latin typeface="Georgia" panose="02040502050405020303" pitchFamily="18" charset="0"/>
                <a:ea typeface="+mn-ea"/>
                <a:cs typeface="Arial" panose="020B0604020202020204" pitchFamily="34" charset="0"/>
              </a:rPr>
              <a:t>To measure pulmonary function to aid in the evaluation and management of patients with known or suspected respiratory disorders such as COPD and asthma.</a:t>
            </a:r>
          </a:p>
          <a:p>
            <a:pPr marL="0" marR="0" lvl="0" indent="0" algn="l" defTabSz="914400" rtl="0" eaLnBrk="1" fontAlgn="base" latinLnBrk="0" hangingPunct="1">
              <a:lnSpc>
                <a:spcPct val="100000"/>
              </a:lnSpc>
              <a:spcBef>
                <a:spcPct val="20000"/>
              </a:spcBef>
              <a:spcAft>
                <a:spcPts val="1000"/>
              </a:spcAft>
              <a:buClr>
                <a:srgbClr val="D16349"/>
              </a:buClr>
              <a:buSzPct val="85000"/>
              <a:buFont typeface="Wingdings 2" panose="05020102010507070707" pitchFamily="18" charset="2"/>
              <a:buNone/>
              <a:tabLst/>
              <a:defRPr/>
            </a:pPr>
            <a:endParaRPr kumimoji="0" lang="en-US" altLang="en-US" sz="1600" b="0" i="0" u="none" strike="noStrike" kern="1200" cap="none" spc="0" normalizeH="0" baseline="0" noProof="0" smtClean="0">
              <a:ln>
                <a:noFill/>
              </a:ln>
              <a:solidFill>
                <a:srgbClr val="FFFFFF"/>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3590013346"/>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Carbon Monoxide Testing	</a:t>
            </a:r>
          </a:p>
        </p:txBody>
      </p:sp>
      <p:sp>
        <p:nvSpPr>
          <p:cNvPr id="40963" name="Text Placeholder 2"/>
          <p:cNvSpPr>
            <a:spLocks noGrp="1"/>
          </p:cNvSpPr>
          <p:nvPr>
            <p:ph type="body" idx="2"/>
          </p:nvPr>
        </p:nvSpPr>
        <p:spPr/>
        <p:txBody>
          <a:bodyPr/>
          <a:lstStyle/>
          <a:p>
            <a:pPr eaLnBrk="1" hangingPunct="1"/>
            <a:r>
              <a:rPr lang="en-US" altLang="en-US" smtClean="0"/>
              <a:t>To measure the amount of CO in the lungs and on the breath and measure the percentage of vital oxygen that has been replaced in the bloodstream for all patients identified as smokers.</a:t>
            </a:r>
          </a:p>
        </p:txBody>
      </p:sp>
      <p:sp>
        <p:nvSpPr>
          <p:cNvPr id="17412" name="Content Placeholder 3"/>
          <p:cNvSpPr>
            <a:spLocks noGrp="1"/>
          </p:cNvSpPr>
          <p:nvPr>
            <p:ph sz="quarter" idx="1"/>
          </p:nvPr>
        </p:nvSpPr>
        <p:spPr/>
        <p:txBody>
          <a:bodyPr>
            <a:normAutofit/>
          </a:bodyPr>
          <a:lstStyle/>
          <a:p>
            <a:pPr marL="274320" indent="-274320" eaLnBrk="1" fontAlgn="auto" hangingPunct="1">
              <a:spcAft>
                <a:spcPts val="0"/>
              </a:spcAft>
              <a:buFont typeface="Wingdings 2"/>
              <a:buChar char=""/>
              <a:defRPr/>
            </a:pPr>
            <a:r>
              <a:rPr lang="en-US" sz="1400" dirty="0"/>
              <a:t>Attach a breath sampling D-piece and new </a:t>
            </a:r>
            <a:r>
              <a:rPr lang="en-US" sz="1400" dirty="0" err="1"/>
              <a:t>steribreath</a:t>
            </a:r>
            <a:r>
              <a:rPr lang="en-US" sz="1400" dirty="0"/>
              <a:t> mouth piece.</a:t>
            </a:r>
          </a:p>
          <a:p>
            <a:pPr marL="274320" indent="-274320" eaLnBrk="1" fontAlgn="auto" hangingPunct="1">
              <a:spcAft>
                <a:spcPts val="0"/>
              </a:spcAft>
              <a:buFont typeface="Wingdings 2"/>
              <a:buChar char=""/>
              <a:defRPr/>
            </a:pPr>
            <a:r>
              <a:rPr lang="en-US" sz="1400" dirty="0"/>
              <a:t>Patient may be seated or standing.</a:t>
            </a:r>
          </a:p>
          <a:p>
            <a:pPr marL="274320" indent="-274320" eaLnBrk="1" fontAlgn="auto" hangingPunct="1">
              <a:spcAft>
                <a:spcPts val="0"/>
              </a:spcAft>
              <a:buFont typeface="Wingdings 2"/>
              <a:buChar char=""/>
              <a:defRPr/>
            </a:pPr>
            <a:r>
              <a:rPr lang="en-US" sz="1400" dirty="0" smtClean="0"/>
              <a:t>Have </a:t>
            </a:r>
            <a:r>
              <a:rPr lang="en-US" sz="1400" dirty="0"/>
              <a:t>patient take a deep breath in and hold breath for the 15 second countdown. </a:t>
            </a:r>
            <a:endParaRPr lang="en-US" sz="1400" dirty="0" smtClean="0"/>
          </a:p>
          <a:p>
            <a:pPr marL="274320" indent="-274320" eaLnBrk="1" fontAlgn="auto" hangingPunct="1">
              <a:spcAft>
                <a:spcPts val="0"/>
              </a:spcAft>
              <a:buFont typeface="Wingdings 2"/>
              <a:buChar char=""/>
              <a:defRPr/>
            </a:pPr>
            <a:r>
              <a:rPr lang="en-US" sz="1400" dirty="0" smtClean="0"/>
              <a:t>Once </a:t>
            </a:r>
            <a:r>
              <a:rPr lang="en-US" sz="1400" dirty="0"/>
              <a:t>the countdown reaches zero, exhale slowly into the mouth piece. The aim is to empty the lungs as much as possible. If patient is unable to hold their breath for the full 15 seconds, they should commence exhalation at a comfortable point, but exhale completely into the mouth piece. </a:t>
            </a:r>
          </a:p>
          <a:p>
            <a:pPr marL="274320" indent="-274320" eaLnBrk="1" fontAlgn="auto" hangingPunct="1">
              <a:spcAft>
                <a:spcPts val="0"/>
              </a:spcAft>
              <a:buFont typeface="Wingdings 2"/>
              <a:buChar char=""/>
              <a:defRPr/>
            </a:pPr>
            <a:r>
              <a:rPr lang="en-US" sz="1400" dirty="0"/>
              <a:t>The display will show a rising CO ppm and the equivalent % </a:t>
            </a:r>
            <a:r>
              <a:rPr lang="en-US" sz="1400" dirty="0" err="1"/>
              <a:t>COHb</a:t>
            </a:r>
            <a:r>
              <a:rPr lang="en-US" sz="1400" dirty="0"/>
              <a:t> level reading. The colors on the screen will change accordingly. You will only need to record the CO ppm reading in the patient’s chart.</a:t>
            </a:r>
          </a:p>
          <a:p>
            <a:pPr marL="274320" indent="-274320" eaLnBrk="1" fontAlgn="auto" hangingPunct="1">
              <a:spcAft>
                <a:spcPts val="0"/>
              </a:spcAft>
              <a:buFont typeface="Wingdings 2"/>
              <a:buChar char=""/>
              <a:defRPr/>
            </a:pPr>
            <a:r>
              <a:rPr lang="en-US" sz="1400" dirty="0"/>
              <a:t>The sounder will beep at an increasing rate, according to the concentration of CO measured. </a:t>
            </a:r>
          </a:p>
          <a:p>
            <a:pPr marL="274320" indent="-274320" eaLnBrk="1" fontAlgn="auto" hangingPunct="1">
              <a:spcAft>
                <a:spcPts val="0"/>
              </a:spcAft>
              <a:buFont typeface="Wingdings 2"/>
              <a:buChar char=""/>
              <a:defRPr/>
            </a:pPr>
            <a:r>
              <a:rPr lang="en-US" sz="1400" dirty="0"/>
              <a:t>The highest level detected during the exhalation will remain on the display. </a:t>
            </a:r>
          </a:p>
          <a:p>
            <a:pPr marL="274320" indent="-274320" eaLnBrk="1" fontAlgn="auto" hangingPunct="1">
              <a:spcAft>
                <a:spcPts val="0"/>
              </a:spcAft>
              <a:buFont typeface="Wingdings 2"/>
              <a:buChar char=""/>
              <a:defRPr/>
            </a:pPr>
            <a:r>
              <a:rPr lang="en-US" sz="1400" dirty="0"/>
              <a:t>Remove the D-piece with gloves between tests to purge the sensor with fresh air and wash your hands or use included alcohol free hand sanitizer.</a:t>
            </a:r>
          </a:p>
          <a:p>
            <a:pPr marL="274320" indent="-274320" eaLnBrk="1" fontAlgn="auto" hangingPunct="1">
              <a:spcAft>
                <a:spcPts val="0"/>
              </a:spcAft>
              <a:buFont typeface="Wingdings 2"/>
              <a:buChar char=""/>
              <a:defRPr/>
            </a:pPr>
            <a:r>
              <a:rPr lang="en-US" sz="1400" dirty="0" smtClean="0"/>
              <a:t>Document  in Vital Signs note section.</a:t>
            </a:r>
            <a:endParaRPr lang="en-US" sz="1400" dirty="0"/>
          </a:p>
          <a:p>
            <a:pPr marL="0" indent="0" eaLnBrk="1" fontAlgn="auto" hangingPunct="1">
              <a:spcAft>
                <a:spcPts val="0"/>
              </a:spcAft>
              <a:buFont typeface="Wingdings 2" panose="05020102010507070707" pitchFamily="18" charset="2"/>
              <a:buNone/>
              <a:defRPr/>
            </a:pPr>
            <a:endParaRPr lang="en-US" altLang="en-US" sz="1100" dirty="0" smtClean="0"/>
          </a:p>
        </p:txBody>
      </p:sp>
    </p:spTree>
    <p:extLst>
      <p:ext uri="{BB962C8B-B14F-4D97-AF65-F5344CB8AC3E}">
        <p14:creationId xmlns:p14="http://schemas.microsoft.com/office/powerpoint/2010/main" val="2324272243"/>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914400"/>
            <a:ext cx="2362200" cy="609600"/>
          </a:xfrm>
        </p:spPr>
        <p:txBody>
          <a:bodyPr/>
          <a:lstStyle/>
          <a:p>
            <a:r>
              <a:rPr lang="en-US" altLang="en-US" smtClean="0"/>
              <a:t>Pack Years</a:t>
            </a:r>
          </a:p>
        </p:txBody>
      </p:sp>
      <p:sp>
        <p:nvSpPr>
          <p:cNvPr id="43011" name="Text Placeholder 2"/>
          <p:cNvSpPr>
            <a:spLocks noGrp="1"/>
          </p:cNvSpPr>
          <p:nvPr>
            <p:ph type="body" idx="2"/>
          </p:nvPr>
        </p:nvSpPr>
        <p:spPr>
          <a:xfrm>
            <a:off x="381000" y="1600200"/>
            <a:ext cx="2362200" cy="4525963"/>
          </a:xfrm>
        </p:spPr>
        <p:txBody>
          <a:bodyPr/>
          <a:lstStyle/>
          <a:p>
            <a:r>
              <a:rPr lang="en-US" altLang="en-US" smtClean="0"/>
              <a:t>A term used to express the amount of smoking exposure a person has had over time.  It can determine the risk level for smoking related illnesses.</a:t>
            </a:r>
          </a:p>
        </p:txBody>
      </p:sp>
      <p:sp>
        <p:nvSpPr>
          <p:cNvPr id="4" name="Content Placeholder 3"/>
          <p:cNvSpPr>
            <a:spLocks noGrp="1"/>
          </p:cNvSpPr>
          <p:nvPr>
            <p:ph sz="quarter" idx="1"/>
          </p:nvPr>
        </p:nvSpPr>
        <p:spPr/>
        <p:txBody>
          <a:bodyPr/>
          <a:lstStyle/>
          <a:p>
            <a:pPr>
              <a:defRPr/>
            </a:pPr>
            <a:r>
              <a:rPr lang="en-US" sz="1800" dirty="0" smtClean="0"/>
              <a:t>Calculation:</a:t>
            </a:r>
          </a:p>
          <a:p>
            <a:pPr lvl="1">
              <a:defRPr/>
            </a:pPr>
            <a:r>
              <a:rPr lang="en-US" sz="1600" dirty="0" smtClean="0"/>
              <a:t>Number of cigarettes per day</a:t>
            </a:r>
          </a:p>
          <a:p>
            <a:pPr lvl="1">
              <a:defRPr/>
            </a:pPr>
            <a:r>
              <a:rPr lang="en-US" sz="1600" dirty="0" smtClean="0"/>
              <a:t>Divide by 20</a:t>
            </a:r>
          </a:p>
          <a:p>
            <a:pPr lvl="1">
              <a:defRPr/>
            </a:pPr>
            <a:r>
              <a:rPr lang="en-US" sz="1600" dirty="0" smtClean="0"/>
              <a:t>Multiply by the number of years smoked</a:t>
            </a:r>
          </a:p>
          <a:p>
            <a:pPr lvl="2">
              <a:defRPr/>
            </a:pPr>
            <a:r>
              <a:rPr lang="en-US" sz="1400" dirty="0" smtClean="0"/>
              <a:t>Example 1:</a:t>
            </a:r>
          </a:p>
          <a:p>
            <a:pPr lvl="2">
              <a:defRPr/>
            </a:pPr>
            <a:r>
              <a:rPr lang="en-US" sz="1400" dirty="0" smtClean="0"/>
              <a:t>Patient smokes 7 cigarettes a day for 15 years</a:t>
            </a:r>
          </a:p>
          <a:p>
            <a:pPr lvl="2">
              <a:defRPr/>
            </a:pPr>
            <a:r>
              <a:rPr lang="en-US" sz="1400" dirty="0" smtClean="0"/>
              <a:t>Pack years = 5.25</a:t>
            </a:r>
          </a:p>
          <a:p>
            <a:pPr marL="593725" lvl="2" indent="0">
              <a:buFont typeface="Wingdings 2" panose="05020102010507070707" pitchFamily="18" charset="2"/>
              <a:buNone/>
              <a:defRPr/>
            </a:pPr>
            <a:endParaRPr lang="en-US" sz="1400" dirty="0" smtClean="0"/>
          </a:p>
          <a:p>
            <a:pPr lvl="2">
              <a:defRPr/>
            </a:pPr>
            <a:r>
              <a:rPr lang="en-US" sz="1400" dirty="0" smtClean="0"/>
              <a:t>Example 2: </a:t>
            </a:r>
          </a:p>
          <a:p>
            <a:pPr lvl="2">
              <a:defRPr/>
            </a:pPr>
            <a:r>
              <a:rPr lang="en-US" sz="1400" dirty="0" smtClean="0"/>
              <a:t>Patient smoked 20 cigarettes per day for 5 years, quit for 2 years, now smokes 10 cigarettes per day for the last 10 years</a:t>
            </a:r>
          </a:p>
          <a:p>
            <a:pPr lvl="2">
              <a:defRPr/>
            </a:pPr>
            <a:r>
              <a:rPr lang="en-US" sz="1400" dirty="0" smtClean="0"/>
              <a:t>Pack years =10</a:t>
            </a:r>
          </a:p>
          <a:p>
            <a:pPr marL="593725" lvl="2" indent="0">
              <a:buFont typeface="Wingdings 2" panose="05020102010507070707" pitchFamily="18" charset="2"/>
              <a:buNone/>
              <a:defRPr/>
            </a:pPr>
            <a:endParaRPr lang="en-US" dirty="0" smtClean="0"/>
          </a:p>
          <a:p>
            <a:pPr>
              <a:defRPr/>
            </a:pPr>
            <a:r>
              <a:rPr lang="en-US" sz="1200" dirty="0" smtClean="0"/>
              <a:t>Completed and entered into social history for every new patient and then once per year at the wellness visit.</a:t>
            </a:r>
          </a:p>
          <a:p>
            <a:pPr>
              <a:defRPr/>
            </a:pPr>
            <a:r>
              <a:rPr lang="en-US" sz="1200" dirty="0" smtClean="0"/>
              <a:t>It doesn’t have to be exact –there are only 4 categories on the drop down list:</a:t>
            </a:r>
          </a:p>
          <a:p>
            <a:pPr lvl="1">
              <a:defRPr/>
            </a:pPr>
            <a:r>
              <a:rPr lang="en-US" sz="1100" dirty="0" smtClean="0"/>
              <a:t>&lt;10</a:t>
            </a:r>
          </a:p>
          <a:p>
            <a:pPr lvl="1">
              <a:defRPr/>
            </a:pPr>
            <a:r>
              <a:rPr lang="en-US" sz="1100" dirty="0" smtClean="0"/>
              <a:t>10-19</a:t>
            </a:r>
          </a:p>
          <a:p>
            <a:pPr lvl="1">
              <a:defRPr/>
            </a:pPr>
            <a:r>
              <a:rPr lang="en-US" sz="1100" dirty="0" smtClean="0"/>
              <a:t>20-29</a:t>
            </a:r>
          </a:p>
          <a:p>
            <a:pPr lvl="1">
              <a:defRPr/>
            </a:pPr>
            <a:r>
              <a:rPr lang="en-US" sz="1100" dirty="0" smtClean="0"/>
              <a:t>30+</a:t>
            </a:r>
            <a:endParaRPr lang="en-US" sz="1100" dirty="0"/>
          </a:p>
        </p:txBody>
      </p:sp>
    </p:spTree>
    <p:extLst>
      <p:ext uri="{BB962C8B-B14F-4D97-AF65-F5344CB8AC3E}">
        <p14:creationId xmlns:p14="http://schemas.microsoft.com/office/powerpoint/2010/main" val="19514822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additive="base">
                                        <p:cTn id="6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anim calcmode="lin" valueType="num">
                                      <p:cBhvr additive="base">
                                        <p:cTn id="7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anim calcmode="lin" valueType="num">
                                      <p:cBhvr additive="base">
                                        <p:cTn id="7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Waived Testing</a:t>
            </a:r>
          </a:p>
        </p:txBody>
      </p:sp>
      <p:sp>
        <p:nvSpPr>
          <p:cNvPr id="44035" name="Text Placeholder 2"/>
          <p:cNvSpPr>
            <a:spLocks noGrp="1"/>
          </p:cNvSpPr>
          <p:nvPr>
            <p:ph type="body" idx="2"/>
          </p:nvPr>
        </p:nvSpPr>
        <p:spPr/>
        <p:txBody>
          <a:bodyPr/>
          <a:lstStyle/>
          <a:p>
            <a:pPr eaLnBrk="1" hangingPunct="1"/>
            <a:r>
              <a:rPr lang="en-US" altLang="en-US" smtClean="0"/>
              <a:t>To provide Point of Care testing allowing for the immediate diagnoses of certain Medical Conditions.</a:t>
            </a:r>
          </a:p>
        </p:txBody>
      </p:sp>
      <p:sp>
        <p:nvSpPr>
          <p:cNvPr id="44036" name="Content Placeholder 3"/>
          <p:cNvSpPr>
            <a:spLocks noGrp="1"/>
          </p:cNvSpPr>
          <p:nvPr>
            <p:ph sz="quarter" idx="1"/>
          </p:nvPr>
        </p:nvSpPr>
        <p:spPr>
          <a:xfrm>
            <a:off x="2971800" y="914400"/>
            <a:ext cx="5638800" cy="5715000"/>
          </a:xfrm>
        </p:spPr>
        <p:txBody>
          <a:bodyPr/>
          <a:lstStyle/>
          <a:p>
            <a:pPr eaLnBrk="1" hangingPunct="1"/>
            <a:r>
              <a:rPr lang="en-US" altLang="en-US" sz="2000" dirty="0" smtClean="0"/>
              <a:t>Testing is performed by all nursing staff.</a:t>
            </a:r>
          </a:p>
          <a:p>
            <a:pPr eaLnBrk="1" hangingPunct="1"/>
            <a:r>
              <a:rPr lang="en-US" altLang="en-US" sz="2000" dirty="0" smtClean="0"/>
              <a:t>These are tests that can be performed by the lab, but can also be done in the clinic area:</a:t>
            </a:r>
          </a:p>
          <a:p>
            <a:pPr lvl="1" eaLnBrk="1" hangingPunct="1"/>
            <a:r>
              <a:rPr lang="en-US" altLang="en-US" sz="1800" dirty="0" err="1" smtClean="0"/>
              <a:t>Clinitek</a:t>
            </a:r>
            <a:r>
              <a:rPr lang="en-US" altLang="en-US" sz="1800" dirty="0" smtClean="0"/>
              <a:t> – Urinalysis</a:t>
            </a:r>
          </a:p>
          <a:p>
            <a:pPr lvl="1" eaLnBrk="1" hangingPunct="1"/>
            <a:r>
              <a:rPr lang="en-US" altLang="en-US" sz="1800" dirty="0" err="1" smtClean="0"/>
              <a:t>Coagucheck</a:t>
            </a:r>
            <a:r>
              <a:rPr lang="en-US" altLang="en-US" sz="1800" dirty="0" smtClean="0"/>
              <a:t> – INR</a:t>
            </a:r>
          </a:p>
          <a:p>
            <a:pPr lvl="1" eaLnBrk="1" hangingPunct="1"/>
            <a:r>
              <a:rPr lang="en-US" altLang="en-US" sz="1800" dirty="0" smtClean="0"/>
              <a:t>Sofia – Urine Pregnancy</a:t>
            </a:r>
          </a:p>
          <a:p>
            <a:pPr lvl="1" eaLnBrk="1" hangingPunct="1"/>
            <a:r>
              <a:rPr lang="en-US" altLang="en-US" sz="1800" dirty="0" smtClean="0"/>
              <a:t>Sofia – Influenza A &amp; B</a:t>
            </a:r>
          </a:p>
          <a:p>
            <a:pPr lvl="1" eaLnBrk="1" hangingPunct="1"/>
            <a:r>
              <a:rPr lang="en-US" altLang="en-US" sz="1800" dirty="0" smtClean="0"/>
              <a:t>Sofia – Group A Streptococcus</a:t>
            </a:r>
          </a:p>
          <a:p>
            <a:pPr lvl="1" eaLnBrk="1" hangingPunct="1"/>
            <a:r>
              <a:rPr lang="en-US" altLang="en-US" sz="1800" dirty="0" smtClean="0"/>
              <a:t>A1C</a:t>
            </a:r>
          </a:p>
          <a:p>
            <a:pPr lvl="1" eaLnBrk="1" hangingPunct="1"/>
            <a:r>
              <a:rPr lang="en-US" altLang="en-US" sz="1800" dirty="0" smtClean="0"/>
              <a:t>Glucometer </a:t>
            </a:r>
          </a:p>
          <a:p>
            <a:pPr eaLnBrk="1" hangingPunct="1"/>
            <a:r>
              <a:rPr lang="en-US" altLang="en-US" sz="2000" dirty="0" smtClean="0"/>
              <a:t>The lab overseas all tests and equipment.</a:t>
            </a:r>
          </a:p>
          <a:p>
            <a:pPr eaLnBrk="1" hangingPunct="1"/>
            <a:r>
              <a:rPr lang="en-US" altLang="en-US" sz="2000" dirty="0" smtClean="0"/>
              <a:t>There is a competency that all staff need to complete yearly.</a:t>
            </a:r>
          </a:p>
        </p:txBody>
      </p:sp>
    </p:spTree>
    <p:extLst>
      <p:ext uri="{BB962C8B-B14F-4D97-AF65-F5344CB8AC3E}">
        <p14:creationId xmlns:p14="http://schemas.microsoft.com/office/powerpoint/2010/main" val="3430591586"/>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Specimen Collection</a:t>
            </a:r>
          </a:p>
        </p:txBody>
      </p:sp>
      <p:sp>
        <p:nvSpPr>
          <p:cNvPr id="46083" name="Text Placeholder 2"/>
          <p:cNvSpPr>
            <a:spLocks noGrp="1"/>
          </p:cNvSpPr>
          <p:nvPr>
            <p:ph type="body" idx="2"/>
          </p:nvPr>
        </p:nvSpPr>
        <p:spPr/>
        <p:txBody>
          <a:bodyPr/>
          <a:lstStyle/>
          <a:p>
            <a:pPr eaLnBrk="1" hangingPunct="1"/>
            <a:r>
              <a:rPr lang="en-US" altLang="en-US" smtClean="0"/>
              <a:t>To provide a process for collecting specimens accurately to obtain diagnoses.</a:t>
            </a:r>
          </a:p>
        </p:txBody>
      </p:sp>
      <p:sp>
        <p:nvSpPr>
          <p:cNvPr id="46084" name="Content Placeholder 3"/>
          <p:cNvSpPr>
            <a:spLocks noGrp="1"/>
          </p:cNvSpPr>
          <p:nvPr>
            <p:ph sz="quarter" idx="1"/>
          </p:nvPr>
        </p:nvSpPr>
        <p:spPr/>
        <p:txBody>
          <a:bodyPr/>
          <a:lstStyle/>
          <a:p>
            <a:pPr eaLnBrk="1" hangingPunct="1"/>
            <a:r>
              <a:rPr lang="en-US" altLang="en-US" sz="1600" dirty="0" smtClean="0"/>
              <a:t>Staff are responsible for ensuring all specimens are labeled accurately and are sent to the correct lab.</a:t>
            </a:r>
          </a:p>
          <a:p>
            <a:pPr eaLnBrk="1" hangingPunct="1"/>
            <a:r>
              <a:rPr lang="en-US" altLang="en-US" sz="1600" dirty="0" smtClean="0"/>
              <a:t>Label must include the following:</a:t>
            </a:r>
          </a:p>
          <a:p>
            <a:pPr lvl="1" eaLnBrk="1" hangingPunct="1"/>
            <a:r>
              <a:rPr lang="en-US" altLang="en-US" sz="1400" dirty="0" smtClean="0"/>
              <a:t>Patient Name</a:t>
            </a:r>
          </a:p>
          <a:p>
            <a:pPr lvl="1" eaLnBrk="1" hangingPunct="1"/>
            <a:r>
              <a:rPr lang="en-US" altLang="en-US" sz="1400" dirty="0" smtClean="0"/>
              <a:t>Source of Specimen</a:t>
            </a:r>
          </a:p>
          <a:p>
            <a:pPr lvl="1" eaLnBrk="1" hangingPunct="1"/>
            <a:r>
              <a:rPr lang="en-US" altLang="en-US" sz="1400" dirty="0" smtClean="0"/>
              <a:t>Site of Specimen </a:t>
            </a:r>
          </a:p>
          <a:p>
            <a:pPr lvl="1" eaLnBrk="1" hangingPunct="1"/>
            <a:r>
              <a:rPr lang="en-US" altLang="en-US" sz="1400" dirty="0" smtClean="0"/>
              <a:t>Date of collection</a:t>
            </a:r>
          </a:p>
          <a:p>
            <a:pPr lvl="1" eaLnBrk="1" hangingPunct="1"/>
            <a:r>
              <a:rPr lang="en-US" altLang="en-US" sz="1400" dirty="0" smtClean="0"/>
              <a:t>Time of collection</a:t>
            </a:r>
          </a:p>
          <a:p>
            <a:pPr eaLnBrk="1" hangingPunct="1"/>
            <a:r>
              <a:rPr lang="en-US" altLang="en-US" sz="1600" dirty="0" smtClean="0"/>
              <a:t>Staff must check the expiration on the lab specimen transport materials.</a:t>
            </a:r>
          </a:p>
          <a:p>
            <a:pPr eaLnBrk="1" hangingPunct="1"/>
            <a:r>
              <a:rPr lang="en-US" altLang="en-US" sz="1600" dirty="0" smtClean="0"/>
              <a:t>Each center has a board in the lab area showing what containers should be used for what specimens and what lab to send them to.</a:t>
            </a:r>
          </a:p>
          <a:p>
            <a:pPr eaLnBrk="1" hangingPunct="1"/>
            <a:r>
              <a:rPr lang="en-US" altLang="en-US" sz="1600" dirty="0" smtClean="0"/>
              <a:t>Examples of Specimens collected:</a:t>
            </a:r>
          </a:p>
          <a:p>
            <a:pPr lvl="1" eaLnBrk="1" hangingPunct="1"/>
            <a:r>
              <a:rPr lang="en-US" altLang="en-US" sz="1400" dirty="0" smtClean="0"/>
              <a:t>Urine – clean catch</a:t>
            </a:r>
          </a:p>
          <a:p>
            <a:pPr lvl="1" eaLnBrk="1" hangingPunct="1"/>
            <a:r>
              <a:rPr lang="en-US" altLang="en-US" sz="1400" dirty="0" smtClean="0"/>
              <a:t>Urine – UDS </a:t>
            </a:r>
          </a:p>
          <a:p>
            <a:pPr lvl="1" eaLnBrk="1" hangingPunct="1"/>
            <a:r>
              <a:rPr lang="en-US" altLang="en-US" sz="1400" dirty="0" smtClean="0"/>
              <a:t>Skin Biopsy</a:t>
            </a:r>
          </a:p>
          <a:p>
            <a:pPr lvl="1" eaLnBrk="1" hangingPunct="1"/>
            <a:r>
              <a:rPr lang="en-US" altLang="en-US" sz="1400" dirty="0" err="1" smtClean="0"/>
              <a:t>Paps</a:t>
            </a:r>
            <a:endParaRPr lang="en-US" altLang="en-US" sz="1400" dirty="0" smtClean="0"/>
          </a:p>
          <a:p>
            <a:pPr lvl="1" eaLnBrk="1" hangingPunct="1"/>
            <a:r>
              <a:rPr lang="en-US" altLang="en-US" sz="1400" dirty="0" smtClean="0"/>
              <a:t>Nasal Swabs</a:t>
            </a:r>
          </a:p>
          <a:p>
            <a:pPr lvl="1" eaLnBrk="1" hangingPunct="1"/>
            <a:r>
              <a:rPr lang="en-US" altLang="en-US" sz="1400" dirty="0" smtClean="0"/>
              <a:t>Nasopharyngeal Swabs</a:t>
            </a:r>
          </a:p>
          <a:p>
            <a:pPr lvl="1" eaLnBrk="1" hangingPunct="1"/>
            <a:r>
              <a:rPr lang="en-US" altLang="en-US" sz="1400" dirty="0" smtClean="0"/>
              <a:t>Throat Swabs</a:t>
            </a:r>
          </a:p>
        </p:txBody>
      </p:sp>
    </p:spTree>
    <p:extLst>
      <p:ext uri="{BB962C8B-B14F-4D97-AF65-F5344CB8AC3E}">
        <p14:creationId xmlns:p14="http://schemas.microsoft.com/office/powerpoint/2010/main" val="184092502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Specimen Collection</a:t>
            </a:r>
          </a:p>
        </p:txBody>
      </p:sp>
      <p:sp>
        <p:nvSpPr>
          <p:cNvPr id="46083" name="Text Placeholder 2"/>
          <p:cNvSpPr>
            <a:spLocks noGrp="1"/>
          </p:cNvSpPr>
          <p:nvPr>
            <p:ph type="body" idx="2"/>
          </p:nvPr>
        </p:nvSpPr>
        <p:spPr/>
        <p:txBody>
          <a:bodyPr/>
          <a:lstStyle/>
          <a:p>
            <a:pPr eaLnBrk="1" hangingPunct="1"/>
            <a:r>
              <a:rPr lang="en-US" altLang="en-US" smtClean="0"/>
              <a:t>To provide a process for collecting specimens accurately to obtain diagnoses.</a:t>
            </a:r>
          </a:p>
        </p:txBody>
      </p:sp>
      <p:sp>
        <p:nvSpPr>
          <p:cNvPr id="46084" name="Content Placeholder 3"/>
          <p:cNvSpPr>
            <a:spLocks noGrp="1"/>
          </p:cNvSpPr>
          <p:nvPr>
            <p:ph sz="quarter" idx="1"/>
          </p:nvPr>
        </p:nvSpPr>
        <p:spPr/>
        <p:txBody>
          <a:bodyPr/>
          <a:lstStyle/>
          <a:p>
            <a:pPr eaLnBrk="1" hangingPunct="1"/>
            <a:r>
              <a:rPr lang="en-US" altLang="en-US" sz="1600" dirty="0" smtClean="0"/>
              <a:t>Expected Specimen Collection</a:t>
            </a:r>
          </a:p>
          <a:p>
            <a:pPr lvl="1" eaLnBrk="1" hangingPunct="1"/>
            <a:r>
              <a:rPr lang="en-US" altLang="en-US" sz="1400" dirty="0" smtClean="0"/>
              <a:t>Print label from print forms</a:t>
            </a:r>
          </a:p>
          <a:p>
            <a:pPr lvl="1" eaLnBrk="1" hangingPunct="1"/>
            <a:r>
              <a:rPr lang="en-US" altLang="en-US" sz="1400" dirty="0" smtClean="0"/>
              <a:t>When specimen is collected, attach the pre-printed label.  Write the source on the label and initial label.</a:t>
            </a:r>
          </a:p>
          <a:p>
            <a:pPr lvl="1" eaLnBrk="1" hangingPunct="1"/>
            <a:r>
              <a:rPr lang="en-US" altLang="en-US" sz="1400" dirty="0" smtClean="0"/>
              <a:t>Create order, or go into order; entering the source &amp; site in the “note to lab” section*****</a:t>
            </a:r>
          </a:p>
          <a:p>
            <a:pPr lvl="1" eaLnBrk="1" hangingPunct="1"/>
            <a:r>
              <a:rPr lang="en-US" altLang="en-US" sz="1400" dirty="0" smtClean="0"/>
              <a:t>Print second label from order within 30 minutes of specimen collection</a:t>
            </a:r>
          </a:p>
          <a:p>
            <a:pPr lvl="1" eaLnBrk="1" hangingPunct="1"/>
            <a:r>
              <a:rPr lang="en-US" altLang="en-US" sz="1400" dirty="0" smtClean="0"/>
              <a:t>Attach second label on top of first label, confirming source/site is on the label and initial label</a:t>
            </a:r>
          </a:p>
          <a:p>
            <a:pPr lvl="1" eaLnBrk="1" hangingPunct="1"/>
            <a:r>
              <a:rPr lang="en-US" altLang="en-US" sz="1400" dirty="0" smtClean="0"/>
              <a:t>Put specimen in designated bag and bring to designated collection box</a:t>
            </a:r>
          </a:p>
          <a:p>
            <a:pPr eaLnBrk="1" hangingPunct="1"/>
            <a:r>
              <a:rPr lang="en-US" altLang="en-US" sz="1600" dirty="0" smtClean="0"/>
              <a:t>Unexpected Specimen Collection</a:t>
            </a:r>
          </a:p>
          <a:p>
            <a:pPr lvl="1" eaLnBrk="1" hangingPunct="1"/>
            <a:r>
              <a:rPr lang="en-US" altLang="en-US" sz="1400" dirty="0" smtClean="0"/>
              <a:t>Provider performs specimen collection and attaches a generic label (located in exam room) and writes patient name, source and site on label</a:t>
            </a:r>
          </a:p>
          <a:p>
            <a:pPr lvl="1" eaLnBrk="1" hangingPunct="1"/>
            <a:r>
              <a:rPr lang="en-US" altLang="en-US" sz="1400" dirty="0" smtClean="0"/>
              <a:t>Provider should communicate to staff that specimen was collected</a:t>
            </a:r>
          </a:p>
          <a:p>
            <a:pPr lvl="1" eaLnBrk="1" hangingPunct="1"/>
            <a:r>
              <a:rPr lang="en-US" altLang="en-US" sz="1400" dirty="0" smtClean="0"/>
              <a:t>Proceed as above by creating or going into order and printing second label*****</a:t>
            </a:r>
          </a:p>
        </p:txBody>
      </p:sp>
    </p:spTree>
    <p:extLst>
      <p:ext uri="{BB962C8B-B14F-4D97-AF65-F5344CB8AC3E}">
        <p14:creationId xmlns:p14="http://schemas.microsoft.com/office/powerpoint/2010/main" val="225089521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445155"/>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Patient Visit Preparation</a:t>
            </a:r>
          </a:p>
        </p:txBody>
      </p:sp>
      <p:sp>
        <p:nvSpPr>
          <p:cNvPr id="50179" name="Text Placeholder 2"/>
          <p:cNvSpPr>
            <a:spLocks noGrp="1"/>
          </p:cNvSpPr>
          <p:nvPr>
            <p:ph type="body" idx="2"/>
          </p:nvPr>
        </p:nvSpPr>
        <p:spPr/>
        <p:txBody>
          <a:bodyPr/>
          <a:lstStyle/>
          <a:p>
            <a:pPr eaLnBrk="1" hangingPunct="1"/>
            <a:r>
              <a:rPr lang="en-US" altLang="en-US" smtClean="0"/>
              <a:t>To ensure appropriate preparation of the patient to allow the provider to efficiently address their needs.</a:t>
            </a:r>
          </a:p>
        </p:txBody>
      </p:sp>
      <p:graphicFrame>
        <p:nvGraphicFramePr>
          <p:cNvPr id="3" name="Content Placeholder 2"/>
          <p:cNvGraphicFramePr>
            <a:graphicFrameLocks noGrp="1"/>
          </p:cNvGraphicFramePr>
          <p:nvPr>
            <p:ph sz="quarter" idx="1"/>
          </p:nvPr>
        </p:nvGraphicFramePr>
        <p:xfrm>
          <a:off x="2971800" y="1143000"/>
          <a:ext cx="5791201" cy="4341818"/>
        </p:xfrm>
        <a:graphic>
          <a:graphicData uri="http://schemas.openxmlformats.org/drawingml/2006/table">
            <a:tbl>
              <a:tblPr/>
              <a:tblGrid>
                <a:gridCol w="1042327">
                  <a:extLst>
                    <a:ext uri="{9D8B030D-6E8A-4147-A177-3AD203B41FA5}">
                      <a16:colId xmlns:a16="http://schemas.microsoft.com/office/drawing/2014/main" val="20000"/>
                    </a:ext>
                  </a:extLst>
                </a:gridCol>
                <a:gridCol w="853629">
                  <a:extLst>
                    <a:ext uri="{9D8B030D-6E8A-4147-A177-3AD203B41FA5}">
                      <a16:colId xmlns:a16="http://schemas.microsoft.com/office/drawing/2014/main" val="20001"/>
                    </a:ext>
                  </a:extLst>
                </a:gridCol>
                <a:gridCol w="1240009">
                  <a:extLst>
                    <a:ext uri="{9D8B030D-6E8A-4147-A177-3AD203B41FA5}">
                      <a16:colId xmlns:a16="http://schemas.microsoft.com/office/drawing/2014/main" val="20002"/>
                    </a:ext>
                  </a:extLst>
                </a:gridCol>
                <a:gridCol w="1934144">
                  <a:extLst>
                    <a:ext uri="{9D8B030D-6E8A-4147-A177-3AD203B41FA5}">
                      <a16:colId xmlns:a16="http://schemas.microsoft.com/office/drawing/2014/main" val="20003"/>
                    </a:ext>
                  </a:extLst>
                </a:gridCol>
                <a:gridCol w="721092">
                  <a:extLst>
                    <a:ext uri="{9D8B030D-6E8A-4147-A177-3AD203B41FA5}">
                      <a16:colId xmlns:a16="http://schemas.microsoft.com/office/drawing/2014/main" val="20004"/>
                    </a:ext>
                  </a:extLst>
                </a:gridCol>
              </a:tblGrid>
              <a:tr h="136172">
                <a:tc>
                  <a:txBody>
                    <a:bodyPr/>
                    <a:lstStyle/>
                    <a:p>
                      <a:pPr algn="l" fontAlgn="b"/>
                      <a:r>
                        <a:rPr lang="en-US" sz="800" b="1" i="0" u="none" strike="noStrike">
                          <a:solidFill>
                            <a:srgbClr val="000000"/>
                          </a:solidFill>
                          <a:effectLst/>
                          <a:latin typeface="Calibri"/>
                        </a:rPr>
                        <a:t>Well Visits</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a:rPr>
                        <a:t>Clothing*</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a:rPr>
                        <a:t>Vitals</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a:rPr>
                        <a:t>Special Procedures / Measurements</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a:rPr>
                        <a:t>Other</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6172">
                <a:tc rowSpan="3">
                  <a:txBody>
                    <a:bodyPr/>
                    <a:lstStyle/>
                    <a:p>
                      <a:pPr algn="l" fontAlgn="ctr"/>
                      <a:r>
                        <a:rPr lang="en-US" sz="800" b="0" i="0" u="none" strike="noStrike">
                          <a:solidFill>
                            <a:srgbClr val="000000"/>
                          </a:solidFill>
                          <a:effectLst/>
                          <a:latin typeface="Calibri"/>
                        </a:rPr>
                        <a:t>Child</a:t>
                      </a:r>
                    </a:p>
                  </a:txBody>
                  <a:tcPr marL="6567" marR="6567" marT="6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800" b="0" i="0" u="none" strike="noStrike">
                          <a:solidFill>
                            <a:srgbClr val="000000"/>
                          </a:solidFill>
                          <a:effectLst/>
                          <a:latin typeface="Calibri"/>
                        </a:rPr>
                        <a:t>Johnny*</a:t>
                      </a:r>
                    </a:p>
                  </a:txBody>
                  <a:tcPr marL="6567" marR="6567" marT="6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800" b="0" i="0" u="none" strike="noStrike">
                          <a:solidFill>
                            <a:srgbClr val="000000"/>
                          </a:solidFill>
                          <a:effectLst/>
                          <a:latin typeface="Calibri"/>
                        </a:rPr>
                        <a:t>Ht, Wt, BP ≥ 4yrs, Pulse</a:t>
                      </a:r>
                    </a:p>
                  </a:txBody>
                  <a:tcPr marL="6567" marR="6567" marT="6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Head Circumference every visit to age 2yrs</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6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800" b="0" i="0" u="none" strike="noStrike">
                          <a:solidFill>
                            <a:srgbClr val="000000"/>
                          </a:solidFill>
                          <a:effectLst/>
                          <a:latin typeface="Calibri"/>
                        </a:rPr>
                        <a:t>Vision Screen - Ages 5,6,7,8,10,12,15 yrs</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6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800" b="0" i="0" u="none" strike="noStrike">
                          <a:solidFill>
                            <a:srgbClr val="000000"/>
                          </a:solidFill>
                          <a:effectLst/>
                          <a:latin typeface="Calibri"/>
                        </a:rPr>
                        <a:t>Hearing Screen - Ages 5,6,8,10 yrs</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172">
                <a:tc>
                  <a:txBody>
                    <a:bodyPr/>
                    <a:lstStyle/>
                    <a:p>
                      <a:pPr algn="l" fontAlgn="b"/>
                      <a:r>
                        <a:rPr lang="en-US" sz="800" b="0" i="0" u="none" strike="noStrike">
                          <a:solidFill>
                            <a:srgbClr val="000000"/>
                          </a:solidFill>
                          <a:effectLst/>
                          <a:latin typeface="Calibri"/>
                        </a:rPr>
                        <a:t>Adult</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Johnny*</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Ht, Wt, BP, Pulse</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6172">
                <a:tc>
                  <a:txBody>
                    <a:bodyPr/>
                    <a:lstStyle/>
                    <a:p>
                      <a:pPr algn="l" fontAlgn="b"/>
                      <a:r>
                        <a:rPr lang="en-US" sz="800" b="0" i="0" u="none" strike="noStrike">
                          <a:solidFill>
                            <a:srgbClr val="000000"/>
                          </a:solidFill>
                          <a:effectLst/>
                          <a:latin typeface="Calibri"/>
                        </a:rPr>
                        <a:t> </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6172">
                <a:tc>
                  <a:txBody>
                    <a:bodyPr/>
                    <a:lstStyle/>
                    <a:p>
                      <a:pPr algn="l" fontAlgn="b"/>
                      <a:r>
                        <a:rPr lang="en-US" sz="800" b="1" i="0" u="none" strike="noStrike">
                          <a:solidFill>
                            <a:srgbClr val="000000"/>
                          </a:solidFill>
                          <a:effectLst/>
                          <a:latin typeface="Calibri"/>
                        </a:rPr>
                        <a:t>Medical Management</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6172">
                <a:tc>
                  <a:txBody>
                    <a:bodyPr/>
                    <a:lstStyle/>
                    <a:p>
                      <a:pPr algn="l" fontAlgn="b"/>
                      <a:r>
                        <a:rPr lang="en-US" sz="800" b="0" i="0" u="none" strike="noStrike">
                          <a:solidFill>
                            <a:srgbClr val="000000"/>
                          </a:solidFill>
                          <a:effectLst/>
                          <a:latin typeface="Calibri"/>
                        </a:rPr>
                        <a:t>Diabetes</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Shoes &amp; Socks off</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Download glucometer</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6172">
                <a:tc>
                  <a:txBody>
                    <a:bodyPr/>
                    <a:lstStyle/>
                    <a:p>
                      <a:pPr algn="l" fontAlgn="b"/>
                      <a:r>
                        <a:rPr lang="en-US" sz="800" b="0" i="0" u="none" strike="noStrike">
                          <a:solidFill>
                            <a:srgbClr val="000000"/>
                          </a:solidFill>
                          <a:effectLst/>
                          <a:latin typeface="Calibri"/>
                        </a:rPr>
                        <a:t>Asthma</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n/a</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Peak Flow, Spirometry (once per year)</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6172">
                <a:tc>
                  <a:txBody>
                    <a:bodyPr/>
                    <a:lstStyle/>
                    <a:p>
                      <a:pPr algn="l" fontAlgn="b"/>
                      <a:r>
                        <a:rPr lang="en-US" sz="800" b="0" i="0" u="none" strike="noStrike">
                          <a:solidFill>
                            <a:srgbClr val="000000"/>
                          </a:solidFill>
                          <a:effectLst/>
                          <a:latin typeface="Calibri"/>
                        </a:rPr>
                        <a:t>COPD</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n/a</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 O2 sat</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6172">
                <a:tc>
                  <a:txBody>
                    <a:bodyPr/>
                    <a:lstStyle/>
                    <a:p>
                      <a:pPr algn="l" fontAlgn="b"/>
                      <a:r>
                        <a:rPr lang="en-US" sz="800" b="0" i="0" u="none" strike="noStrike">
                          <a:solidFill>
                            <a:srgbClr val="000000"/>
                          </a:solidFill>
                          <a:effectLst/>
                          <a:latin typeface="Calibri"/>
                        </a:rPr>
                        <a:t>HTN</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n/a</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EKG (once per year)</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6172">
                <a:tc>
                  <a:txBody>
                    <a:bodyPr/>
                    <a:lstStyle/>
                    <a:p>
                      <a:pPr algn="l" fontAlgn="b"/>
                      <a:r>
                        <a:rPr lang="en-US" sz="800" b="0" i="0" u="none" strike="noStrike">
                          <a:solidFill>
                            <a:srgbClr val="000000"/>
                          </a:solidFill>
                          <a:effectLst/>
                          <a:latin typeface="Calibri"/>
                        </a:rPr>
                        <a:t> </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6172">
                <a:tc>
                  <a:txBody>
                    <a:bodyPr/>
                    <a:lstStyle/>
                    <a:p>
                      <a:pPr algn="l" fontAlgn="b"/>
                      <a:r>
                        <a:rPr lang="en-US" sz="800" b="1" i="0" u="none" strike="noStrike">
                          <a:solidFill>
                            <a:srgbClr val="000000"/>
                          </a:solidFill>
                          <a:effectLst/>
                          <a:latin typeface="Calibri"/>
                        </a:rPr>
                        <a:t>Same Day</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6172">
                <a:tc rowSpan="2">
                  <a:txBody>
                    <a:bodyPr/>
                    <a:lstStyle/>
                    <a:p>
                      <a:pPr algn="l" fontAlgn="ctr"/>
                      <a:r>
                        <a:rPr lang="en-US" sz="800" b="0" i="0" u="none" strike="noStrike">
                          <a:solidFill>
                            <a:srgbClr val="000000"/>
                          </a:solidFill>
                          <a:effectLst/>
                          <a:latin typeface="Calibri"/>
                        </a:rPr>
                        <a:t>Abdominal / Pelvic Pain</a:t>
                      </a:r>
                    </a:p>
                  </a:txBody>
                  <a:tcPr marL="6567" marR="6567" marT="6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a:rPr>
                        <a:t>Female - Johnny*</a:t>
                      </a:r>
                    </a:p>
                  </a:txBody>
                  <a:tcPr marL="6567" marR="6567" marT="6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a:rPr>
                        <a:t>Wt, BP, Pulse</a:t>
                      </a:r>
                    </a:p>
                  </a:txBody>
                  <a:tcPr marL="6567" marR="6567" marT="6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HCG</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6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800" b="0" i="0" u="none" strike="noStrike">
                          <a:solidFill>
                            <a:srgbClr val="000000"/>
                          </a:solidFill>
                          <a:effectLst/>
                          <a:latin typeface="Calibri"/>
                        </a:rPr>
                        <a:t>U/A</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6172">
                <a:tc>
                  <a:txBody>
                    <a:bodyPr/>
                    <a:lstStyle/>
                    <a:p>
                      <a:pPr algn="l" fontAlgn="b"/>
                      <a:r>
                        <a:rPr lang="en-US" sz="800" b="0" i="0" u="none" strike="noStrike">
                          <a:solidFill>
                            <a:srgbClr val="000000"/>
                          </a:solidFill>
                          <a:effectLst/>
                          <a:latin typeface="Calibri"/>
                        </a:rPr>
                        <a:t>Musculskeletal</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Johnny*</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86024">
                <a:tc rowSpan="2">
                  <a:txBody>
                    <a:bodyPr/>
                    <a:lstStyle/>
                    <a:p>
                      <a:pPr algn="l" fontAlgn="ctr"/>
                      <a:r>
                        <a:rPr lang="en-US" sz="800" b="0" i="0" u="none" strike="noStrike">
                          <a:solidFill>
                            <a:srgbClr val="000000"/>
                          </a:solidFill>
                          <a:effectLst/>
                          <a:latin typeface="Calibri"/>
                        </a:rPr>
                        <a:t>URI</a:t>
                      </a:r>
                    </a:p>
                  </a:txBody>
                  <a:tcPr marL="6567" marR="6567" marT="6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a:rPr>
                        <a:t>n/a</a:t>
                      </a:r>
                    </a:p>
                  </a:txBody>
                  <a:tcPr marL="6567" marR="6567" marT="6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a:rPr>
                        <a:t>Wt, BP, Pulse, Temp, O2 Sat</a:t>
                      </a:r>
                    </a:p>
                  </a:txBody>
                  <a:tcPr marL="6567" marR="6567" marT="6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Strep if sore throat, &gt;3yrs, with no cough or runny nose, unless requested by practitioner.</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6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800" b="0" i="0" u="none" strike="noStrike">
                          <a:solidFill>
                            <a:srgbClr val="000000"/>
                          </a:solidFill>
                          <a:effectLst/>
                          <a:latin typeface="Calibri"/>
                        </a:rPr>
                        <a:t>Flu during flu season with flulike symptons.</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6172">
                <a:tc>
                  <a:txBody>
                    <a:bodyPr/>
                    <a:lstStyle/>
                    <a:p>
                      <a:pPr algn="l" fontAlgn="b"/>
                      <a:r>
                        <a:rPr lang="en-US" sz="800" b="0" i="0" u="none" strike="noStrike">
                          <a:solidFill>
                            <a:srgbClr val="000000"/>
                          </a:solidFill>
                          <a:effectLst/>
                          <a:latin typeface="Calibri"/>
                        </a:rPr>
                        <a:t>UTI</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n/a</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 Temp</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U/A</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6172">
                <a:tc>
                  <a:txBody>
                    <a:bodyPr/>
                    <a:lstStyle/>
                    <a:p>
                      <a:pPr algn="l" fontAlgn="b"/>
                      <a:r>
                        <a:rPr lang="en-US" sz="800" b="0" i="0" u="none" strike="noStrike">
                          <a:solidFill>
                            <a:srgbClr val="000000"/>
                          </a:solidFill>
                          <a:effectLst/>
                          <a:latin typeface="Calibri"/>
                        </a:rPr>
                        <a:t>Eye Complaints</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n/a</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Visual Acuity test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Eye tray in room</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6172">
                <a:tc>
                  <a:txBody>
                    <a:bodyPr/>
                    <a:lstStyle/>
                    <a:p>
                      <a:pPr algn="l" fontAlgn="b"/>
                      <a:r>
                        <a:rPr lang="en-US" sz="800" b="0" i="0" u="none" strike="noStrike">
                          <a:solidFill>
                            <a:srgbClr val="000000"/>
                          </a:solidFill>
                          <a:effectLst/>
                          <a:latin typeface="Calibri"/>
                        </a:rPr>
                        <a:t>Chest Pain</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Johnny*</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EKG</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6172">
                <a:tc>
                  <a:txBody>
                    <a:bodyPr/>
                    <a:lstStyle/>
                    <a:p>
                      <a:pPr algn="l" fontAlgn="b"/>
                      <a:r>
                        <a:rPr lang="en-US" sz="800" b="0" i="0" u="none" strike="noStrike">
                          <a:solidFill>
                            <a:srgbClr val="000000"/>
                          </a:solidFill>
                          <a:effectLst/>
                          <a:latin typeface="Calibri"/>
                        </a:rPr>
                        <a:t>Shortness of Breath</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 O2 sat</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79150">
                <a:tc>
                  <a:txBody>
                    <a:bodyPr/>
                    <a:lstStyle/>
                    <a:p>
                      <a:pPr algn="l" fontAlgn="b"/>
                      <a:r>
                        <a:rPr lang="en-US" sz="800" b="0" i="0" u="none" strike="noStrike">
                          <a:solidFill>
                            <a:srgbClr val="000000"/>
                          </a:solidFill>
                          <a:effectLst/>
                          <a:latin typeface="Calibri"/>
                        </a:rPr>
                        <a:t>Skin issues (e.g. wart removals)</a:t>
                      </a:r>
                    </a:p>
                  </a:txBody>
                  <a:tcPr marL="6567" marR="6567" marT="65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Wt, BP, Pulse</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567" marR="6567" marT="6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Liquid Nitrogen in room</a:t>
                      </a:r>
                    </a:p>
                  </a:txBody>
                  <a:tcPr marL="6567" marR="6567" marT="65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6172">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3"/>
                  </a:ext>
                </a:extLst>
              </a:tr>
              <a:tr h="136172">
                <a:tc gridSpan="3">
                  <a:txBody>
                    <a:bodyPr/>
                    <a:lstStyle/>
                    <a:p>
                      <a:pPr algn="l" fontAlgn="b"/>
                      <a:r>
                        <a:rPr lang="en-US" sz="800" b="0" i="0" u="none" strike="noStrike">
                          <a:solidFill>
                            <a:srgbClr val="000000"/>
                          </a:solidFill>
                          <a:effectLst/>
                          <a:latin typeface="Calibri"/>
                        </a:rPr>
                        <a:t>* Refer to Provider preference regarding clothing</a:t>
                      </a:r>
                    </a:p>
                  </a:txBody>
                  <a:tcPr marL="6567" marR="6567" marT="6567"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extLst>
                  <a:ext uri="{0D108BD9-81ED-4DB2-BD59-A6C34878D82A}">
                    <a16:rowId xmlns:a16="http://schemas.microsoft.com/office/drawing/2014/main" val="10024"/>
                  </a:ext>
                </a:extLst>
              </a:tr>
              <a:tr h="136172">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extLst>
                  <a:ext uri="{0D108BD9-81ED-4DB2-BD59-A6C34878D82A}">
                    <a16:rowId xmlns:a16="http://schemas.microsoft.com/office/drawing/2014/main" val="10025"/>
                  </a:ext>
                </a:extLst>
              </a:tr>
              <a:tr h="136172">
                <a:tc gridSpan="2">
                  <a:txBody>
                    <a:bodyPr/>
                    <a:lstStyle/>
                    <a:p>
                      <a:pPr algn="l" fontAlgn="b"/>
                      <a:r>
                        <a:rPr lang="en-US" sz="800" b="0" i="0" u="none" strike="noStrike">
                          <a:solidFill>
                            <a:srgbClr val="000000"/>
                          </a:solidFill>
                          <a:effectLst/>
                          <a:latin typeface="Calibri"/>
                        </a:rPr>
                        <a:t>**All visits must get at least 3 vital signs </a:t>
                      </a:r>
                    </a:p>
                  </a:txBody>
                  <a:tcPr marL="6567" marR="6567" marT="6567"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extLst>
                  <a:ext uri="{0D108BD9-81ED-4DB2-BD59-A6C34878D82A}">
                    <a16:rowId xmlns:a16="http://schemas.microsoft.com/office/drawing/2014/main" val="10026"/>
                  </a:ext>
                </a:extLst>
              </a:tr>
              <a:tr h="136172">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extLst>
                  <a:ext uri="{0D108BD9-81ED-4DB2-BD59-A6C34878D82A}">
                    <a16:rowId xmlns:a16="http://schemas.microsoft.com/office/drawing/2014/main" val="10027"/>
                  </a:ext>
                </a:extLst>
              </a:tr>
              <a:tr h="136172">
                <a:tc gridSpan="3">
                  <a:txBody>
                    <a:bodyPr/>
                    <a:lstStyle/>
                    <a:p>
                      <a:pPr algn="l" fontAlgn="b"/>
                      <a:r>
                        <a:rPr lang="en-US" sz="800" b="0" i="0" u="none" strike="noStrike">
                          <a:solidFill>
                            <a:srgbClr val="000000"/>
                          </a:solidFill>
                          <a:effectLst/>
                          <a:latin typeface="Calibri"/>
                        </a:rPr>
                        <a:t>**CO Monitor to be performed on all smokers</a:t>
                      </a:r>
                    </a:p>
                  </a:txBody>
                  <a:tcPr marL="6567" marR="6567" marT="6567"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6567" marR="6567" marT="6567"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6567" marR="6567" marT="6567" marB="0" anchor="b">
                    <a:lnL>
                      <a:noFill/>
                    </a:lnL>
                    <a:lnR>
                      <a:noFill/>
                    </a:lnR>
                    <a:lnT>
                      <a:noFill/>
                    </a:lnT>
                    <a:lnB>
                      <a:noFill/>
                    </a:lnB>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256126807"/>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Mandated Reporting	</a:t>
            </a:r>
          </a:p>
        </p:txBody>
      </p:sp>
      <p:sp>
        <p:nvSpPr>
          <p:cNvPr id="3" name="Text Placeholder 2"/>
          <p:cNvSpPr>
            <a:spLocks noGrp="1"/>
          </p:cNvSpPr>
          <p:nvPr>
            <p:ph type="body" idx="2"/>
          </p:nvPr>
        </p:nvSpPr>
        <p:spPr/>
        <p:txBody>
          <a:bodyPr/>
          <a:lstStyle/>
          <a:p>
            <a:pPr marL="171450" indent="-171450">
              <a:buClrTx/>
              <a:buFont typeface="Arial" panose="020B0604020202020204" pitchFamily="34" charset="0"/>
              <a:buChar char="•"/>
              <a:defRPr/>
            </a:pPr>
            <a:r>
              <a:rPr lang="en-US" sz="1200" dirty="0" smtClean="0"/>
              <a:t>Under </a:t>
            </a:r>
            <a:r>
              <a:rPr lang="en-US" sz="1200" dirty="0"/>
              <a:t>Massachusetts General Laws, chapter 119 any Physician, Nurse, Medical Intern, Psychologist, or person engaged in the examination, care or treatment of persons, is mandated to report any suspected or observed abuse or neglect of persons under the age of 18. </a:t>
            </a:r>
            <a:endParaRPr lang="en-US" sz="1200" dirty="0" smtClean="0"/>
          </a:p>
          <a:p>
            <a:pPr marL="171450" indent="-171450">
              <a:buClrTx/>
              <a:buFont typeface="Arial" panose="020B0604020202020204" pitchFamily="34" charset="0"/>
              <a:buChar char="•"/>
              <a:defRPr/>
            </a:pPr>
            <a:r>
              <a:rPr lang="en-US" sz="1200" dirty="0"/>
              <a:t>Under Massachusetts General Laws, Chapter 19A healthcare workers are mandated to report any suspected or observed abuse or neglect of persons age of 60 and over.</a:t>
            </a:r>
          </a:p>
          <a:p>
            <a:pPr marL="171450" indent="-171450">
              <a:buClrTx/>
              <a:buFont typeface="Arial" panose="020B0604020202020204" pitchFamily="34" charset="0"/>
              <a:buChar char="•"/>
              <a:defRPr/>
            </a:pPr>
            <a:endParaRPr lang="en-US" sz="1200" dirty="0"/>
          </a:p>
          <a:p>
            <a:pPr marL="285750" indent="-285750">
              <a:buFont typeface="Arial" panose="020B0604020202020204" pitchFamily="34" charset="0"/>
              <a:buChar char="•"/>
              <a:defRPr/>
            </a:pPr>
            <a:endParaRPr lang="en-US" sz="1200" dirty="0" smtClean="0"/>
          </a:p>
          <a:p>
            <a:pPr>
              <a:defRPr/>
            </a:pPr>
            <a:endParaRPr lang="en-US" sz="1200" dirty="0"/>
          </a:p>
        </p:txBody>
      </p:sp>
      <p:sp>
        <p:nvSpPr>
          <p:cNvPr id="52228" name="Content Placeholder 3"/>
          <p:cNvSpPr>
            <a:spLocks noGrp="1"/>
          </p:cNvSpPr>
          <p:nvPr>
            <p:ph sz="quarter" idx="1"/>
          </p:nvPr>
        </p:nvSpPr>
        <p:spPr/>
        <p:txBody>
          <a:bodyPr/>
          <a:lstStyle/>
          <a:p>
            <a:r>
              <a:rPr lang="en-US" altLang="en-US" smtClean="0"/>
              <a:t>Child Abuse/Neglect:</a:t>
            </a:r>
          </a:p>
          <a:p>
            <a:pPr lvl="1"/>
            <a:r>
              <a:rPr lang="en-US" altLang="en-US" sz="1200" smtClean="0"/>
              <a:t>VMG medical personnel who suspect or observe the neglect/abuse of a minor will report such activity as mandated by Massachusetts General Laws C. 119 51-A</a:t>
            </a:r>
          </a:p>
          <a:p>
            <a:pPr lvl="1"/>
            <a:r>
              <a:rPr lang="en-US" altLang="en-US" sz="1200" smtClean="0"/>
              <a:t>All reports of suspected child abuse or neglect </a:t>
            </a:r>
            <a:r>
              <a:rPr lang="en-US" altLang="en-US" sz="1200" b="1" smtClean="0"/>
              <a:t>must be phoned in</a:t>
            </a:r>
            <a:r>
              <a:rPr lang="en-US" altLang="en-US" sz="1200" smtClean="0"/>
              <a:t> to DCF. Please </a:t>
            </a:r>
            <a:r>
              <a:rPr lang="en-US" altLang="en-US" sz="1200" b="1" smtClean="0"/>
              <a:t>call immediately </a:t>
            </a:r>
            <a:r>
              <a:rPr lang="en-US" altLang="en-US" sz="1200" smtClean="0"/>
              <a:t>if you know of, or suspect, an incident of child abuse or neglect.</a:t>
            </a:r>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r>
              <a:rPr lang="en-US" altLang="en-US" sz="1200" smtClean="0"/>
              <a:t>Complete the 51A form.   This can be completed online at </a:t>
            </a:r>
            <a:r>
              <a:rPr lang="en-US" altLang="en-US" sz="1200" smtClean="0">
                <a:hlinkClick r:id="rId2"/>
              </a:rPr>
              <a:t>www.mass.gov/dcf</a:t>
            </a:r>
            <a:r>
              <a:rPr lang="en-US" altLang="en-US" sz="1200" smtClean="0"/>
              <a:t>  or you can print a copy from the website and fax or mail the completed form.  This must be done </a:t>
            </a:r>
            <a:r>
              <a:rPr lang="en-US" altLang="en-US" sz="1200" b="1" smtClean="0"/>
              <a:t>within 48 hours of the oral report</a:t>
            </a:r>
            <a:r>
              <a:rPr lang="en-US" altLang="en-US" sz="1200" smtClean="0"/>
              <a:t>. </a:t>
            </a:r>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endParaRPr lang="en-US" altLang="en-US" sz="1200" smtClean="0"/>
          </a:p>
          <a:p>
            <a:pPr lvl="1"/>
            <a:r>
              <a:rPr lang="en-US" altLang="en-US" sz="1200" smtClean="0"/>
              <a:t>Scan the 51A form into the patient’s chart under “Admin Signed forms and letters” labeled as “confidential” and document in the patient encounter or patient case the observed or suspected abuse/neglect and any interventions/treatment provided.</a:t>
            </a:r>
          </a:p>
          <a:p>
            <a:pPr lvl="1"/>
            <a:r>
              <a:rPr lang="en-US" altLang="en-US" sz="1100" smtClean="0"/>
              <a:t>The Greenfield office is the office for Greenfield, Northampton, Easthampton, and Amherst Areas.</a:t>
            </a:r>
          </a:p>
          <a:p>
            <a:pPr lvl="1"/>
            <a:endParaRPr lang="en-US" altLang="en-US" sz="1200" smtClean="0"/>
          </a:p>
          <a:p>
            <a:pPr lvl="2"/>
            <a:endParaRPr lang="en-US" altLang="en-US" sz="1000" smtClean="0"/>
          </a:p>
        </p:txBody>
      </p:sp>
      <p:graphicFrame>
        <p:nvGraphicFramePr>
          <p:cNvPr id="5" name="Table 4"/>
          <p:cNvGraphicFramePr>
            <a:graphicFrameLocks noGrp="1"/>
          </p:cNvGraphicFramePr>
          <p:nvPr/>
        </p:nvGraphicFramePr>
        <p:xfrm>
          <a:off x="3733800" y="2339975"/>
          <a:ext cx="4933950" cy="1051560"/>
        </p:xfrm>
        <a:graphic>
          <a:graphicData uri="http://schemas.openxmlformats.org/drawingml/2006/table">
            <a:tbl>
              <a:tblPr firstRow="1" firstCol="1" bandRow="1">
                <a:tableStyleId>{5C22544A-7EE6-4342-B048-85BDC9FD1C3A}</a:tableStyleId>
              </a:tblPr>
              <a:tblGrid>
                <a:gridCol w="2558517">
                  <a:extLst>
                    <a:ext uri="{9D8B030D-6E8A-4147-A177-3AD203B41FA5}">
                      <a16:colId xmlns:a16="http://schemas.microsoft.com/office/drawing/2014/main" val="920598031"/>
                    </a:ext>
                  </a:extLst>
                </a:gridCol>
                <a:gridCol w="2375433">
                  <a:extLst>
                    <a:ext uri="{9D8B030D-6E8A-4147-A177-3AD203B41FA5}">
                      <a16:colId xmlns:a16="http://schemas.microsoft.com/office/drawing/2014/main" val="861804862"/>
                    </a:ext>
                  </a:extLst>
                </a:gridCol>
              </a:tblGrid>
              <a:tr h="182770">
                <a:tc>
                  <a:txBody>
                    <a:bodyPr/>
                    <a:lstStyle/>
                    <a:p>
                      <a:pPr marL="0" marR="0">
                        <a:spcBef>
                          <a:spcPts val="0"/>
                        </a:spcBef>
                        <a:spcAft>
                          <a:spcPts val="600"/>
                        </a:spcAft>
                      </a:pPr>
                      <a:r>
                        <a:rPr lang="en-US" sz="1200" dirty="0">
                          <a:effectLst/>
                        </a:rPr>
                        <a:t>HOURS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600"/>
                        </a:spcAft>
                      </a:pPr>
                      <a:r>
                        <a:rPr lang="en-US" sz="1200" dirty="0">
                          <a:effectLst/>
                        </a:rPr>
                        <a:t>WHOM TO CALL</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8614833"/>
                  </a:ext>
                </a:extLst>
              </a:tr>
              <a:tr h="502616">
                <a:tc>
                  <a:txBody>
                    <a:bodyPr/>
                    <a:lstStyle/>
                    <a:p>
                      <a:pPr marL="0" marR="0">
                        <a:spcBef>
                          <a:spcPts val="0"/>
                        </a:spcBef>
                        <a:spcAft>
                          <a:spcPts val="600"/>
                        </a:spcAft>
                      </a:pPr>
                      <a:r>
                        <a:rPr lang="en-US" sz="1200" dirty="0">
                          <a:effectLst/>
                        </a:rPr>
                        <a:t>During regular business hours (8:45 a.m.-5 p.m. M-F)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600"/>
                        </a:spcAft>
                      </a:pPr>
                      <a:r>
                        <a:rPr lang="en-US" sz="1100" dirty="0">
                          <a:effectLst/>
                        </a:rPr>
                        <a:t>Department of Families and Children’s Services Greenfield Office 413-775-5000</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48697336"/>
                  </a:ext>
                </a:extLst>
              </a:tr>
              <a:tr h="365539">
                <a:tc>
                  <a:txBody>
                    <a:bodyPr/>
                    <a:lstStyle/>
                    <a:p>
                      <a:pPr marL="0" marR="0">
                        <a:spcBef>
                          <a:spcPts val="0"/>
                        </a:spcBef>
                        <a:spcAft>
                          <a:spcPts val="600"/>
                        </a:spcAft>
                      </a:pPr>
                      <a:r>
                        <a:rPr lang="en-US" sz="1200" dirty="0">
                          <a:effectLst/>
                        </a:rPr>
                        <a:t>Nights, weekends, and holidays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600"/>
                        </a:spcAft>
                      </a:pPr>
                      <a:r>
                        <a:rPr lang="en-US" sz="1100" dirty="0">
                          <a:effectLst/>
                        </a:rPr>
                        <a:t>Child-at-Risk Hotline at 800-792-5200</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99244768"/>
                  </a:ext>
                </a:extLst>
              </a:tr>
            </a:tbl>
          </a:graphicData>
        </a:graphic>
      </p:graphicFrame>
      <p:graphicFrame>
        <p:nvGraphicFramePr>
          <p:cNvPr id="6" name="Table 5"/>
          <p:cNvGraphicFramePr>
            <a:graphicFrameLocks noGrp="1"/>
          </p:cNvGraphicFramePr>
          <p:nvPr/>
        </p:nvGraphicFramePr>
        <p:xfrm>
          <a:off x="3733800" y="4198938"/>
          <a:ext cx="4933950" cy="1066800"/>
        </p:xfrm>
        <a:graphic>
          <a:graphicData uri="http://schemas.openxmlformats.org/drawingml/2006/table">
            <a:tbl>
              <a:tblPr firstRow="1" firstCol="1" bandRow="1">
                <a:tableStyleId>{5C22544A-7EE6-4342-B048-85BDC9FD1C3A}</a:tableStyleId>
              </a:tblPr>
              <a:tblGrid>
                <a:gridCol w="1363564">
                  <a:extLst>
                    <a:ext uri="{9D8B030D-6E8A-4147-A177-3AD203B41FA5}">
                      <a16:colId xmlns:a16="http://schemas.microsoft.com/office/drawing/2014/main" val="1556962837"/>
                    </a:ext>
                  </a:extLst>
                </a:gridCol>
                <a:gridCol w="3570386">
                  <a:extLst>
                    <a:ext uri="{9D8B030D-6E8A-4147-A177-3AD203B41FA5}">
                      <a16:colId xmlns:a16="http://schemas.microsoft.com/office/drawing/2014/main" val="2226862493"/>
                    </a:ext>
                  </a:extLst>
                </a:gridCol>
              </a:tblGrid>
              <a:tr h="228600">
                <a:tc>
                  <a:txBody>
                    <a:bodyPr/>
                    <a:lstStyle/>
                    <a:p>
                      <a:pPr marL="0" marR="0">
                        <a:spcBef>
                          <a:spcPts val="0"/>
                        </a:spcBef>
                        <a:spcAft>
                          <a:spcPts val="600"/>
                        </a:spcAft>
                      </a:pPr>
                      <a:r>
                        <a:rPr lang="en-US" sz="1200" dirty="0">
                          <a:effectLst/>
                        </a:rPr>
                        <a:t>Fax Form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600"/>
                        </a:spcAft>
                      </a:pPr>
                      <a:r>
                        <a:rPr lang="en-US" sz="1200" dirty="0">
                          <a:effectLst/>
                        </a:rPr>
                        <a:t>413-773-5773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87593585"/>
                  </a:ext>
                </a:extLst>
              </a:tr>
              <a:tr h="313690">
                <a:tc>
                  <a:txBody>
                    <a:bodyPr/>
                    <a:lstStyle/>
                    <a:p>
                      <a:pPr marL="0" marR="0">
                        <a:spcBef>
                          <a:spcPts val="0"/>
                        </a:spcBef>
                        <a:spcAft>
                          <a:spcPts val="600"/>
                        </a:spcAft>
                      </a:pPr>
                      <a:r>
                        <a:rPr lang="en-US" sz="1200" dirty="0">
                          <a:effectLst/>
                        </a:rPr>
                        <a:t>Mail Form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Screening Unit</a:t>
                      </a:r>
                      <a:endParaRPr lang="en-US" sz="1000" dirty="0">
                        <a:effectLst/>
                      </a:endParaRPr>
                    </a:p>
                    <a:p>
                      <a:pPr marL="0" marR="0">
                        <a:spcBef>
                          <a:spcPts val="0"/>
                        </a:spcBef>
                        <a:spcAft>
                          <a:spcPts val="0"/>
                        </a:spcAft>
                      </a:pPr>
                      <a:r>
                        <a:rPr lang="en-US" sz="1100" dirty="0">
                          <a:effectLst/>
                        </a:rPr>
                        <a:t>Department of Families and Children’s Services Greenfield Office </a:t>
                      </a:r>
                      <a:endParaRPr lang="en-US" sz="1000" dirty="0">
                        <a:effectLst/>
                      </a:endParaRPr>
                    </a:p>
                    <a:p>
                      <a:pPr marL="0" marR="0">
                        <a:spcBef>
                          <a:spcPts val="0"/>
                        </a:spcBef>
                        <a:spcAft>
                          <a:spcPts val="0"/>
                        </a:spcAft>
                      </a:pPr>
                      <a:r>
                        <a:rPr lang="en-US" sz="1100" dirty="0">
                          <a:effectLst/>
                        </a:rPr>
                        <a:t>143 Munson St., Unit 4</a:t>
                      </a:r>
                      <a:endParaRPr lang="en-US" sz="1000" dirty="0">
                        <a:effectLst/>
                      </a:endParaRPr>
                    </a:p>
                    <a:p>
                      <a:pPr marL="0" marR="0">
                        <a:spcBef>
                          <a:spcPts val="0"/>
                        </a:spcBef>
                        <a:spcAft>
                          <a:spcPts val="0"/>
                        </a:spcAft>
                      </a:pPr>
                      <a:r>
                        <a:rPr lang="en-US" sz="1100" dirty="0">
                          <a:effectLst/>
                        </a:rPr>
                        <a:t>Greenfield, MA 01301</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92996793"/>
                  </a:ext>
                </a:extLst>
              </a:tr>
            </a:tbl>
          </a:graphicData>
        </a:graphic>
      </p:graphicFrame>
    </p:spTree>
    <p:extLst>
      <p:ext uri="{BB962C8B-B14F-4D97-AF65-F5344CB8AC3E}">
        <p14:creationId xmlns:p14="http://schemas.microsoft.com/office/powerpoint/2010/main" val="35764292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Patient Cases	</a:t>
            </a:r>
            <a:endParaRPr lang="en-US" dirty="0"/>
          </a:p>
        </p:txBody>
      </p:sp>
      <p:sp>
        <p:nvSpPr>
          <p:cNvPr id="3" name="Subtitle 2"/>
          <p:cNvSpPr>
            <a:spLocks noGrp="1"/>
          </p:cNvSpPr>
          <p:nvPr>
            <p:ph type="subTitle" idx="1"/>
          </p:nvPr>
        </p:nvSpPr>
        <p:spPr/>
        <p:txBody>
          <a:bodyPr/>
          <a:lstStyle/>
          <a:p>
            <a:r>
              <a:rPr lang="en-US" dirty="0" smtClean="0"/>
              <a:t>Where should they go?</a:t>
            </a:r>
            <a:endParaRPr lang="en-US" dirty="0"/>
          </a:p>
        </p:txBody>
      </p:sp>
    </p:spTree>
    <p:extLst>
      <p:ext uri="{BB962C8B-B14F-4D97-AF65-F5344CB8AC3E}">
        <p14:creationId xmlns:p14="http://schemas.microsoft.com/office/powerpoint/2010/main" val="202313117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Mandated Reporting	</a:t>
            </a:r>
          </a:p>
        </p:txBody>
      </p:sp>
      <p:sp>
        <p:nvSpPr>
          <p:cNvPr id="3" name="Text Placeholder 2"/>
          <p:cNvSpPr>
            <a:spLocks noGrp="1"/>
          </p:cNvSpPr>
          <p:nvPr>
            <p:ph type="body" idx="2"/>
          </p:nvPr>
        </p:nvSpPr>
        <p:spPr/>
        <p:txBody>
          <a:bodyPr/>
          <a:lstStyle/>
          <a:p>
            <a:pPr marL="171450" indent="-171450">
              <a:buClrTx/>
              <a:buFont typeface="Arial" panose="020B0604020202020204" pitchFamily="34" charset="0"/>
              <a:buChar char="•"/>
              <a:defRPr/>
            </a:pPr>
            <a:r>
              <a:rPr lang="en-US" sz="1200" dirty="0" smtClean="0"/>
              <a:t>Under </a:t>
            </a:r>
            <a:r>
              <a:rPr lang="en-US" sz="1200" dirty="0"/>
              <a:t>Massachusetts General Laws, chapter 119 any Physician, Nurse, Medical Intern, Psychologist, or person engaged in the examination, care or treatment of persons, is mandated to report any suspected or observed abuse or neglect of persons under the age of 18. </a:t>
            </a:r>
            <a:endParaRPr lang="en-US" sz="1200" dirty="0" smtClean="0"/>
          </a:p>
          <a:p>
            <a:pPr marL="171450" indent="-171450">
              <a:buClrTx/>
              <a:buFont typeface="Arial" panose="020B0604020202020204" pitchFamily="34" charset="0"/>
              <a:buChar char="•"/>
              <a:defRPr/>
            </a:pPr>
            <a:r>
              <a:rPr lang="en-US" sz="1200" dirty="0"/>
              <a:t>Under Massachusetts General Laws, Chapter 19A healthcare workers are mandated to report any suspected or observed abuse or neglect of persons age of 60 and over.</a:t>
            </a:r>
          </a:p>
          <a:p>
            <a:pPr marL="171450" indent="-171450">
              <a:buClrTx/>
              <a:buFont typeface="Arial" panose="020B0604020202020204" pitchFamily="34" charset="0"/>
              <a:buChar char="•"/>
              <a:defRPr/>
            </a:pPr>
            <a:endParaRPr lang="en-US" sz="1200" dirty="0"/>
          </a:p>
          <a:p>
            <a:pPr marL="285750" indent="-285750">
              <a:buFont typeface="Arial" panose="020B0604020202020204" pitchFamily="34" charset="0"/>
              <a:buChar char="•"/>
              <a:defRPr/>
            </a:pPr>
            <a:endParaRPr lang="en-US" sz="1200" dirty="0" smtClean="0"/>
          </a:p>
          <a:p>
            <a:pPr>
              <a:defRPr/>
            </a:pPr>
            <a:endParaRPr lang="en-US" sz="1200" dirty="0"/>
          </a:p>
        </p:txBody>
      </p:sp>
      <p:sp>
        <p:nvSpPr>
          <p:cNvPr id="4" name="Content Placeholder 3"/>
          <p:cNvSpPr>
            <a:spLocks noGrp="1"/>
          </p:cNvSpPr>
          <p:nvPr>
            <p:ph sz="quarter" idx="1"/>
          </p:nvPr>
        </p:nvSpPr>
        <p:spPr/>
        <p:txBody>
          <a:bodyPr/>
          <a:lstStyle/>
          <a:p>
            <a:pPr>
              <a:defRPr/>
            </a:pPr>
            <a:r>
              <a:rPr lang="en-US" dirty="0" smtClean="0"/>
              <a:t>Elder Abuse/Neglect:</a:t>
            </a:r>
          </a:p>
          <a:p>
            <a:pPr lvl="1">
              <a:defRPr/>
            </a:pPr>
            <a:r>
              <a:rPr lang="en-US" sz="1200" dirty="0"/>
              <a:t>VMG medical personnel who suspect or observe the neglect/abuse of an elder will report such activity as mandated by Massachusetts General Law 19A. </a:t>
            </a:r>
            <a:endParaRPr lang="en-US" sz="1200" dirty="0" smtClean="0"/>
          </a:p>
          <a:p>
            <a:pPr lvl="1">
              <a:defRPr/>
            </a:pPr>
            <a:r>
              <a:rPr lang="en-US" sz="1200" dirty="0" smtClean="0"/>
              <a:t>When neglect or abuse is suspected or observed, calls are made to:</a:t>
            </a:r>
          </a:p>
          <a:p>
            <a:pPr lvl="1">
              <a:defRPr/>
            </a:pPr>
            <a:endParaRPr lang="en-US" sz="1200" dirty="0"/>
          </a:p>
          <a:p>
            <a:pPr lvl="1">
              <a:defRPr/>
            </a:pPr>
            <a:endParaRPr lang="en-US" sz="1200" dirty="0" smtClean="0"/>
          </a:p>
          <a:p>
            <a:pPr lvl="1">
              <a:defRPr/>
            </a:pPr>
            <a:endParaRPr lang="en-US" sz="1200" dirty="0"/>
          </a:p>
          <a:p>
            <a:pPr lvl="1">
              <a:defRPr/>
            </a:pPr>
            <a:endParaRPr lang="en-US" sz="1200" dirty="0" smtClean="0"/>
          </a:p>
          <a:p>
            <a:pPr lvl="1">
              <a:defRPr/>
            </a:pPr>
            <a:endParaRPr lang="en-US" sz="1200" dirty="0"/>
          </a:p>
          <a:p>
            <a:pPr lvl="1">
              <a:defRPr/>
            </a:pPr>
            <a:endParaRPr lang="en-US" sz="1200" dirty="0" smtClean="0"/>
          </a:p>
          <a:p>
            <a:pPr lvl="1">
              <a:defRPr/>
            </a:pPr>
            <a:r>
              <a:rPr lang="en-US" sz="1200" dirty="0" smtClean="0"/>
              <a:t>Complete the Elder Abuse Mandated Reporter form which must be sent to the Elder Care Services Agency </a:t>
            </a:r>
            <a:r>
              <a:rPr lang="en-US" sz="1200" b="1" dirty="0" smtClean="0"/>
              <a:t>within 48hrs of oral report.</a:t>
            </a:r>
          </a:p>
          <a:p>
            <a:pPr lvl="1">
              <a:defRPr/>
            </a:pPr>
            <a:endParaRPr lang="en-US" sz="1200" dirty="0"/>
          </a:p>
          <a:p>
            <a:pPr lvl="1">
              <a:defRPr/>
            </a:pPr>
            <a:endParaRPr lang="en-US" sz="1200" dirty="0" smtClean="0"/>
          </a:p>
          <a:p>
            <a:pPr lvl="1">
              <a:defRPr/>
            </a:pPr>
            <a:endParaRPr lang="en-US" sz="1200" dirty="0"/>
          </a:p>
          <a:p>
            <a:pPr lvl="1">
              <a:defRPr/>
            </a:pPr>
            <a:endParaRPr lang="en-US" sz="1200" dirty="0" smtClean="0"/>
          </a:p>
          <a:p>
            <a:pPr lvl="1">
              <a:defRPr/>
            </a:pPr>
            <a:endParaRPr lang="en-US" sz="1200" dirty="0"/>
          </a:p>
          <a:p>
            <a:pPr lvl="1">
              <a:defRPr/>
            </a:pPr>
            <a:endParaRPr lang="en-US" sz="1200" dirty="0" smtClean="0"/>
          </a:p>
          <a:p>
            <a:pPr lvl="1">
              <a:defRPr/>
            </a:pPr>
            <a:r>
              <a:rPr lang="en-US" sz="1200" dirty="0" smtClean="0"/>
              <a:t>Scan a copy of the Elder Abuse Mandated Reporter Form into the patient’s chart under “Admin Signed forms and letters” and label “confidential” and document in patient encounter or patient case the observed or suspected abuse/neglect and any interventions/treatment provided.</a:t>
            </a:r>
          </a:p>
          <a:p>
            <a:pPr marL="274638" lvl="1" indent="0">
              <a:buFont typeface="Wingdings" panose="05000000000000000000" pitchFamily="2" charset="2"/>
              <a:buNone/>
              <a:defRPr/>
            </a:pPr>
            <a:endParaRPr lang="en-US" sz="1200" dirty="0" smtClean="0"/>
          </a:p>
          <a:p>
            <a:pPr lvl="1">
              <a:defRPr/>
            </a:pPr>
            <a:endParaRPr lang="en-US" sz="1200" dirty="0" smtClean="0"/>
          </a:p>
          <a:p>
            <a:pPr lvl="2">
              <a:defRPr/>
            </a:pPr>
            <a:endParaRPr lang="en-US" sz="1000" dirty="0" smtClean="0"/>
          </a:p>
        </p:txBody>
      </p:sp>
      <p:graphicFrame>
        <p:nvGraphicFramePr>
          <p:cNvPr id="7" name="Table 6"/>
          <p:cNvGraphicFramePr>
            <a:graphicFrameLocks noGrp="1"/>
          </p:cNvGraphicFramePr>
          <p:nvPr/>
        </p:nvGraphicFramePr>
        <p:xfrm>
          <a:off x="3733800" y="1981200"/>
          <a:ext cx="4981575" cy="1254330"/>
        </p:xfrm>
        <a:graphic>
          <a:graphicData uri="http://schemas.openxmlformats.org/drawingml/2006/table">
            <a:tbl>
              <a:tblPr firstRow="1" firstCol="1" bandRow="1" bandCol="1">
                <a:tableStyleId>{5C22544A-7EE6-4342-B048-85BDC9FD1C3A}</a:tableStyleId>
              </a:tblPr>
              <a:tblGrid>
                <a:gridCol w="2597318">
                  <a:extLst>
                    <a:ext uri="{9D8B030D-6E8A-4147-A177-3AD203B41FA5}">
                      <a16:colId xmlns:a16="http://schemas.microsoft.com/office/drawing/2014/main" val="2060695773"/>
                    </a:ext>
                  </a:extLst>
                </a:gridCol>
                <a:gridCol w="2384257">
                  <a:extLst>
                    <a:ext uri="{9D8B030D-6E8A-4147-A177-3AD203B41FA5}">
                      <a16:colId xmlns:a16="http://schemas.microsoft.com/office/drawing/2014/main" val="2208710354"/>
                    </a:ext>
                  </a:extLst>
                </a:gridCol>
              </a:tblGrid>
              <a:tr h="159984">
                <a:tc>
                  <a:txBody>
                    <a:bodyPr/>
                    <a:lstStyle/>
                    <a:p>
                      <a:pPr marL="0" marR="0">
                        <a:spcBef>
                          <a:spcPts val="0"/>
                        </a:spcBef>
                        <a:spcAft>
                          <a:spcPts val="600"/>
                        </a:spcAft>
                      </a:pPr>
                      <a:r>
                        <a:rPr lang="en-US" sz="1000" dirty="0">
                          <a:effectLst/>
                        </a:rPr>
                        <a:t>HOURS</a:t>
                      </a:r>
                      <a:endParaRPr lang="en-US" sz="1000" dirty="0">
                        <a:effectLst/>
                        <a:latin typeface="Times New Roman" panose="02020603050405020304" pitchFamily="18" charset="0"/>
                        <a:ea typeface="Times New Roman" panose="02020603050405020304" pitchFamily="18" charset="0"/>
                      </a:endParaRPr>
                    </a:p>
                  </a:txBody>
                  <a:tcPr marL="68570" marR="68570" marT="0" marB="0"/>
                </a:tc>
                <a:tc>
                  <a:txBody>
                    <a:bodyPr/>
                    <a:lstStyle/>
                    <a:p>
                      <a:pPr marL="0" marR="0">
                        <a:spcBef>
                          <a:spcPts val="0"/>
                        </a:spcBef>
                        <a:spcAft>
                          <a:spcPts val="600"/>
                        </a:spcAft>
                      </a:pPr>
                      <a:r>
                        <a:rPr lang="en-US" sz="1000">
                          <a:effectLst/>
                        </a:rPr>
                        <a:t>WHOM TO CALL</a:t>
                      </a:r>
                      <a:endParaRPr lang="en-US" sz="1000">
                        <a:effectLst/>
                        <a:latin typeface="Times New Roman" panose="02020603050405020304" pitchFamily="18" charset="0"/>
                        <a:ea typeface="Times New Roman" panose="02020603050405020304" pitchFamily="18" charset="0"/>
                      </a:endParaRPr>
                    </a:p>
                  </a:txBody>
                  <a:tcPr marL="68570" marR="68570" marT="0" marB="0"/>
                </a:tc>
                <a:extLst>
                  <a:ext uri="{0D108BD9-81ED-4DB2-BD59-A6C34878D82A}">
                    <a16:rowId xmlns:a16="http://schemas.microsoft.com/office/drawing/2014/main" val="331237802"/>
                  </a:ext>
                </a:extLst>
              </a:tr>
              <a:tr h="914195">
                <a:tc>
                  <a:txBody>
                    <a:bodyPr/>
                    <a:lstStyle/>
                    <a:p>
                      <a:pPr marL="0" marR="0">
                        <a:spcBef>
                          <a:spcPts val="0"/>
                        </a:spcBef>
                        <a:spcAft>
                          <a:spcPts val="600"/>
                        </a:spcAft>
                      </a:pPr>
                      <a:r>
                        <a:rPr lang="en-US" sz="1000" dirty="0">
                          <a:effectLst/>
                        </a:rPr>
                        <a:t>During regular business hours (8:45 a.m.-5 p.m. M-F) </a:t>
                      </a:r>
                      <a:endParaRPr lang="en-US" sz="1000" dirty="0">
                        <a:effectLst/>
                        <a:latin typeface="Times New Roman" panose="02020603050405020304" pitchFamily="18" charset="0"/>
                        <a:ea typeface="Times New Roman" panose="02020603050405020304" pitchFamily="18" charset="0"/>
                      </a:endParaRPr>
                    </a:p>
                  </a:txBody>
                  <a:tcPr marL="68570" marR="68570" marT="0" marB="0"/>
                </a:tc>
                <a:tc>
                  <a:txBody>
                    <a:bodyPr/>
                    <a:lstStyle/>
                    <a:p>
                      <a:pPr marL="0" marR="0">
                        <a:spcBef>
                          <a:spcPts val="0"/>
                        </a:spcBef>
                        <a:spcAft>
                          <a:spcPts val="600"/>
                        </a:spcAft>
                      </a:pPr>
                      <a:r>
                        <a:rPr lang="en-US" sz="1100" dirty="0">
                          <a:effectLst/>
                        </a:rPr>
                        <a:t>Local Elder care Service Agency </a:t>
                      </a:r>
                      <a:r>
                        <a:rPr lang="en-US" sz="1100" dirty="0" smtClean="0">
                          <a:effectLst/>
                        </a:rPr>
                        <a:t>EHC/NHC/AMC</a:t>
                      </a:r>
                      <a:r>
                        <a:rPr lang="en-US" sz="1100" dirty="0">
                          <a:effectLst/>
                        </a:rPr>
                        <a:t>:  call Highland Valley Elder Services @ 413-586-2000  </a:t>
                      </a:r>
                      <a:endParaRPr lang="en-US" sz="1100" dirty="0" smtClean="0">
                        <a:effectLst/>
                      </a:endParaRPr>
                    </a:p>
                    <a:p>
                      <a:pPr marL="0" marR="0">
                        <a:spcBef>
                          <a:spcPts val="0"/>
                        </a:spcBef>
                        <a:spcAft>
                          <a:spcPts val="600"/>
                        </a:spcAft>
                      </a:pPr>
                      <a:r>
                        <a:rPr lang="en-US" sz="1100" dirty="0" smtClean="0">
                          <a:effectLst/>
                        </a:rPr>
                        <a:t>GHC</a:t>
                      </a:r>
                      <a:r>
                        <a:rPr lang="en-US" sz="1100" dirty="0">
                          <a:effectLst/>
                        </a:rPr>
                        <a:t>: call Life Path @ 413-773-5555 </a:t>
                      </a:r>
                      <a:endParaRPr lang="en-US" sz="1100" dirty="0">
                        <a:effectLst/>
                        <a:latin typeface="Times New Roman" panose="02020603050405020304" pitchFamily="18" charset="0"/>
                        <a:ea typeface="Times New Roman" panose="02020603050405020304" pitchFamily="18" charset="0"/>
                      </a:endParaRPr>
                    </a:p>
                  </a:txBody>
                  <a:tcPr marL="68570" marR="68570" marT="0" marB="0"/>
                </a:tc>
                <a:extLst>
                  <a:ext uri="{0D108BD9-81ED-4DB2-BD59-A6C34878D82A}">
                    <a16:rowId xmlns:a16="http://schemas.microsoft.com/office/drawing/2014/main" val="4111807771"/>
                  </a:ext>
                </a:extLst>
              </a:tr>
              <a:tr h="179946">
                <a:tc>
                  <a:txBody>
                    <a:bodyPr/>
                    <a:lstStyle/>
                    <a:p>
                      <a:pPr marL="0" marR="0">
                        <a:spcBef>
                          <a:spcPts val="0"/>
                        </a:spcBef>
                        <a:spcAft>
                          <a:spcPts val="600"/>
                        </a:spcAft>
                      </a:pPr>
                      <a:r>
                        <a:rPr lang="en-US" sz="1000" dirty="0">
                          <a:effectLst/>
                        </a:rPr>
                        <a:t>Nights, weekends, and holidays </a:t>
                      </a:r>
                      <a:endParaRPr lang="en-US" sz="1000" dirty="0">
                        <a:effectLst/>
                        <a:latin typeface="Times New Roman" panose="02020603050405020304" pitchFamily="18" charset="0"/>
                        <a:ea typeface="Times New Roman" panose="02020603050405020304" pitchFamily="18" charset="0"/>
                      </a:endParaRPr>
                    </a:p>
                  </a:txBody>
                  <a:tcPr marL="68570" marR="68570" marT="0" marB="0"/>
                </a:tc>
                <a:tc>
                  <a:txBody>
                    <a:bodyPr/>
                    <a:lstStyle/>
                    <a:p>
                      <a:pPr marL="0" marR="0">
                        <a:spcBef>
                          <a:spcPts val="0"/>
                        </a:spcBef>
                        <a:spcAft>
                          <a:spcPts val="600"/>
                        </a:spcAft>
                      </a:pPr>
                      <a:r>
                        <a:rPr lang="en-US" sz="1100" dirty="0">
                          <a:effectLst/>
                        </a:rPr>
                        <a:t>1-800-922-2275</a:t>
                      </a:r>
                      <a:endParaRPr lang="en-US" sz="1100" dirty="0">
                        <a:effectLst/>
                        <a:latin typeface="Times New Roman" panose="02020603050405020304" pitchFamily="18" charset="0"/>
                        <a:ea typeface="Times New Roman" panose="02020603050405020304" pitchFamily="18" charset="0"/>
                      </a:endParaRPr>
                    </a:p>
                  </a:txBody>
                  <a:tcPr marL="68570" marR="68570" marT="0" marB="0"/>
                </a:tc>
                <a:extLst>
                  <a:ext uri="{0D108BD9-81ED-4DB2-BD59-A6C34878D82A}">
                    <a16:rowId xmlns:a16="http://schemas.microsoft.com/office/drawing/2014/main" val="1368797726"/>
                  </a:ext>
                </a:extLst>
              </a:tr>
            </a:tbl>
          </a:graphicData>
        </a:graphic>
      </p:graphicFrame>
      <p:graphicFrame>
        <p:nvGraphicFramePr>
          <p:cNvPr id="8" name="Table 7"/>
          <p:cNvGraphicFramePr>
            <a:graphicFrameLocks noGrp="1"/>
          </p:cNvGraphicFramePr>
          <p:nvPr/>
        </p:nvGraphicFramePr>
        <p:xfrm>
          <a:off x="3722688" y="3733800"/>
          <a:ext cx="4981575" cy="1189039"/>
        </p:xfrm>
        <a:graphic>
          <a:graphicData uri="http://schemas.openxmlformats.org/drawingml/2006/table">
            <a:tbl>
              <a:tblPr firstRow="1" firstCol="1" bandRow="1" bandCol="1">
                <a:tableStyleId>{5C22544A-7EE6-4342-B048-85BDC9FD1C3A}</a:tableStyleId>
              </a:tblPr>
              <a:tblGrid>
                <a:gridCol w="1770010">
                  <a:extLst>
                    <a:ext uri="{9D8B030D-6E8A-4147-A177-3AD203B41FA5}">
                      <a16:colId xmlns:a16="http://schemas.microsoft.com/office/drawing/2014/main" val="611572766"/>
                    </a:ext>
                  </a:extLst>
                </a:gridCol>
                <a:gridCol w="3211565">
                  <a:extLst>
                    <a:ext uri="{9D8B030D-6E8A-4147-A177-3AD203B41FA5}">
                      <a16:colId xmlns:a16="http://schemas.microsoft.com/office/drawing/2014/main" val="1263310035"/>
                    </a:ext>
                  </a:extLst>
                </a:gridCol>
              </a:tblGrid>
              <a:tr h="182929">
                <a:tc>
                  <a:txBody>
                    <a:bodyPr/>
                    <a:lstStyle/>
                    <a:p>
                      <a:pPr marL="0" marR="0">
                        <a:spcBef>
                          <a:spcPts val="0"/>
                        </a:spcBef>
                        <a:spcAft>
                          <a:spcPts val="600"/>
                        </a:spcAft>
                      </a:pPr>
                      <a:r>
                        <a:rPr lang="en-US" sz="1200" dirty="0">
                          <a:effectLst/>
                        </a:rPr>
                        <a:t>CENTERS</a:t>
                      </a:r>
                      <a:endParaRPr lang="en-US" sz="1200" dirty="0">
                        <a:effectLst/>
                        <a:latin typeface="Times New Roman" panose="02020603050405020304" pitchFamily="18" charset="0"/>
                        <a:ea typeface="Times New Roman" panose="02020603050405020304" pitchFamily="18" charset="0"/>
                      </a:endParaRPr>
                    </a:p>
                  </a:txBody>
                  <a:tcPr marL="68570" marR="68570" marT="0" marB="0"/>
                </a:tc>
                <a:tc>
                  <a:txBody>
                    <a:bodyPr/>
                    <a:lstStyle/>
                    <a:p>
                      <a:pPr marL="0" marR="0">
                        <a:spcBef>
                          <a:spcPts val="0"/>
                        </a:spcBef>
                        <a:spcAft>
                          <a:spcPts val="600"/>
                        </a:spcAft>
                      </a:pPr>
                      <a:r>
                        <a:rPr lang="en-US" sz="1200">
                          <a:effectLst/>
                        </a:rPr>
                        <a:t>COPY OF FORM TO</a:t>
                      </a:r>
                      <a:endParaRPr lang="en-US" sz="1200">
                        <a:effectLst/>
                        <a:latin typeface="Times New Roman" panose="02020603050405020304" pitchFamily="18" charset="0"/>
                        <a:ea typeface="Times New Roman" panose="02020603050405020304" pitchFamily="18" charset="0"/>
                      </a:endParaRPr>
                    </a:p>
                  </a:txBody>
                  <a:tcPr marL="68570" marR="68570" marT="0" marB="0"/>
                </a:tc>
                <a:extLst>
                  <a:ext uri="{0D108BD9-81ED-4DB2-BD59-A6C34878D82A}">
                    <a16:rowId xmlns:a16="http://schemas.microsoft.com/office/drawing/2014/main" val="2793111473"/>
                  </a:ext>
                </a:extLst>
              </a:tr>
              <a:tr h="503055">
                <a:tc>
                  <a:txBody>
                    <a:bodyPr/>
                    <a:lstStyle/>
                    <a:p>
                      <a:pPr marL="0" marR="0">
                        <a:spcBef>
                          <a:spcPts val="0"/>
                        </a:spcBef>
                        <a:spcAft>
                          <a:spcPts val="600"/>
                        </a:spcAft>
                      </a:pPr>
                      <a:r>
                        <a:rPr lang="en-US" sz="1200" dirty="0">
                          <a:effectLst/>
                        </a:rPr>
                        <a:t>EHC/NHC/AMC</a:t>
                      </a:r>
                      <a:endParaRPr lang="en-US" sz="1200" dirty="0">
                        <a:effectLst/>
                        <a:latin typeface="Times New Roman" panose="02020603050405020304" pitchFamily="18" charset="0"/>
                        <a:ea typeface="Times New Roman" panose="02020603050405020304" pitchFamily="18" charset="0"/>
                      </a:endParaRPr>
                    </a:p>
                  </a:txBody>
                  <a:tcPr marL="68570" marR="68570" marT="0" marB="0"/>
                </a:tc>
                <a:tc>
                  <a:txBody>
                    <a:bodyPr/>
                    <a:lstStyle/>
                    <a:p>
                      <a:pPr marL="0" marR="0">
                        <a:spcBef>
                          <a:spcPts val="0"/>
                        </a:spcBef>
                        <a:spcAft>
                          <a:spcPts val="0"/>
                        </a:spcAft>
                      </a:pPr>
                      <a:r>
                        <a:rPr lang="en-US" sz="1100" dirty="0">
                          <a:effectLst/>
                        </a:rPr>
                        <a:t>Highland Valley Elder Services</a:t>
                      </a:r>
                    </a:p>
                    <a:p>
                      <a:pPr marL="0" marR="0">
                        <a:spcBef>
                          <a:spcPts val="0"/>
                        </a:spcBef>
                        <a:spcAft>
                          <a:spcPts val="0"/>
                        </a:spcAft>
                      </a:pPr>
                      <a:r>
                        <a:rPr lang="en-US" sz="1100" dirty="0">
                          <a:effectLst/>
                        </a:rPr>
                        <a:t>320 Riverside Drive, Suite B</a:t>
                      </a:r>
                    </a:p>
                    <a:p>
                      <a:pPr marL="0" marR="0">
                        <a:spcBef>
                          <a:spcPts val="0"/>
                        </a:spcBef>
                        <a:spcAft>
                          <a:spcPts val="600"/>
                        </a:spcAft>
                      </a:pPr>
                      <a:r>
                        <a:rPr lang="en-US" sz="1100" dirty="0">
                          <a:effectLst/>
                        </a:rPr>
                        <a:t> Florence, MA 01062</a:t>
                      </a:r>
                      <a:endParaRPr lang="en-US" sz="1100" dirty="0">
                        <a:effectLst/>
                        <a:latin typeface="Times New Roman" panose="02020603050405020304" pitchFamily="18" charset="0"/>
                        <a:ea typeface="Times New Roman" panose="02020603050405020304" pitchFamily="18" charset="0"/>
                      </a:endParaRPr>
                    </a:p>
                  </a:txBody>
                  <a:tcPr marL="68570" marR="68570" marT="0" marB="0"/>
                </a:tc>
                <a:extLst>
                  <a:ext uri="{0D108BD9-81ED-4DB2-BD59-A6C34878D82A}">
                    <a16:rowId xmlns:a16="http://schemas.microsoft.com/office/drawing/2014/main" val="2196093749"/>
                  </a:ext>
                </a:extLst>
              </a:tr>
              <a:tr h="503055">
                <a:tc>
                  <a:txBody>
                    <a:bodyPr/>
                    <a:lstStyle/>
                    <a:p>
                      <a:pPr marL="0" marR="0">
                        <a:spcBef>
                          <a:spcPts val="0"/>
                        </a:spcBef>
                        <a:spcAft>
                          <a:spcPts val="0"/>
                        </a:spcAft>
                      </a:pPr>
                      <a:r>
                        <a:rPr lang="en-US" sz="1200" dirty="0">
                          <a:effectLst/>
                        </a:rPr>
                        <a:t>GHC </a:t>
                      </a:r>
                    </a:p>
                    <a:p>
                      <a:pPr marL="0" marR="0">
                        <a:spcBef>
                          <a:spcPts val="0"/>
                        </a:spcBef>
                        <a:spcAft>
                          <a:spcPts val="60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70" marR="68570" marT="0" marB="0"/>
                </a:tc>
                <a:tc>
                  <a:txBody>
                    <a:bodyPr/>
                    <a:lstStyle/>
                    <a:p>
                      <a:pPr marL="0" marR="0">
                        <a:spcBef>
                          <a:spcPts val="0"/>
                        </a:spcBef>
                        <a:spcAft>
                          <a:spcPts val="0"/>
                        </a:spcAft>
                      </a:pPr>
                      <a:r>
                        <a:rPr lang="en-US" sz="1100" dirty="0" err="1">
                          <a:effectLst/>
                        </a:rPr>
                        <a:t>LifePath</a:t>
                      </a:r>
                      <a:r>
                        <a:rPr lang="en-US" sz="1100" dirty="0">
                          <a:effectLst/>
                        </a:rPr>
                        <a:t>, Inc. Elder Protective Services 101 Munson Street, Suite 20Greenfield, MA 01301 Fax: 413-772-1084</a:t>
                      </a:r>
                      <a:endParaRPr lang="en-US" sz="1100" dirty="0">
                        <a:effectLst/>
                        <a:latin typeface="Times New Roman" panose="02020603050405020304" pitchFamily="18" charset="0"/>
                        <a:ea typeface="Times New Roman" panose="02020603050405020304" pitchFamily="18" charset="0"/>
                      </a:endParaRPr>
                    </a:p>
                  </a:txBody>
                  <a:tcPr marL="68570" marR="68570" marT="0" marB="0"/>
                </a:tc>
                <a:extLst>
                  <a:ext uri="{0D108BD9-81ED-4DB2-BD59-A6C34878D82A}">
                    <a16:rowId xmlns:a16="http://schemas.microsoft.com/office/drawing/2014/main" val="2141735211"/>
                  </a:ext>
                </a:extLst>
              </a:tr>
            </a:tbl>
          </a:graphicData>
        </a:graphic>
      </p:graphicFrame>
    </p:spTree>
    <p:extLst>
      <p:ext uri="{BB962C8B-B14F-4D97-AF65-F5344CB8AC3E}">
        <p14:creationId xmlns:p14="http://schemas.microsoft.com/office/powerpoint/2010/main" val="1495721925"/>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Vaccines / Injections</a:t>
            </a:r>
          </a:p>
        </p:txBody>
      </p:sp>
      <p:sp>
        <p:nvSpPr>
          <p:cNvPr id="54275" name="Text Placeholder 2"/>
          <p:cNvSpPr>
            <a:spLocks noGrp="1"/>
          </p:cNvSpPr>
          <p:nvPr>
            <p:ph type="body" idx="2"/>
          </p:nvPr>
        </p:nvSpPr>
        <p:spPr/>
        <p:txBody>
          <a:bodyPr/>
          <a:lstStyle/>
          <a:p>
            <a:pPr eaLnBrk="1" hangingPunct="1"/>
            <a:r>
              <a:rPr lang="en-US" altLang="en-US" smtClean="0"/>
              <a:t>To assure safe administration of medications</a:t>
            </a:r>
          </a:p>
        </p:txBody>
      </p:sp>
      <p:sp>
        <p:nvSpPr>
          <p:cNvPr id="33796" name="Content Placeholder 3"/>
          <p:cNvSpPr>
            <a:spLocks noGrp="1"/>
          </p:cNvSpPr>
          <p:nvPr>
            <p:ph sz="quarter" idx="1"/>
          </p:nvPr>
        </p:nvSpPr>
        <p:spPr>
          <a:xfrm>
            <a:off x="3124200" y="609600"/>
            <a:ext cx="5638800" cy="5410200"/>
          </a:xfrm>
        </p:spPr>
        <p:txBody>
          <a:bodyPr>
            <a:normAutofit fontScale="40000" lnSpcReduction="20000"/>
          </a:bodyPr>
          <a:lstStyle/>
          <a:p>
            <a:pPr marL="274320" indent="-274320" eaLnBrk="1" fontAlgn="auto" hangingPunct="1">
              <a:spcAft>
                <a:spcPts val="0"/>
              </a:spcAft>
              <a:buFont typeface="Wingdings 2"/>
              <a:buChar char=""/>
              <a:defRPr/>
            </a:pPr>
            <a:r>
              <a:rPr lang="en-US" altLang="en-US" sz="3500" b="1" dirty="0" smtClean="0"/>
              <a:t>Registered Nurses</a:t>
            </a:r>
            <a:r>
              <a:rPr lang="en-US" altLang="en-US" sz="3500" dirty="0" smtClean="0"/>
              <a:t> may administer all routes of medications, to patients of all ages within VMG parameters.  IV push medications may be administered to patients 12 years of age and older. </a:t>
            </a:r>
          </a:p>
          <a:p>
            <a:pPr marL="274320" indent="-274320" eaLnBrk="1" fontAlgn="auto" hangingPunct="1">
              <a:spcAft>
                <a:spcPts val="0"/>
              </a:spcAft>
              <a:buFont typeface="Wingdings 2"/>
              <a:buChar char=""/>
              <a:defRPr/>
            </a:pPr>
            <a:r>
              <a:rPr lang="en-US" altLang="en-US" sz="3500" b="1" dirty="0" smtClean="0"/>
              <a:t>Licensed Practical Nurses</a:t>
            </a:r>
            <a:r>
              <a:rPr lang="en-US" altLang="en-US" sz="3500" dirty="0" smtClean="0"/>
              <a:t> may administer all routes of medications, to patients of all ages within VMG parameters with the exception of IV push medications. </a:t>
            </a:r>
          </a:p>
          <a:p>
            <a:pPr marL="274320" indent="-274320" eaLnBrk="1" fontAlgn="auto" hangingPunct="1">
              <a:spcAft>
                <a:spcPts val="0"/>
              </a:spcAft>
              <a:buFont typeface="Wingdings 2"/>
              <a:buChar char=""/>
              <a:defRPr/>
            </a:pPr>
            <a:r>
              <a:rPr lang="en-US" altLang="en-US" sz="3500" b="1" dirty="0" smtClean="0"/>
              <a:t>Certified Medical Assistants</a:t>
            </a:r>
            <a:r>
              <a:rPr lang="en-US" altLang="en-US" sz="3500" dirty="0" smtClean="0"/>
              <a:t> may administer injections of immunization to patients 11 years of age and older. </a:t>
            </a:r>
            <a:r>
              <a:rPr lang="en-US" altLang="en-US" sz="3000" dirty="0" smtClean="0"/>
              <a:t> </a:t>
            </a:r>
          </a:p>
          <a:p>
            <a:pPr marL="274320" indent="-274320" eaLnBrk="1" fontAlgn="auto" hangingPunct="1">
              <a:spcAft>
                <a:spcPts val="0"/>
              </a:spcAft>
              <a:buFont typeface="Wingdings 2"/>
              <a:buChar char=""/>
              <a:defRPr/>
            </a:pPr>
            <a:r>
              <a:rPr lang="en-US" altLang="en-US" sz="3500" b="1" dirty="0" smtClean="0"/>
              <a:t>Non </a:t>
            </a:r>
            <a:r>
              <a:rPr lang="en-US" altLang="en-US" sz="3500" b="1" dirty="0"/>
              <a:t>Certified Medical Assistants</a:t>
            </a:r>
            <a:r>
              <a:rPr lang="en-US" altLang="en-US" sz="3500" dirty="0"/>
              <a:t> may administer injections of immunization to patients </a:t>
            </a:r>
            <a:r>
              <a:rPr lang="en-US" altLang="en-US" sz="3500" dirty="0" smtClean="0"/>
              <a:t>11 </a:t>
            </a:r>
            <a:r>
              <a:rPr lang="en-US" altLang="en-US" sz="3500" dirty="0"/>
              <a:t>years of age and </a:t>
            </a:r>
            <a:r>
              <a:rPr lang="en-US" altLang="en-US" sz="3500" dirty="0" smtClean="0"/>
              <a:t>older, if they have at least three years of experience administering vaccines and are signed off by a provider.</a:t>
            </a:r>
          </a:p>
          <a:p>
            <a:pPr marL="274320" indent="-274320" eaLnBrk="1" fontAlgn="auto" hangingPunct="1">
              <a:spcAft>
                <a:spcPts val="0"/>
              </a:spcAft>
              <a:buFont typeface="Wingdings 2"/>
              <a:buChar char=""/>
              <a:defRPr/>
            </a:pPr>
            <a:r>
              <a:rPr lang="en-US" altLang="en-US" sz="3500" b="1" dirty="0" smtClean="0"/>
              <a:t>Non Certified Medical Assistants </a:t>
            </a:r>
            <a:r>
              <a:rPr lang="en-US" altLang="en-US" sz="3500" dirty="0" smtClean="0"/>
              <a:t>without three years experience administering vaccines may NOT administer any injections.</a:t>
            </a:r>
          </a:p>
          <a:p>
            <a:pPr marL="548958" lvl="1" indent="-274320" eaLnBrk="1" fontAlgn="auto" hangingPunct="1">
              <a:spcAft>
                <a:spcPts val="0"/>
              </a:spcAft>
              <a:buFont typeface="Wingdings 2"/>
              <a:buChar char=""/>
              <a:defRPr/>
            </a:pPr>
            <a:r>
              <a:rPr lang="en-US" altLang="en-US" sz="3000" dirty="0" smtClean="0"/>
              <a:t>Immunizations and medications that have standing orders may be administered.</a:t>
            </a:r>
          </a:p>
          <a:p>
            <a:pPr marL="548958" lvl="1" indent="-274320" eaLnBrk="1" fontAlgn="auto" hangingPunct="1">
              <a:spcAft>
                <a:spcPts val="0"/>
              </a:spcAft>
              <a:buFont typeface="Wingdings 2"/>
              <a:buChar char=""/>
              <a:defRPr/>
            </a:pPr>
            <a:r>
              <a:rPr lang="en-US" altLang="en-US" sz="3000" dirty="0" smtClean="0"/>
              <a:t>A medication must have a practitioners order or prescription before it can legally be administered to a patient.</a:t>
            </a:r>
          </a:p>
          <a:p>
            <a:pPr marL="548958" lvl="1" indent="-274320" eaLnBrk="1" fontAlgn="auto" hangingPunct="1">
              <a:spcAft>
                <a:spcPts val="0"/>
              </a:spcAft>
              <a:buFont typeface="Wingdings 2"/>
              <a:buChar char=""/>
              <a:defRPr/>
            </a:pPr>
            <a:r>
              <a:rPr lang="en-US" altLang="en-US" sz="3000" dirty="0" smtClean="0"/>
              <a:t>Staff will enter the immunization order per VMG standing orders as delegated by the practitioner.  This must be recorded in the patients’ chart.  </a:t>
            </a:r>
          </a:p>
          <a:p>
            <a:pPr marL="548958" lvl="1" indent="-274320" eaLnBrk="1" fontAlgn="auto" hangingPunct="1">
              <a:spcAft>
                <a:spcPts val="0"/>
              </a:spcAft>
              <a:buFont typeface="Wingdings 2"/>
              <a:buChar char=""/>
              <a:defRPr/>
            </a:pPr>
            <a:r>
              <a:rPr lang="en-US" altLang="en-US" sz="3000" dirty="0" smtClean="0"/>
              <a:t>Any medication administered must be documented in the patients’ chart.</a:t>
            </a:r>
          </a:p>
          <a:p>
            <a:pPr marL="548958" lvl="1" indent="-274320" eaLnBrk="1" fontAlgn="auto" hangingPunct="1">
              <a:spcAft>
                <a:spcPts val="0"/>
              </a:spcAft>
              <a:buFont typeface="Wingdings 2"/>
              <a:buChar char=""/>
              <a:defRPr/>
            </a:pPr>
            <a:r>
              <a:rPr lang="en-US" sz="3000" dirty="0"/>
              <a:t>Before you administer each dose of certain vaccines</a:t>
            </a:r>
            <a:r>
              <a:rPr lang="en-US" sz="3000" dirty="0" smtClean="0"/>
              <a:t>, you are required by law</a:t>
            </a:r>
            <a:r>
              <a:rPr lang="en-US" sz="3000" dirty="0"/>
              <a:t> to provide a copy of the most </a:t>
            </a:r>
            <a:r>
              <a:rPr lang="en-US" sz="3000" dirty="0" smtClean="0"/>
              <a:t>current Vaccine Information Statement (VIS)</a:t>
            </a:r>
            <a:r>
              <a:rPr lang="en-US" sz="3000" dirty="0"/>
              <a:t> to either the adult </a:t>
            </a:r>
            <a:r>
              <a:rPr lang="en-US" sz="3000" dirty="0" err="1"/>
              <a:t>vaccinee</a:t>
            </a:r>
            <a:r>
              <a:rPr lang="en-US" sz="3000" dirty="0"/>
              <a:t> or to the child’s parent/legal representative. VIS are developed by the CDC and discuss the benefits and risks associated with specific vaccines. You must also record in the patient’s chart the date that the VIS was given and the publication date of the VIS.</a:t>
            </a:r>
          </a:p>
          <a:p>
            <a:pPr marL="274320" indent="-274320" eaLnBrk="1" fontAlgn="auto" hangingPunct="1">
              <a:spcAft>
                <a:spcPts val="0"/>
              </a:spcAft>
              <a:buFont typeface="Wingdings 2"/>
              <a:buChar char=""/>
              <a:defRPr/>
            </a:pPr>
            <a:endParaRPr lang="en-US" altLang="en-US" sz="1800" dirty="0" smtClean="0"/>
          </a:p>
          <a:p>
            <a:pPr marL="274320" indent="-274320" eaLnBrk="1" fontAlgn="auto" hangingPunct="1">
              <a:spcAft>
                <a:spcPts val="0"/>
              </a:spcAft>
              <a:buFont typeface="Wingdings 2"/>
              <a:buChar char=""/>
              <a:defRPr/>
            </a:pPr>
            <a:endParaRPr lang="en-US" altLang="en-US" sz="1600" dirty="0" smtClean="0"/>
          </a:p>
        </p:txBody>
      </p:sp>
    </p:spTree>
    <p:extLst>
      <p:ext uri="{BB962C8B-B14F-4D97-AF65-F5344CB8AC3E}">
        <p14:creationId xmlns:p14="http://schemas.microsoft.com/office/powerpoint/2010/main" val="2745767515"/>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Placeholder 2"/>
          <p:cNvSpPr>
            <a:spLocks noGrp="1"/>
          </p:cNvSpPr>
          <p:nvPr>
            <p:ph type="body" idx="1"/>
          </p:nvPr>
        </p:nvSpPr>
        <p:spPr>
          <a:xfrm>
            <a:off x="1368425" y="2743200"/>
            <a:ext cx="6480175" cy="381000"/>
          </a:xfrm>
        </p:spPr>
        <p:txBody>
          <a:bodyPr>
            <a:normAutofit/>
          </a:bodyPr>
          <a:lstStyle/>
          <a:p>
            <a:pPr eaLnBrk="1" fontAlgn="auto" hangingPunct="1">
              <a:spcAft>
                <a:spcPts val="0"/>
              </a:spcAft>
              <a:buFont typeface="Wingdings 2"/>
              <a:buNone/>
              <a:defRPr/>
            </a:pPr>
            <a:r>
              <a:rPr lang="en-US" altLang="en-US" dirty="0" smtClean="0"/>
              <a:t>The Five rights</a:t>
            </a:r>
          </a:p>
        </p:txBody>
      </p:sp>
      <p:sp>
        <p:nvSpPr>
          <p:cNvPr id="29698" name="Title 1"/>
          <p:cNvSpPr>
            <a:spLocks noGrp="1"/>
          </p:cNvSpPr>
          <p:nvPr>
            <p:ph type="title"/>
          </p:nvPr>
        </p:nvSpPr>
        <p:spPr>
          <a:xfrm>
            <a:off x="762000" y="228600"/>
            <a:ext cx="7772400" cy="2286000"/>
          </a:xfrm>
        </p:spPr>
        <p:txBody>
          <a:bodyPr>
            <a:normAutofit fontScale="90000"/>
          </a:bodyPr>
          <a:lstStyle/>
          <a:p>
            <a:pPr eaLnBrk="1" fontAlgn="auto" hangingPunct="1">
              <a:spcAft>
                <a:spcPts val="0"/>
              </a:spcAft>
              <a:defRPr/>
            </a:pPr>
            <a:r>
              <a:rPr lang="en-US" altLang="en-US" dirty="0" smtClean="0"/>
              <a:t>Vaccines / Injections</a:t>
            </a:r>
            <a:br>
              <a:rPr lang="en-US" altLang="en-US" dirty="0" smtClean="0"/>
            </a:br>
            <a:r>
              <a:rPr lang="en-US" altLang="en-US" dirty="0" smtClean="0"/>
              <a:t/>
            </a:r>
            <a:br>
              <a:rPr lang="en-US" altLang="en-US" dirty="0" smtClean="0"/>
            </a:br>
            <a:r>
              <a:rPr lang="en-US" sz="2400" dirty="0" smtClean="0">
                <a:solidFill>
                  <a:schemeClr val="bg1"/>
                </a:solidFill>
              </a:rPr>
              <a:t>To </a:t>
            </a:r>
            <a:r>
              <a:rPr lang="en-US" sz="2400" dirty="0">
                <a:solidFill>
                  <a:schemeClr val="bg1"/>
                </a:solidFill>
              </a:rPr>
              <a:t>assure safe administration of medications</a:t>
            </a:r>
            <a:r>
              <a:rPr lang="en-US" altLang="en-US" dirty="0">
                <a:solidFill>
                  <a:schemeClr val="tx2">
                    <a:lumMod val="40000"/>
                    <a:lumOff val="60000"/>
                  </a:schemeClr>
                </a:solidFill>
              </a:rPr>
              <a:t/>
            </a:r>
            <a:br>
              <a:rPr lang="en-US" altLang="en-US" dirty="0">
                <a:solidFill>
                  <a:schemeClr val="tx2">
                    <a:lumMod val="40000"/>
                    <a:lumOff val="60000"/>
                  </a:schemeClr>
                </a:solidFill>
              </a:rPr>
            </a:br>
            <a:endParaRPr lang="en-US" altLang="en-US" dirty="0" smtClean="0">
              <a:solidFill>
                <a:schemeClr val="tx2">
                  <a:lumMod val="40000"/>
                  <a:lumOff val="60000"/>
                </a:schemeClr>
              </a:solidFill>
            </a:endParaRPr>
          </a:p>
        </p:txBody>
      </p:sp>
      <p:sp>
        <p:nvSpPr>
          <p:cNvPr id="34820" name="Content Placeholder 3"/>
          <p:cNvSpPr>
            <a:spLocks noGrp="1"/>
          </p:cNvSpPr>
          <p:nvPr>
            <p:ph sz="quarter" idx="4294967295"/>
          </p:nvPr>
        </p:nvSpPr>
        <p:spPr>
          <a:xfrm>
            <a:off x="0" y="3124200"/>
            <a:ext cx="7924800" cy="2971800"/>
          </a:xfrm>
        </p:spPr>
        <p:txBody>
          <a:bodyPr>
            <a:normAutofit lnSpcReduction="10000"/>
          </a:bodyPr>
          <a:lstStyle/>
          <a:p>
            <a:pPr marL="274320" indent="-274320" eaLnBrk="1" fontAlgn="auto" hangingPunct="1">
              <a:spcAft>
                <a:spcPts val="0"/>
              </a:spcAft>
              <a:buFont typeface="Wingdings 2"/>
              <a:buChar char=""/>
              <a:defRPr/>
            </a:pPr>
            <a:r>
              <a:rPr lang="en-US" altLang="en-US" sz="1600" b="1" i="1" smtClean="0"/>
              <a:t>“The Five Rights”</a:t>
            </a:r>
            <a:r>
              <a:rPr lang="en-US" altLang="en-US" sz="1600" smtClean="0"/>
              <a:t> must be followed by the nurse each time a medication is administered. These are:</a:t>
            </a:r>
          </a:p>
          <a:p>
            <a:pPr marL="548640" lvl="1" indent="-274320" eaLnBrk="1" fontAlgn="auto" hangingPunct="1">
              <a:spcAft>
                <a:spcPts val="0"/>
              </a:spcAft>
              <a:buFont typeface="Wingdings"/>
              <a:buChar char=""/>
              <a:defRPr/>
            </a:pPr>
            <a:r>
              <a:rPr lang="en-US" altLang="en-US" sz="1700" b="1" i="1" smtClean="0"/>
              <a:t>RIGHT MEDICATION</a:t>
            </a:r>
            <a:r>
              <a:rPr lang="en-US" altLang="en-US" sz="1700" smtClean="0"/>
              <a:t>-compare medication information three times with the label on the drug container.  Know the action, dosage, method of administration, and side effects of the drug.</a:t>
            </a:r>
          </a:p>
          <a:p>
            <a:pPr marL="548640" lvl="1" indent="-274320" eaLnBrk="1" fontAlgn="auto" hangingPunct="1">
              <a:spcAft>
                <a:spcPts val="0"/>
              </a:spcAft>
              <a:buFont typeface="Wingdings"/>
              <a:buChar char=""/>
              <a:defRPr/>
            </a:pPr>
            <a:r>
              <a:rPr lang="en-US" altLang="en-US" sz="1700" b="1" i="1" smtClean="0"/>
              <a:t>RIGHT CLIENT</a:t>
            </a:r>
            <a:r>
              <a:rPr lang="en-US" altLang="en-US" sz="1700" smtClean="0"/>
              <a:t>-Check the patients name and Date of Birth before administering any drugs.</a:t>
            </a:r>
          </a:p>
          <a:p>
            <a:pPr marL="548640" lvl="1" indent="-274320" eaLnBrk="1" fontAlgn="auto" hangingPunct="1">
              <a:spcAft>
                <a:spcPts val="0"/>
              </a:spcAft>
              <a:buFont typeface="Wingdings"/>
              <a:buChar char=""/>
              <a:defRPr/>
            </a:pPr>
            <a:r>
              <a:rPr lang="en-US" altLang="en-US" sz="1700" b="1" i="1" smtClean="0"/>
              <a:t>RIGHT TIME</a:t>
            </a:r>
            <a:r>
              <a:rPr lang="en-US" altLang="en-US" sz="1700" smtClean="0"/>
              <a:t>.</a:t>
            </a:r>
          </a:p>
          <a:p>
            <a:pPr marL="548640" lvl="1" indent="-274320" eaLnBrk="1" fontAlgn="auto" hangingPunct="1">
              <a:spcAft>
                <a:spcPts val="0"/>
              </a:spcAft>
              <a:buFont typeface="Wingdings"/>
              <a:buChar char=""/>
              <a:defRPr/>
            </a:pPr>
            <a:r>
              <a:rPr lang="en-US" altLang="en-US" sz="1700" b="1" i="1" smtClean="0"/>
              <a:t>RIGHT METHOD OF ADMINISTRATION.</a:t>
            </a:r>
            <a:endParaRPr lang="en-US" altLang="en-US" sz="1700" smtClean="0"/>
          </a:p>
          <a:p>
            <a:pPr marL="548640" lvl="1" indent="-274320" eaLnBrk="1" fontAlgn="auto" hangingPunct="1">
              <a:spcAft>
                <a:spcPts val="0"/>
              </a:spcAft>
              <a:buFont typeface="Wingdings"/>
              <a:buChar char=""/>
              <a:defRPr/>
            </a:pPr>
            <a:r>
              <a:rPr lang="en-US" altLang="en-US" sz="1700" b="1" i="1" smtClean="0"/>
              <a:t>RIGHT AMOUNT</a:t>
            </a:r>
            <a:r>
              <a:rPr lang="en-US" altLang="en-US" sz="1700" smtClean="0"/>
              <a:t>- Check all calculations of divided doses with another nurse.</a:t>
            </a:r>
          </a:p>
          <a:p>
            <a:pPr marL="274320" indent="-274320" eaLnBrk="1" fontAlgn="auto" hangingPunct="1">
              <a:spcAft>
                <a:spcPts val="0"/>
              </a:spcAft>
              <a:buFont typeface="Wingdings 2"/>
              <a:buChar char=""/>
              <a:defRPr/>
            </a:pPr>
            <a:endParaRPr lang="en-US" altLang="en-US" smtClean="0"/>
          </a:p>
        </p:txBody>
      </p:sp>
    </p:spTree>
    <p:extLst>
      <p:ext uri="{BB962C8B-B14F-4D97-AF65-F5344CB8AC3E}">
        <p14:creationId xmlns:p14="http://schemas.microsoft.com/office/powerpoint/2010/main" val="3392175129"/>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mtClean="0"/>
              <a:t>Vaccines / Injections</a:t>
            </a:r>
          </a:p>
        </p:txBody>
      </p:sp>
      <p:sp>
        <p:nvSpPr>
          <p:cNvPr id="58371" name="Text Placeholder 2"/>
          <p:cNvSpPr>
            <a:spLocks noGrp="1"/>
          </p:cNvSpPr>
          <p:nvPr>
            <p:ph type="body" idx="2"/>
          </p:nvPr>
        </p:nvSpPr>
        <p:spPr/>
        <p:txBody>
          <a:bodyPr/>
          <a:lstStyle/>
          <a:p>
            <a:pPr eaLnBrk="1" hangingPunct="1"/>
            <a:r>
              <a:rPr lang="en-US" altLang="en-US" smtClean="0"/>
              <a:t>To assure safe administration of medications</a:t>
            </a:r>
          </a:p>
        </p:txBody>
      </p:sp>
      <p:sp>
        <p:nvSpPr>
          <p:cNvPr id="58372" name="Content Placeholder 3"/>
          <p:cNvSpPr>
            <a:spLocks noGrp="1"/>
          </p:cNvSpPr>
          <p:nvPr>
            <p:ph sz="quarter" idx="1"/>
          </p:nvPr>
        </p:nvSpPr>
        <p:spPr>
          <a:xfrm>
            <a:off x="3124200" y="685800"/>
            <a:ext cx="5638800" cy="5562600"/>
          </a:xfrm>
        </p:spPr>
        <p:txBody>
          <a:bodyPr/>
          <a:lstStyle/>
          <a:p>
            <a:pPr eaLnBrk="1" hangingPunct="1"/>
            <a:r>
              <a:rPr lang="en-US" altLang="en-US" sz="1600" b="1" i="1" dirty="0" smtClean="0"/>
              <a:t>Responsibilities-- </a:t>
            </a:r>
            <a:r>
              <a:rPr lang="en-US" altLang="en-US" sz="1600" dirty="0" smtClean="0"/>
              <a:t>The clinical staff is responsible to:</a:t>
            </a:r>
          </a:p>
          <a:p>
            <a:pPr lvl="1" eaLnBrk="1" hangingPunct="1"/>
            <a:r>
              <a:rPr lang="en-US" altLang="en-US" sz="1200" dirty="0" smtClean="0"/>
              <a:t>Only administer drugs that he/she or the pharmacy has prepared.</a:t>
            </a:r>
          </a:p>
          <a:p>
            <a:pPr lvl="1" eaLnBrk="1" hangingPunct="1"/>
            <a:r>
              <a:rPr lang="en-US" altLang="en-US" sz="1200" dirty="0" smtClean="0"/>
              <a:t>Assess the patients’ medical history, history of allergies, medications and history of diet.</a:t>
            </a:r>
          </a:p>
          <a:p>
            <a:pPr lvl="1" eaLnBrk="1" hangingPunct="1"/>
            <a:r>
              <a:rPr lang="en-US" altLang="en-US" sz="1200" dirty="0" smtClean="0"/>
              <a:t>Document medications administered in the EMR.</a:t>
            </a:r>
          </a:p>
          <a:p>
            <a:pPr lvl="1" eaLnBrk="1" hangingPunct="1"/>
            <a:r>
              <a:rPr lang="en-US" altLang="en-US" sz="1200" dirty="0" smtClean="0"/>
              <a:t>Question an order that is unclear or cannot be read.</a:t>
            </a:r>
          </a:p>
          <a:p>
            <a:pPr lvl="1" eaLnBrk="1" hangingPunct="1"/>
            <a:r>
              <a:rPr lang="en-US" altLang="en-US" sz="1200" dirty="0" smtClean="0"/>
              <a:t>Immediately report any medication errors to the provider so that potential danger to the patient can be quickly assessed.</a:t>
            </a:r>
          </a:p>
          <a:p>
            <a:pPr lvl="1" eaLnBrk="1" hangingPunct="1"/>
            <a:r>
              <a:rPr lang="en-US" altLang="en-US" sz="1200" dirty="0" smtClean="0"/>
              <a:t>Document the facts regarding drug error in the patients’ medical record to include the date, time, drug, dose, route, provider notification and any actions taken.  The fact that an error occurred is </a:t>
            </a:r>
            <a:r>
              <a:rPr lang="en-US" altLang="en-US" sz="1200" b="1" dirty="0" smtClean="0"/>
              <a:t>NOT </a:t>
            </a:r>
            <a:r>
              <a:rPr lang="en-US" altLang="en-US" sz="1200" dirty="0" smtClean="0"/>
              <a:t>recorded.  </a:t>
            </a:r>
          </a:p>
          <a:p>
            <a:pPr lvl="1" eaLnBrk="1" hangingPunct="1"/>
            <a:r>
              <a:rPr lang="en-US" altLang="en-US" sz="1200" dirty="0" smtClean="0"/>
              <a:t>Complete an incident report if an error has occurred or if a patient has an untoward effect.</a:t>
            </a:r>
          </a:p>
          <a:p>
            <a:pPr eaLnBrk="1" hangingPunct="1"/>
            <a:r>
              <a:rPr lang="en-US" altLang="en-US" sz="1600" b="1" i="1" dirty="0" smtClean="0"/>
              <a:t>Special Conditions-</a:t>
            </a:r>
            <a:r>
              <a:rPr lang="en-US" altLang="en-US" sz="1600" dirty="0" smtClean="0"/>
              <a:t> A drug order should consist of seven parts:</a:t>
            </a:r>
          </a:p>
          <a:p>
            <a:pPr lvl="1" eaLnBrk="1" hangingPunct="1"/>
            <a:r>
              <a:rPr lang="en-US" altLang="en-US" sz="1200" dirty="0" smtClean="0"/>
              <a:t>The name of the patient.</a:t>
            </a:r>
          </a:p>
          <a:p>
            <a:pPr lvl="1" eaLnBrk="1" hangingPunct="1"/>
            <a:r>
              <a:rPr lang="en-US" altLang="en-US" sz="1200" dirty="0" smtClean="0"/>
              <a:t>The date the drug was ordered.</a:t>
            </a:r>
          </a:p>
          <a:p>
            <a:pPr lvl="1" eaLnBrk="1" hangingPunct="1"/>
            <a:r>
              <a:rPr lang="en-US" altLang="en-US" sz="1200" dirty="0" smtClean="0"/>
              <a:t>The name of the drug.  </a:t>
            </a:r>
          </a:p>
          <a:p>
            <a:pPr lvl="1" eaLnBrk="1" hangingPunct="1"/>
            <a:r>
              <a:rPr lang="en-US" altLang="en-US" sz="1200" dirty="0" smtClean="0"/>
              <a:t>The dosage.</a:t>
            </a:r>
          </a:p>
          <a:p>
            <a:pPr lvl="1" eaLnBrk="1" hangingPunct="1"/>
            <a:r>
              <a:rPr lang="en-US" altLang="en-US" sz="1200" dirty="0" smtClean="0"/>
              <a:t>The route of administration and any special rules of administration.</a:t>
            </a:r>
          </a:p>
          <a:p>
            <a:pPr lvl="1" eaLnBrk="1" hangingPunct="1"/>
            <a:r>
              <a:rPr lang="en-US" altLang="en-US" sz="1200" dirty="0" smtClean="0"/>
              <a:t>When the drug should be given.</a:t>
            </a:r>
          </a:p>
          <a:p>
            <a:pPr lvl="1" eaLnBrk="1" hangingPunct="1"/>
            <a:r>
              <a:rPr lang="en-US" altLang="en-US" sz="1200" dirty="0" smtClean="0"/>
              <a:t>The name of the individual who ordered the drug.</a:t>
            </a:r>
          </a:p>
          <a:p>
            <a:pPr eaLnBrk="1" hangingPunct="1"/>
            <a:r>
              <a:rPr lang="en-US" altLang="en-US" sz="1700" dirty="0" smtClean="0"/>
              <a:t> </a:t>
            </a:r>
            <a:r>
              <a:rPr lang="en-US" altLang="en-US" sz="1400" dirty="0" smtClean="0"/>
              <a:t>Due to the risk of contamination all multi-dose vials of Lidocaine and/ or </a:t>
            </a:r>
            <a:r>
              <a:rPr lang="en-US" altLang="en-US" sz="1400" dirty="0" err="1" smtClean="0"/>
              <a:t>Kenalog</a:t>
            </a:r>
            <a:r>
              <a:rPr lang="en-US" altLang="en-US" sz="1400" dirty="0" smtClean="0"/>
              <a:t> must be removed from a procedure tray and discarded after they have been used for one patient. </a:t>
            </a:r>
          </a:p>
          <a:p>
            <a:pPr eaLnBrk="1" hangingPunct="1"/>
            <a:endParaRPr lang="en-US" altLang="en-US" dirty="0" smtClean="0"/>
          </a:p>
        </p:txBody>
      </p:sp>
    </p:spTree>
    <p:extLst>
      <p:ext uri="{BB962C8B-B14F-4D97-AF65-F5344CB8AC3E}">
        <p14:creationId xmlns:p14="http://schemas.microsoft.com/office/powerpoint/2010/main" val="1659688746"/>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657600"/>
            <a:ext cx="6480175" cy="1673225"/>
          </a:xfrm>
        </p:spPr>
        <p:txBody>
          <a:bodyPr/>
          <a:lstStyle/>
          <a:p>
            <a:pPr>
              <a:defRPr/>
            </a:pPr>
            <a:r>
              <a:rPr lang="en-US" u="sng" dirty="0">
                <a:hlinkClick r:id="rId3"/>
              </a:rPr>
              <a:t>https://youtu.be/WsZ6NEijlfI?t=85</a:t>
            </a:r>
            <a:endParaRPr lang="en-US" dirty="0"/>
          </a:p>
          <a:p>
            <a:pPr>
              <a:defRPr/>
            </a:pPr>
            <a:endParaRPr lang="en-US" dirty="0"/>
          </a:p>
        </p:txBody>
      </p:sp>
      <p:sp>
        <p:nvSpPr>
          <p:cNvPr id="60419" name="Title 2"/>
          <p:cNvSpPr>
            <a:spLocks noGrp="1"/>
          </p:cNvSpPr>
          <p:nvPr>
            <p:ph type="title"/>
          </p:nvPr>
        </p:nvSpPr>
        <p:spPr>
          <a:xfrm>
            <a:off x="722313" y="533400"/>
            <a:ext cx="7772400" cy="1219200"/>
          </a:xfrm>
        </p:spPr>
        <p:txBody>
          <a:bodyPr/>
          <a:lstStyle/>
          <a:p>
            <a:r>
              <a:rPr lang="en-US" altLang="en-US" sz="3200" smtClean="0"/>
              <a:t>Immunization Techniques: Best Practices with Infants, Children and Adults</a:t>
            </a:r>
          </a:p>
        </p:txBody>
      </p:sp>
    </p:spTree>
    <p:extLst>
      <p:ext uri="{BB962C8B-B14F-4D97-AF65-F5344CB8AC3E}">
        <p14:creationId xmlns:p14="http://schemas.microsoft.com/office/powerpoint/2010/main" val="2732509226"/>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Vaccine Storage &amp; Handling</a:t>
            </a:r>
          </a:p>
        </p:txBody>
      </p:sp>
      <p:sp>
        <p:nvSpPr>
          <p:cNvPr id="62467" name="Text Placeholder 2"/>
          <p:cNvSpPr>
            <a:spLocks noGrp="1"/>
          </p:cNvSpPr>
          <p:nvPr>
            <p:ph type="body" idx="2"/>
          </p:nvPr>
        </p:nvSpPr>
        <p:spPr/>
        <p:txBody>
          <a:bodyPr/>
          <a:lstStyle/>
          <a:p>
            <a:r>
              <a:rPr lang="en-US" altLang="en-US" smtClean="0"/>
              <a:t>To ensure the safe storage and handling of vaccines in order to maintain optimum potency and efficacy</a:t>
            </a:r>
          </a:p>
        </p:txBody>
      </p:sp>
      <p:sp>
        <p:nvSpPr>
          <p:cNvPr id="62468" name="Content Placeholder 3"/>
          <p:cNvSpPr>
            <a:spLocks noGrp="1"/>
          </p:cNvSpPr>
          <p:nvPr>
            <p:ph sz="quarter" idx="1"/>
          </p:nvPr>
        </p:nvSpPr>
        <p:spPr/>
        <p:txBody>
          <a:bodyPr/>
          <a:lstStyle/>
          <a:p>
            <a:r>
              <a:rPr lang="en-US" altLang="en-US" sz="2000" b="1" smtClean="0"/>
              <a:t>Vaccine Storage</a:t>
            </a:r>
          </a:p>
          <a:p>
            <a:pPr lvl="1"/>
            <a:r>
              <a:rPr lang="en-US" altLang="en-US" sz="1200" smtClean="0"/>
              <a:t>Upon arrival at Valley Medical Group Health Center, vaccines will immediately be placed in the refrigerator/freezer designated for vaccine storage only.</a:t>
            </a:r>
          </a:p>
          <a:p>
            <a:pPr lvl="1"/>
            <a:r>
              <a:rPr lang="en-US" altLang="en-US" sz="1200" smtClean="0"/>
              <a:t>All refrigerators/freezers designated for vaccine storage will be set to maintain the proper temperature. Using a calibrated Fridge-tag 2 data logger, all vaccine storage units will have continuous temperature monitoring.  Please contact the Vaccine Unit @617-983-6828 to report </a:t>
            </a:r>
            <a:r>
              <a:rPr lang="en-US" altLang="en-US" sz="1200" b="1" u="sng" smtClean="0"/>
              <a:t>ALL</a:t>
            </a:r>
            <a:r>
              <a:rPr lang="en-US" altLang="en-US" sz="1200" smtClean="0"/>
              <a:t> temperature excursions.</a:t>
            </a:r>
          </a:p>
          <a:p>
            <a:pPr lvl="1"/>
            <a:r>
              <a:rPr lang="en-US" altLang="en-US" sz="1200" smtClean="0"/>
              <a:t>All refrigerated vaccines must be stored within the temperature range of 2° C to 8° C, or 35° F to 46° F, in a refrigerator designated for vaccine storage only.  Pharmaceutical grade stand-alone units will be purchased as replacement units are needed.</a:t>
            </a:r>
          </a:p>
          <a:p>
            <a:pPr lvl="1"/>
            <a:r>
              <a:rPr lang="en-US" altLang="en-US" sz="1200" smtClean="0"/>
              <a:t>Varicella, MMR and MMRV vaccine must be stored in a frost-free freezer with a separate, insulated door that maintains a temperature between -50</a:t>
            </a:r>
            <a:r>
              <a:rPr lang="en-US" altLang="en-US" sz="1200" baseline="30000" smtClean="0"/>
              <a:t>0</a:t>
            </a:r>
            <a:r>
              <a:rPr lang="en-US" altLang="en-US" sz="1200" smtClean="0"/>
              <a:t>C and -15°</a:t>
            </a:r>
            <a:r>
              <a:rPr lang="en-US" altLang="en-US" sz="1200" baseline="30000" smtClean="0"/>
              <a:t> </a:t>
            </a:r>
            <a:r>
              <a:rPr lang="en-US" altLang="en-US" sz="1200" smtClean="0"/>
              <a:t>C (-58</a:t>
            </a:r>
            <a:r>
              <a:rPr lang="en-US" altLang="en-US" sz="1200" baseline="30000" smtClean="0"/>
              <a:t>0</a:t>
            </a:r>
            <a:r>
              <a:rPr lang="en-US" altLang="en-US" sz="1200" smtClean="0"/>
              <a:t>F and +5°</a:t>
            </a:r>
            <a:r>
              <a:rPr lang="en-US" altLang="en-US" sz="1200" baseline="30000" smtClean="0"/>
              <a:t> </a:t>
            </a:r>
            <a:r>
              <a:rPr lang="en-US" altLang="en-US" sz="1200" smtClean="0"/>
              <a:t>F). </a:t>
            </a:r>
          </a:p>
          <a:p>
            <a:pPr lvl="1"/>
            <a:r>
              <a:rPr lang="en-US" altLang="en-US" sz="1200" smtClean="0"/>
              <a:t>Inventory will be clearly marked or identified so that you can differentiate between state-supplied and privately purchased vaccine.</a:t>
            </a:r>
          </a:p>
          <a:p>
            <a:pPr lvl="1"/>
            <a:r>
              <a:rPr lang="en-US" altLang="en-US" sz="1200" smtClean="0"/>
              <a:t>Food or beverages should not be stored in the vaccine storage units.  </a:t>
            </a:r>
          </a:p>
          <a:p>
            <a:pPr lvl="1"/>
            <a:r>
              <a:rPr lang="en-US" altLang="en-US" sz="1200" smtClean="0"/>
              <a:t>Vaccines should be stored centrally in the refrigerator or freezer, not on the door or on the bottom of the storage unit or in front of the cold air duct, and sufficiently away from walls to allow for proper air circulation.</a:t>
            </a:r>
          </a:p>
          <a:p>
            <a:pPr lvl="1"/>
            <a:r>
              <a:rPr lang="en-US" altLang="en-US" sz="1200" smtClean="0"/>
              <a:t>Stabilize refrigerator temperatures by placing water bottles where vaccine should not be stored (on the door and bottom of the unit).</a:t>
            </a:r>
          </a:p>
          <a:p>
            <a:pPr lvl="1"/>
            <a:r>
              <a:rPr lang="en-US" altLang="en-US" sz="1200" smtClean="0"/>
              <a:t>Store cold/gel packs in the refrigerator as part of your emergency preparedness, in case the need arises to transport vaccine during an emergency.</a:t>
            </a:r>
          </a:p>
          <a:p>
            <a:pPr lvl="1"/>
            <a:r>
              <a:rPr lang="en-US" altLang="en-US" sz="1200" smtClean="0"/>
              <a:t>Stabilize freezer temperatures by placing freezer packs on the door and anywhere there is empty space.</a:t>
            </a:r>
          </a:p>
          <a:p>
            <a:pPr lvl="1"/>
            <a:endParaRPr lang="en-US" altLang="en-US" smtClean="0"/>
          </a:p>
        </p:txBody>
      </p:sp>
    </p:spTree>
    <p:extLst>
      <p:ext uri="{BB962C8B-B14F-4D97-AF65-F5344CB8AC3E}">
        <p14:creationId xmlns:p14="http://schemas.microsoft.com/office/powerpoint/2010/main" val="2139570150"/>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Vaccine Storage &amp; Handling</a:t>
            </a:r>
          </a:p>
        </p:txBody>
      </p:sp>
      <p:sp>
        <p:nvSpPr>
          <p:cNvPr id="64515" name="Text Placeholder 2"/>
          <p:cNvSpPr>
            <a:spLocks noGrp="1"/>
          </p:cNvSpPr>
          <p:nvPr>
            <p:ph type="body" idx="2"/>
          </p:nvPr>
        </p:nvSpPr>
        <p:spPr/>
        <p:txBody>
          <a:bodyPr/>
          <a:lstStyle/>
          <a:p>
            <a:r>
              <a:rPr lang="en-US" altLang="en-US" smtClean="0"/>
              <a:t>To ensure the safe storage and handling of vaccines in order to maintain optimum potency and efficacy</a:t>
            </a:r>
          </a:p>
        </p:txBody>
      </p:sp>
      <p:sp>
        <p:nvSpPr>
          <p:cNvPr id="64516" name="Content Placeholder 3"/>
          <p:cNvSpPr>
            <a:spLocks noGrp="1"/>
          </p:cNvSpPr>
          <p:nvPr>
            <p:ph sz="quarter" idx="1"/>
          </p:nvPr>
        </p:nvSpPr>
        <p:spPr/>
        <p:txBody>
          <a:bodyPr/>
          <a:lstStyle/>
          <a:p>
            <a:r>
              <a:rPr lang="en-US" altLang="en-US" sz="2000" b="1" dirty="0" smtClean="0"/>
              <a:t>Temperature Monitoring</a:t>
            </a:r>
          </a:p>
          <a:p>
            <a:r>
              <a:rPr lang="en-US" altLang="en-US" sz="1600" b="1" dirty="0" smtClean="0">
                <a:hlinkClick r:id="rId3"/>
              </a:rPr>
              <a:t>https://youtu.be/92S5i885F8E?t=15</a:t>
            </a:r>
            <a:endParaRPr lang="en-US" altLang="en-US" sz="1600" b="1" dirty="0" smtClean="0"/>
          </a:p>
          <a:p>
            <a:pPr lvl="1"/>
            <a:r>
              <a:rPr lang="en-US" altLang="en-US" sz="1400" dirty="0" smtClean="0"/>
              <a:t>The temperatures in the vaccine storage units should be monitored at least twice daily. When recording the temperature twice daily, press the READ key on the logger. This will be documented as AM and or PM when you print your monthly report. By pressing READ again on the device, it will display the warmest temperature for that day. By pressing READ again, it will display the coldest temperature for that day. Pay attention to the temperatures and report any out of range temperatures to the vaccine unit as soon as they are identified. </a:t>
            </a:r>
            <a:endParaRPr lang="en-US" altLang="en-US" sz="800" b="1" dirty="0" smtClean="0"/>
          </a:p>
          <a:p>
            <a:pPr lvl="1"/>
            <a:r>
              <a:rPr lang="en-US" altLang="en-US" sz="1400" dirty="0" smtClean="0"/>
              <a:t>Temperature logs must be retained for at least 3 years. </a:t>
            </a:r>
            <a:endParaRPr lang="en-US" altLang="en-US" sz="800" dirty="0" smtClean="0"/>
          </a:p>
          <a:p>
            <a:pPr lvl="1"/>
            <a:r>
              <a:rPr lang="en-US" altLang="en-US" sz="1400" dirty="0" smtClean="0"/>
              <a:t>Any deviations from recommended temperature ranges need to be reported as soon as they are identified to the Vaccine Management Unit at 617-983-6828. RN Team leader or designee must review temperature logs at least once a week for completeness. </a:t>
            </a:r>
            <a:endParaRPr lang="en-US" altLang="en-US" dirty="0" smtClean="0"/>
          </a:p>
          <a:p>
            <a:r>
              <a:rPr lang="en-US" altLang="en-US" sz="2000" b="1" dirty="0" smtClean="0"/>
              <a:t>Staff Training</a:t>
            </a:r>
          </a:p>
          <a:p>
            <a:pPr lvl="1"/>
            <a:r>
              <a:rPr lang="en-US" altLang="en-US" sz="1400" dirty="0" smtClean="0"/>
              <a:t>All staff must acknowledge reading the Vaccine Management P &amp; P by signing and dating the document.</a:t>
            </a:r>
            <a:endParaRPr lang="en-US" altLang="en-US" sz="1100" dirty="0" smtClean="0"/>
          </a:p>
          <a:p>
            <a:pPr lvl="1"/>
            <a:r>
              <a:rPr lang="en-US" altLang="en-US" sz="1400" dirty="0" smtClean="0"/>
              <a:t>A log sheet with each staff member’s name and date of training must be kept and displayed as documentation.</a:t>
            </a:r>
            <a:endParaRPr lang="en-US" altLang="en-US" sz="1100" dirty="0" smtClean="0"/>
          </a:p>
          <a:p>
            <a:endParaRPr lang="en-US" altLang="en-US" sz="2000" b="1" dirty="0" smtClean="0"/>
          </a:p>
        </p:txBody>
      </p:sp>
    </p:spTree>
    <p:extLst>
      <p:ext uri="{BB962C8B-B14F-4D97-AF65-F5344CB8AC3E}">
        <p14:creationId xmlns:p14="http://schemas.microsoft.com/office/powerpoint/2010/main" val="3154589952"/>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5" y="2743200"/>
            <a:ext cx="6480175" cy="1673225"/>
          </a:xfrm>
        </p:spPr>
        <p:txBody>
          <a:bodyPr/>
          <a:lstStyle/>
          <a:p>
            <a:pPr>
              <a:defRPr/>
            </a:pPr>
            <a:r>
              <a:rPr lang="en-US" dirty="0" smtClean="0"/>
              <a:t>ADULT Schedule</a:t>
            </a:r>
          </a:p>
        </p:txBody>
      </p:sp>
      <p:sp>
        <p:nvSpPr>
          <p:cNvPr id="66563" name="Title 2"/>
          <p:cNvSpPr>
            <a:spLocks noGrp="1"/>
          </p:cNvSpPr>
          <p:nvPr>
            <p:ph type="title"/>
          </p:nvPr>
        </p:nvSpPr>
        <p:spPr/>
        <p:txBody>
          <a:bodyPr/>
          <a:lstStyle/>
          <a:p>
            <a:r>
              <a:rPr lang="en-US" altLang="en-US" smtClean="0"/>
              <a:t>Vaccination Schedules</a:t>
            </a:r>
          </a:p>
        </p:txBody>
      </p:sp>
    </p:spTree>
    <p:extLst>
      <p:ext uri="{BB962C8B-B14F-4D97-AF65-F5344CB8AC3E}">
        <p14:creationId xmlns:p14="http://schemas.microsoft.com/office/powerpoint/2010/main" val="109120770"/>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24" name="Rectangle 1"/>
          <p:cNvSpPr>
            <a:spLocks noChangeArrowheads="1"/>
          </p:cNvSpPr>
          <p:nvPr/>
        </p:nvSpPr>
        <p:spPr bwMode="auto">
          <a:xfrm>
            <a:off x="76200" y="624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t> </a:t>
            </a:r>
            <a:endParaRPr kumimoji="0" lang="en-US" altLang="en-US" sz="18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04800" y="169571"/>
            <a:ext cx="8686800" cy="6688429"/>
          </a:xfrm>
          <a:prstGeom prst="rect">
            <a:avLst/>
          </a:prstGeom>
        </p:spPr>
      </p:pic>
    </p:spTree>
    <p:extLst>
      <p:ext uri="{BB962C8B-B14F-4D97-AF65-F5344CB8AC3E}">
        <p14:creationId xmlns:p14="http://schemas.microsoft.com/office/powerpoint/2010/main" val="2682006019"/>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24" name="Rectangle 1"/>
          <p:cNvSpPr>
            <a:spLocks noChangeArrowheads="1"/>
          </p:cNvSpPr>
          <p:nvPr/>
        </p:nvSpPr>
        <p:spPr bwMode="auto">
          <a:xfrm>
            <a:off x="76200" y="624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rPr>
              <a:t> </a:t>
            </a:r>
            <a:endParaRPr kumimoji="0" lang="en-US" altLang="en-US" sz="18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28600" y="37201"/>
            <a:ext cx="8763000" cy="6768776"/>
          </a:xfrm>
          <a:prstGeom prst="rect">
            <a:avLst/>
          </a:prstGeom>
        </p:spPr>
      </p:pic>
    </p:spTree>
    <p:extLst>
      <p:ext uri="{BB962C8B-B14F-4D97-AF65-F5344CB8AC3E}">
        <p14:creationId xmlns:p14="http://schemas.microsoft.com/office/powerpoint/2010/main" val="250392390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E67D-0688-4169-847D-9F24583A69D4}"/>
              </a:ext>
            </a:extLst>
          </p:cNvPr>
          <p:cNvSpPr>
            <a:spLocks noGrp="1"/>
          </p:cNvSpPr>
          <p:nvPr>
            <p:ph type="title"/>
          </p:nvPr>
        </p:nvSpPr>
        <p:spPr/>
        <p:txBody>
          <a:bodyPr>
            <a:normAutofit fontScale="90000"/>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A46B8E2E-44BB-49D4-84BB-5B22718E232B}"/>
              </a:ext>
            </a:extLst>
          </p:cNvPr>
          <p:cNvSpPr>
            <a:spLocks noGrp="1"/>
          </p:cNvSpPr>
          <p:nvPr>
            <p:ph idx="1"/>
          </p:nvPr>
        </p:nvSpPr>
        <p:spPr>
          <a:xfrm>
            <a:off x="614034" y="2523966"/>
            <a:ext cx="7915931" cy="1818396"/>
          </a:xfrm>
        </p:spPr>
        <p:txBody>
          <a:bodyPr>
            <a:normAutofit/>
          </a:bodyPr>
          <a:lstStyle/>
          <a:p>
            <a:r>
              <a:rPr lang="en-US" sz="2700" dirty="0"/>
              <a:t>Pt’s mom called complaining of stomach ache x 2 days.  Nothing helps (“tried everything”).</a:t>
            </a:r>
          </a:p>
        </p:txBody>
      </p:sp>
    </p:spTree>
    <p:extLst>
      <p:ext uri="{BB962C8B-B14F-4D97-AF65-F5344CB8AC3E}">
        <p14:creationId xmlns:p14="http://schemas.microsoft.com/office/powerpoint/2010/main" val="25785752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81000"/>
            <a:ext cx="8534400" cy="609600"/>
          </a:xfrm>
        </p:spPr>
        <p:txBody>
          <a:bodyPr/>
          <a:lstStyle/>
          <a:p>
            <a:r>
              <a:rPr lang="en-US" dirty="0" smtClean="0"/>
              <a:t>Pneumococcal Vaccination</a:t>
            </a:r>
            <a:endParaRPr lang="en-US" dirty="0"/>
          </a:p>
        </p:txBody>
      </p:sp>
      <p:sp>
        <p:nvSpPr>
          <p:cNvPr id="3" name="Rectangle 2"/>
          <p:cNvSpPr/>
          <p:nvPr/>
        </p:nvSpPr>
        <p:spPr>
          <a:xfrm>
            <a:off x="223837" y="1219200"/>
            <a:ext cx="8689975" cy="5078313"/>
          </a:xfrm>
          <a:prstGeom prst="rect">
            <a:avLst/>
          </a:prstGeom>
        </p:spPr>
        <p:txBody>
          <a:bodyPr wrap="square">
            <a:spAutoFit/>
          </a:bodyPr>
          <a:lstStyle/>
          <a:p>
            <a:r>
              <a:rPr lang="en-US" sz="1200" dirty="0" smtClean="0">
                <a:solidFill>
                  <a:srgbClr val="FF0000"/>
                </a:solidFill>
                <a:latin typeface="Merriweather"/>
              </a:rPr>
              <a:t>Routine </a:t>
            </a:r>
            <a:r>
              <a:rPr lang="en-US" sz="1200" dirty="0">
                <a:solidFill>
                  <a:srgbClr val="FF0000"/>
                </a:solidFill>
                <a:latin typeface="Merriweather"/>
              </a:rPr>
              <a:t>vaccination</a:t>
            </a:r>
          </a:p>
          <a:p>
            <a:pPr marL="171450" indent="-171450">
              <a:buFont typeface="Arial" panose="020B0604020202020204" pitchFamily="34" charset="0"/>
              <a:buChar char="•"/>
            </a:pPr>
            <a:r>
              <a:rPr lang="en-US" sz="1200" b="1" dirty="0">
                <a:solidFill>
                  <a:srgbClr val="000000"/>
                </a:solidFill>
                <a:latin typeface="Open Sans"/>
              </a:rPr>
              <a:t>Age 65 years or older </a:t>
            </a:r>
            <a:r>
              <a:rPr lang="en-US" sz="1200" dirty="0">
                <a:solidFill>
                  <a:srgbClr val="000000"/>
                </a:solidFill>
                <a:latin typeface="Open Sans"/>
              </a:rPr>
              <a:t>(immunocompetent</a:t>
            </a:r>
            <a:r>
              <a:rPr lang="en-US" sz="1200" dirty="0" smtClean="0">
                <a:solidFill>
                  <a:srgbClr val="000000"/>
                </a:solidFill>
                <a:latin typeface="Open Sans"/>
              </a:rPr>
              <a:t>):</a:t>
            </a:r>
          </a:p>
          <a:p>
            <a:pPr marL="628650" lvl="1" indent="-171450">
              <a:buFont typeface="Arial" panose="020B0604020202020204" pitchFamily="34" charset="0"/>
              <a:buChar char="•"/>
            </a:pPr>
            <a:r>
              <a:rPr lang="en-US" sz="1200" dirty="0" smtClean="0">
                <a:solidFill>
                  <a:srgbClr val="000000"/>
                </a:solidFill>
                <a:latin typeface="Open Sans"/>
              </a:rPr>
              <a:t>1 </a:t>
            </a:r>
            <a:r>
              <a:rPr lang="en-US" sz="1200" dirty="0">
                <a:solidFill>
                  <a:srgbClr val="000000"/>
                </a:solidFill>
                <a:latin typeface="Open Sans"/>
              </a:rPr>
              <a:t>dose </a:t>
            </a:r>
            <a:r>
              <a:rPr lang="en-US" sz="1200" dirty="0" smtClean="0">
                <a:solidFill>
                  <a:srgbClr val="000000"/>
                </a:solidFill>
                <a:latin typeface="Open Sans"/>
              </a:rPr>
              <a:t>PPSV23</a:t>
            </a:r>
          </a:p>
          <a:p>
            <a:pPr marL="628650" lvl="1" indent="-171450">
              <a:buFont typeface="Arial" panose="020B0604020202020204" pitchFamily="34" charset="0"/>
              <a:buChar char="•"/>
            </a:pPr>
            <a:r>
              <a:rPr lang="en-US" sz="1200" dirty="0" smtClean="0">
                <a:solidFill>
                  <a:srgbClr val="000000"/>
                </a:solidFill>
                <a:latin typeface="Open Sans"/>
              </a:rPr>
              <a:t>If </a:t>
            </a:r>
            <a:r>
              <a:rPr lang="en-US" sz="1200" dirty="0">
                <a:solidFill>
                  <a:srgbClr val="000000"/>
                </a:solidFill>
                <a:latin typeface="Open Sans"/>
              </a:rPr>
              <a:t>PPSV23 was administered prior to age 65 years, </a:t>
            </a:r>
            <a:r>
              <a:rPr lang="en-US" sz="1200" dirty="0" err="1">
                <a:solidFill>
                  <a:srgbClr val="000000"/>
                </a:solidFill>
                <a:latin typeface="Open Sans"/>
              </a:rPr>
              <a:t>adminster</a:t>
            </a:r>
            <a:r>
              <a:rPr lang="en-US" sz="1200" dirty="0">
                <a:solidFill>
                  <a:srgbClr val="000000"/>
                </a:solidFill>
                <a:latin typeface="Open Sans"/>
              </a:rPr>
              <a:t> 1 dose PPSV23 at least 5 years after previous dose</a:t>
            </a:r>
          </a:p>
          <a:p>
            <a:endParaRPr lang="en-US" sz="1200" dirty="0" smtClean="0">
              <a:solidFill>
                <a:srgbClr val="000000"/>
              </a:solidFill>
              <a:latin typeface="Merriweather"/>
            </a:endParaRPr>
          </a:p>
          <a:p>
            <a:r>
              <a:rPr lang="en-US" sz="1200" dirty="0" smtClean="0">
                <a:solidFill>
                  <a:srgbClr val="FF0000"/>
                </a:solidFill>
                <a:latin typeface="Merriweather"/>
              </a:rPr>
              <a:t>Shared </a:t>
            </a:r>
            <a:r>
              <a:rPr lang="en-US" sz="1200" dirty="0">
                <a:solidFill>
                  <a:srgbClr val="FF0000"/>
                </a:solidFill>
                <a:latin typeface="Merriweather"/>
              </a:rPr>
              <a:t>clinical decision-making</a:t>
            </a:r>
          </a:p>
          <a:p>
            <a:pPr marL="171450" indent="-171450">
              <a:buFont typeface="Arial" panose="020B0604020202020204" pitchFamily="34" charset="0"/>
              <a:buChar char="•"/>
            </a:pPr>
            <a:r>
              <a:rPr lang="en-US" sz="1200" b="1" dirty="0">
                <a:solidFill>
                  <a:srgbClr val="000000"/>
                </a:solidFill>
                <a:latin typeface="Open Sans"/>
              </a:rPr>
              <a:t>Age 65 years and older</a:t>
            </a:r>
            <a:r>
              <a:rPr lang="en-US" sz="1200" dirty="0">
                <a:solidFill>
                  <a:srgbClr val="000000"/>
                </a:solidFill>
                <a:latin typeface="Open Sans"/>
              </a:rPr>
              <a:t> (immunocompetent): </a:t>
            </a:r>
            <a:endParaRPr lang="en-US" sz="1200" dirty="0" smtClean="0">
              <a:solidFill>
                <a:srgbClr val="000000"/>
              </a:solidFill>
              <a:latin typeface="Open Sans"/>
            </a:endParaRPr>
          </a:p>
          <a:p>
            <a:pPr marL="628650" lvl="1" indent="-171450">
              <a:buFont typeface="Arial" panose="020B0604020202020204" pitchFamily="34" charset="0"/>
              <a:buChar char="•"/>
            </a:pPr>
            <a:r>
              <a:rPr lang="en-US" sz="1200" dirty="0" smtClean="0">
                <a:solidFill>
                  <a:srgbClr val="000000"/>
                </a:solidFill>
                <a:latin typeface="Open Sans"/>
              </a:rPr>
              <a:t>1 </a:t>
            </a:r>
            <a:r>
              <a:rPr lang="en-US" sz="1200" dirty="0">
                <a:solidFill>
                  <a:srgbClr val="000000"/>
                </a:solidFill>
                <a:latin typeface="Open Sans"/>
              </a:rPr>
              <a:t>dose PCV13 based on</a:t>
            </a:r>
            <a:r>
              <a:rPr lang="en-US" sz="1200" b="1" dirty="0">
                <a:solidFill>
                  <a:srgbClr val="000000"/>
                </a:solidFill>
                <a:latin typeface="Open Sans"/>
              </a:rPr>
              <a:t> shared clinical </a:t>
            </a:r>
            <a:r>
              <a:rPr lang="en-US" sz="1200" b="1" dirty="0" smtClean="0">
                <a:solidFill>
                  <a:srgbClr val="000000"/>
                </a:solidFill>
                <a:latin typeface="Open Sans"/>
              </a:rPr>
              <a:t>decision-making</a:t>
            </a:r>
            <a:endParaRPr lang="en-US" sz="1200" dirty="0" smtClean="0">
              <a:solidFill>
                <a:srgbClr val="000000"/>
              </a:solidFill>
              <a:latin typeface="Open Sans"/>
            </a:endParaRPr>
          </a:p>
          <a:p>
            <a:pPr marL="628650" lvl="1" indent="-171450">
              <a:buFont typeface="Arial" panose="020B0604020202020204" pitchFamily="34" charset="0"/>
              <a:buChar char="•"/>
            </a:pPr>
            <a:r>
              <a:rPr lang="en-US" sz="1200" dirty="0" smtClean="0">
                <a:solidFill>
                  <a:srgbClr val="000000"/>
                </a:solidFill>
                <a:latin typeface="Open Sans"/>
              </a:rPr>
              <a:t>If </a:t>
            </a:r>
            <a:r>
              <a:rPr lang="en-US" sz="1200" dirty="0">
                <a:solidFill>
                  <a:srgbClr val="000000"/>
                </a:solidFill>
                <a:latin typeface="Open Sans"/>
              </a:rPr>
              <a:t>both PCV13 and PPSV23 are to be administered, PCV13 should be administered </a:t>
            </a:r>
            <a:r>
              <a:rPr lang="en-US" sz="1200" dirty="0" smtClean="0">
                <a:solidFill>
                  <a:srgbClr val="000000"/>
                </a:solidFill>
                <a:latin typeface="Open Sans"/>
              </a:rPr>
              <a:t>first</a:t>
            </a:r>
          </a:p>
          <a:p>
            <a:pPr marL="628650" lvl="1" indent="-171450">
              <a:buFont typeface="Arial" panose="020B0604020202020204" pitchFamily="34" charset="0"/>
              <a:buChar char="•"/>
            </a:pPr>
            <a:r>
              <a:rPr lang="en-US" sz="1200" dirty="0" smtClean="0">
                <a:solidFill>
                  <a:srgbClr val="000000"/>
                </a:solidFill>
                <a:latin typeface="Open Sans"/>
              </a:rPr>
              <a:t>PCV13 </a:t>
            </a:r>
            <a:r>
              <a:rPr lang="en-US" sz="1200" dirty="0">
                <a:solidFill>
                  <a:srgbClr val="000000"/>
                </a:solidFill>
                <a:latin typeface="Open Sans"/>
              </a:rPr>
              <a:t>and PPSV23 should be administered at least 1 year </a:t>
            </a:r>
            <a:r>
              <a:rPr lang="en-US" sz="1200" dirty="0" smtClean="0">
                <a:solidFill>
                  <a:srgbClr val="000000"/>
                </a:solidFill>
                <a:latin typeface="Open Sans"/>
              </a:rPr>
              <a:t>apart.</a:t>
            </a:r>
          </a:p>
          <a:p>
            <a:pPr marL="628650" lvl="1" indent="-171450">
              <a:buFont typeface="Arial" panose="020B0604020202020204" pitchFamily="34" charset="0"/>
              <a:buChar char="•"/>
            </a:pPr>
            <a:r>
              <a:rPr lang="en-US" sz="1200" dirty="0" smtClean="0">
                <a:solidFill>
                  <a:srgbClr val="000000"/>
                </a:solidFill>
                <a:latin typeface="Open Sans"/>
              </a:rPr>
              <a:t>PCV13 </a:t>
            </a:r>
            <a:r>
              <a:rPr lang="en-US" sz="1200" dirty="0">
                <a:solidFill>
                  <a:srgbClr val="000000"/>
                </a:solidFill>
                <a:latin typeface="Open Sans"/>
              </a:rPr>
              <a:t>and PPSV23 should not be administered during the same visit</a:t>
            </a:r>
          </a:p>
          <a:p>
            <a:endParaRPr lang="en-US" sz="1200" dirty="0" smtClean="0">
              <a:solidFill>
                <a:srgbClr val="000000"/>
              </a:solidFill>
              <a:latin typeface="Merriweather"/>
            </a:endParaRPr>
          </a:p>
          <a:p>
            <a:r>
              <a:rPr lang="en-US" sz="1200" dirty="0" smtClean="0">
                <a:solidFill>
                  <a:srgbClr val="FF0000"/>
                </a:solidFill>
                <a:latin typeface="Merriweather"/>
              </a:rPr>
              <a:t>Special </a:t>
            </a:r>
            <a:r>
              <a:rPr lang="en-US" sz="1200" dirty="0">
                <a:solidFill>
                  <a:srgbClr val="FF0000"/>
                </a:solidFill>
                <a:latin typeface="Merriweather"/>
              </a:rPr>
              <a:t>situations </a:t>
            </a:r>
            <a:r>
              <a:rPr lang="en-US" sz="1200" dirty="0" smtClean="0">
                <a:solidFill>
                  <a:srgbClr val="FF0000"/>
                </a:solidFill>
                <a:latin typeface="Merriweather"/>
              </a:rPr>
              <a:t> </a:t>
            </a:r>
          </a:p>
          <a:p>
            <a:pPr marL="171450" indent="-171450">
              <a:buFont typeface="Arial" panose="020B0604020202020204" pitchFamily="34" charset="0"/>
              <a:buChar char="•"/>
            </a:pPr>
            <a:r>
              <a:rPr lang="en-US" sz="1200" b="1" dirty="0" smtClean="0">
                <a:solidFill>
                  <a:srgbClr val="000000"/>
                </a:solidFill>
                <a:latin typeface="Open Sans"/>
              </a:rPr>
              <a:t>Age </a:t>
            </a:r>
            <a:r>
              <a:rPr lang="en-US" sz="1200" b="1" dirty="0">
                <a:solidFill>
                  <a:srgbClr val="000000"/>
                </a:solidFill>
                <a:latin typeface="Open Sans"/>
              </a:rPr>
              <a:t>19 through 64 years with chronic medical conditions (chronic heart [excluding hypertension], lung, or liver disease, diabetes), alcoholism, or cigarette smoking</a:t>
            </a:r>
            <a:r>
              <a:rPr lang="en-US" sz="1200" dirty="0">
                <a:solidFill>
                  <a:srgbClr val="000000"/>
                </a:solidFill>
                <a:latin typeface="Open Sans"/>
              </a:rPr>
              <a:t>: </a:t>
            </a:r>
            <a:endParaRPr lang="en-US" sz="1200" dirty="0" smtClean="0">
              <a:solidFill>
                <a:srgbClr val="000000"/>
              </a:solidFill>
              <a:latin typeface="Open Sans"/>
            </a:endParaRPr>
          </a:p>
          <a:p>
            <a:pPr marL="628650" lvl="1" indent="-171450">
              <a:buFont typeface="Arial" panose="020B0604020202020204" pitchFamily="34" charset="0"/>
              <a:buChar char="•"/>
            </a:pPr>
            <a:r>
              <a:rPr lang="en-US" sz="1200" dirty="0" smtClean="0">
                <a:solidFill>
                  <a:srgbClr val="000000"/>
                </a:solidFill>
                <a:latin typeface="Open Sans"/>
              </a:rPr>
              <a:t>1 </a:t>
            </a:r>
            <a:r>
              <a:rPr lang="en-US" sz="1200" dirty="0">
                <a:solidFill>
                  <a:srgbClr val="000000"/>
                </a:solidFill>
                <a:latin typeface="Open Sans"/>
              </a:rPr>
              <a:t>dose PPSV23</a:t>
            </a:r>
          </a:p>
          <a:p>
            <a:pPr marL="171450" indent="-171450">
              <a:buFont typeface="Arial" panose="020B0604020202020204" pitchFamily="34" charset="0"/>
              <a:buChar char="•"/>
            </a:pPr>
            <a:r>
              <a:rPr lang="en-US" sz="1200" b="1" dirty="0">
                <a:solidFill>
                  <a:srgbClr val="000000"/>
                </a:solidFill>
                <a:latin typeface="Open Sans"/>
              </a:rPr>
              <a:t>Age 19 years or older with immunocompromising conditions (congenital or acquired immunodeficiency [including B- and T-lymphocyte deficiency, complement deficiencies, phagocytic disorders, HIV infection], chronic renal failure, nephrotic syndrome, leukemia, lymphoma, Hodgkin disease, generalized malignancy, iatrogenic immunosuppression [e.g., drug or radiation therapy], solid organ transplant, multiple myeloma) or anatomical or functional </a:t>
            </a:r>
            <a:r>
              <a:rPr lang="en-US" sz="1200" b="1" dirty="0" err="1">
                <a:solidFill>
                  <a:srgbClr val="000000"/>
                </a:solidFill>
                <a:latin typeface="Open Sans"/>
              </a:rPr>
              <a:t>asplenia</a:t>
            </a:r>
            <a:r>
              <a:rPr lang="en-US" sz="1200" b="1" dirty="0">
                <a:solidFill>
                  <a:srgbClr val="000000"/>
                </a:solidFill>
                <a:latin typeface="Open Sans"/>
              </a:rPr>
              <a:t> (including sickle cell disease and other </a:t>
            </a:r>
            <a:r>
              <a:rPr lang="en-US" sz="1200" b="1" dirty="0" err="1">
                <a:solidFill>
                  <a:srgbClr val="000000"/>
                </a:solidFill>
                <a:latin typeface="Open Sans"/>
              </a:rPr>
              <a:t>hemoglobinopathies</a:t>
            </a:r>
            <a:r>
              <a:rPr lang="en-US" sz="1200" b="1" dirty="0" smtClean="0">
                <a:solidFill>
                  <a:srgbClr val="000000"/>
                </a:solidFill>
                <a:latin typeface="Open Sans"/>
              </a:rPr>
              <a:t>)</a:t>
            </a:r>
            <a:r>
              <a:rPr lang="en-US" sz="1200" dirty="0" smtClean="0">
                <a:solidFill>
                  <a:srgbClr val="000000"/>
                </a:solidFill>
                <a:latin typeface="Open Sans"/>
              </a:rPr>
              <a:t>:</a:t>
            </a:r>
          </a:p>
          <a:p>
            <a:pPr marL="628650" lvl="1" indent="-171450">
              <a:buFont typeface="Arial" panose="020B0604020202020204" pitchFamily="34" charset="0"/>
              <a:buChar char="•"/>
            </a:pPr>
            <a:r>
              <a:rPr lang="en-US" sz="1200" dirty="0" smtClean="0">
                <a:solidFill>
                  <a:srgbClr val="000000"/>
                </a:solidFill>
                <a:latin typeface="Open Sans"/>
              </a:rPr>
              <a:t>1 </a:t>
            </a:r>
            <a:r>
              <a:rPr lang="en-US" sz="1200" dirty="0">
                <a:solidFill>
                  <a:srgbClr val="000000"/>
                </a:solidFill>
                <a:latin typeface="Open Sans"/>
              </a:rPr>
              <a:t>dose PCV13 followed by 1 dose PPSV23 at least 8 weeks later, then another dose PPSV23 at least 5 years after previous PPSV23; at age 65 years or older, administer 1 dose PPSV23 at least 5 years after most recent PPSV23 (note: only 1 dose PPSV23 recommended at age 65 years or older)</a:t>
            </a:r>
          </a:p>
          <a:p>
            <a:pPr marL="171450" indent="-171450">
              <a:buFont typeface="Arial" panose="020B0604020202020204" pitchFamily="34" charset="0"/>
              <a:buChar char="•"/>
            </a:pPr>
            <a:r>
              <a:rPr lang="en-US" sz="1200" b="1" dirty="0">
                <a:solidFill>
                  <a:srgbClr val="000000"/>
                </a:solidFill>
                <a:latin typeface="Open Sans"/>
              </a:rPr>
              <a:t>Age 19 years or older with cerebrospinal fluid leak or cochlear implant</a:t>
            </a:r>
            <a:r>
              <a:rPr lang="en-US" sz="1200" dirty="0">
                <a:solidFill>
                  <a:srgbClr val="000000"/>
                </a:solidFill>
                <a:latin typeface="Open Sans"/>
              </a:rPr>
              <a:t>: </a:t>
            </a:r>
            <a:endParaRPr lang="en-US" sz="1200" dirty="0" smtClean="0">
              <a:solidFill>
                <a:srgbClr val="000000"/>
              </a:solidFill>
              <a:latin typeface="Open Sans"/>
            </a:endParaRPr>
          </a:p>
          <a:p>
            <a:pPr marL="628650" lvl="1" indent="-171450">
              <a:buFont typeface="Arial" panose="020B0604020202020204" pitchFamily="34" charset="0"/>
              <a:buChar char="•"/>
            </a:pPr>
            <a:r>
              <a:rPr lang="en-US" sz="1200" dirty="0" smtClean="0">
                <a:solidFill>
                  <a:srgbClr val="000000"/>
                </a:solidFill>
                <a:latin typeface="Open Sans"/>
              </a:rPr>
              <a:t>1 </a:t>
            </a:r>
            <a:r>
              <a:rPr lang="en-US" sz="1200" dirty="0">
                <a:solidFill>
                  <a:srgbClr val="000000"/>
                </a:solidFill>
                <a:latin typeface="Open Sans"/>
              </a:rPr>
              <a:t>dose PCV13 followed by 1 dose PPSV23 at least 8 weeks later; at age 65 years or older, administer another dose PPSV23 at least 5 years after PPSV23 (note: only 1 dose PPSV23 recommended at age 65 years or older)</a:t>
            </a:r>
            <a:endParaRPr lang="en-US" sz="1200" b="0" i="0" dirty="0">
              <a:solidFill>
                <a:srgbClr val="000000"/>
              </a:solidFill>
              <a:effectLst/>
              <a:latin typeface="Open Sans"/>
            </a:endParaRPr>
          </a:p>
        </p:txBody>
      </p:sp>
    </p:spTree>
    <p:extLst>
      <p:ext uri="{BB962C8B-B14F-4D97-AF65-F5344CB8AC3E}">
        <p14:creationId xmlns:p14="http://schemas.microsoft.com/office/powerpoint/2010/main" val="3551985394"/>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r>
              <a:rPr lang="en-US" dirty="0" smtClean="0"/>
              <a:t>nursing staff</a:t>
            </a:r>
          </a:p>
        </p:txBody>
      </p:sp>
      <p:sp>
        <p:nvSpPr>
          <p:cNvPr id="41987" name="Title 1"/>
          <p:cNvSpPr>
            <a:spLocks noGrp="1"/>
          </p:cNvSpPr>
          <p:nvPr>
            <p:ph type="ctrTitle"/>
          </p:nvPr>
        </p:nvSpPr>
        <p:spPr/>
        <p:txBody>
          <a:bodyPr/>
          <a:lstStyle/>
          <a:p>
            <a:pPr eaLnBrk="1" hangingPunct="1"/>
            <a:r>
              <a:rPr lang="en-US" altLang="en-US" smtClean="0"/>
              <a:t>CLINICAL SKILLS</a:t>
            </a:r>
          </a:p>
        </p:txBody>
      </p:sp>
    </p:spTree>
    <p:extLst>
      <p:ext uri="{BB962C8B-B14F-4D97-AF65-F5344CB8AC3E}">
        <p14:creationId xmlns:p14="http://schemas.microsoft.com/office/powerpoint/2010/main" val="64496975"/>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Pediatric Vaccines</a:t>
            </a:r>
          </a:p>
        </p:txBody>
      </p:sp>
      <p:sp>
        <p:nvSpPr>
          <p:cNvPr id="43011" name="Text Placeholder 2"/>
          <p:cNvSpPr>
            <a:spLocks noGrp="1"/>
          </p:cNvSpPr>
          <p:nvPr>
            <p:ph type="body" idx="2"/>
          </p:nvPr>
        </p:nvSpPr>
        <p:spPr/>
        <p:txBody>
          <a:bodyPr/>
          <a:lstStyle/>
          <a:p>
            <a:r>
              <a:rPr lang="en-US" altLang="en-US" smtClean="0"/>
              <a:t>To assure safe administration of medications to our pediatric population</a:t>
            </a:r>
          </a:p>
          <a:p>
            <a:endParaRPr lang="en-US" altLang="en-US" smtClean="0"/>
          </a:p>
        </p:txBody>
      </p:sp>
      <p:sp>
        <p:nvSpPr>
          <p:cNvPr id="43012" name="Content Placeholder 3"/>
          <p:cNvSpPr>
            <a:spLocks noGrp="1"/>
          </p:cNvSpPr>
          <p:nvPr>
            <p:ph sz="quarter" idx="1"/>
          </p:nvPr>
        </p:nvSpPr>
        <p:spPr/>
        <p:txBody>
          <a:bodyPr/>
          <a:lstStyle/>
          <a:p>
            <a:r>
              <a:rPr lang="en-US" altLang="en-US" sz="1800" smtClean="0"/>
              <a:t>All pediatric vaccines are provided free of charge by the state to persons less than 19 years old.</a:t>
            </a:r>
          </a:p>
          <a:p>
            <a:r>
              <a:rPr lang="en-US" altLang="en-US" sz="1800" smtClean="0"/>
              <a:t>The federal Vaccines for Children Program (VFC) requires providers to screen anyone less than 19 years of age for VFC eligibility at every immunization visit.  </a:t>
            </a:r>
          </a:p>
          <a:p>
            <a:r>
              <a:rPr lang="en-US" altLang="en-US" sz="1800" smtClean="0"/>
              <a:t> The outcome of this screening must be documented and dated. Documentation of VFC eligibility may be captured through our electronic health record (EHR).</a:t>
            </a:r>
          </a:p>
          <a:p>
            <a:r>
              <a:rPr lang="en-US" altLang="en-US" sz="1800" smtClean="0"/>
              <a:t>Athena has a drop-down menu offering several options for VFC eligibility. </a:t>
            </a:r>
          </a:p>
          <a:p>
            <a:r>
              <a:rPr lang="en-US" altLang="en-US" sz="1800" smtClean="0"/>
              <a:t>Below are the options that should be selected when documenting VFC eligibility in Massachusetts:</a:t>
            </a:r>
          </a:p>
          <a:p>
            <a:pPr lvl="1"/>
            <a:r>
              <a:rPr lang="en-US" altLang="en-US" sz="1000" smtClean="0"/>
              <a:t>VFC Eligible – Medicaid: a child eligible for MassHealth or Medicaid, including Medicaid HMOs. This category may be selected even if the child has MassHealth or Medicaid as their secondary insurance.</a:t>
            </a:r>
          </a:p>
          <a:p>
            <a:pPr lvl="1"/>
            <a:r>
              <a:rPr lang="en-US" altLang="en-US" sz="1000" smtClean="0"/>
              <a:t>VFC Eligible – Uninsured: a child with no insurance.</a:t>
            </a:r>
          </a:p>
          <a:p>
            <a:pPr lvl="1"/>
            <a:r>
              <a:rPr lang="en-US" altLang="en-US" sz="1000" smtClean="0"/>
              <a:t>VFC Eligible – American Indian/Alaskan Native: a child who (or whose parent/guardian) self identifies as American Indian (Native American) or Alaskan Native. Please note that no documentation/verification is required.</a:t>
            </a:r>
          </a:p>
          <a:p>
            <a:pPr lvl="1"/>
            <a:r>
              <a:rPr lang="en-US" altLang="en-US" sz="1000" smtClean="0"/>
              <a:t>Not VFC Eligible: Any child with private health insurance.</a:t>
            </a:r>
          </a:p>
          <a:p>
            <a:endParaRPr lang="en-US" altLang="en-US" smtClean="0"/>
          </a:p>
        </p:txBody>
      </p:sp>
    </p:spTree>
    <p:extLst>
      <p:ext uri="{BB962C8B-B14F-4D97-AF65-F5344CB8AC3E}">
        <p14:creationId xmlns:p14="http://schemas.microsoft.com/office/powerpoint/2010/main" val="1700826859"/>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Pediatric Vaccines</a:t>
            </a:r>
          </a:p>
        </p:txBody>
      </p:sp>
      <p:sp>
        <p:nvSpPr>
          <p:cNvPr id="44035" name="Text Placeholder 2"/>
          <p:cNvSpPr>
            <a:spLocks noGrp="1"/>
          </p:cNvSpPr>
          <p:nvPr>
            <p:ph type="body" idx="2"/>
          </p:nvPr>
        </p:nvSpPr>
        <p:spPr/>
        <p:txBody>
          <a:bodyPr/>
          <a:lstStyle/>
          <a:p>
            <a:r>
              <a:rPr lang="en-US" altLang="en-US" smtClean="0"/>
              <a:t>To assure safe administration of medications to our pediatric population</a:t>
            </a:r>
          </a:p>
          <a:p>
            <a:endParaRPr lang="en-US" altLang="en-US" smtClean="0"/>
          </a:p>
        </p:txBody>
      </p:sp>
      <p:sp>
        <p:nvSpPr>
          <p:cNvPr id="4" name="Content Placeholder 3"/>
          <p:cNvSpPr>
            <a:spLocks noGrp="1"/>
          </p:cNvSpPr>
          <p:nvPr>
            <p:ph sz="quarter" idx="1"/>
          </p:nvPr>
        </p:nvSpPr>
        <p:spPr/>
        <p:txBody>
          <a:bodyPr/>
          <a:lstStyle/>
          <a:p>
            <a:pPr marL="0" indent="0">
              <a:buNone/>
              <a:defRPr/>
            </a:pPr>
            <a:r>
              <a:rPr lang="en-US" sz="1600" dirty="0" smtClean="0"/>
              <a:t>Massachusetts Immunization Information System </a:t>
            </a:r>
            <a:r>
              <a:rPr lang="en-US" sz="1800" dirty="0" smtClean="0"/>
              <a:t>(MIIS)</a:t>
            </a:r>
          </a:p>
          <a:p>
            <a:pPr>
              <a:defRPr/>
            </a:pPr>
            <a:r>
              <a:rPr lang="en-US" sz="1800" dirty="0" smtClean="0"/>
              <a:t>The </a:t>
            </a:r>
            <a:r>
              <a:rPr lang="en-US" sz="1800" dirty="0"/>
              <a:t>goal of the MIIS is to give health care providers and families a tool to help ensure that all individuals are immunized based on the latest recommendations</a:t>
            </a:r>
            <a:r>
              <a:rPr lang="en-US" sz="1800" dirty="0" smtClean="0"/>
              <a:t>.</a:t>
            </a:r>
          </a:p>
          <a:p>
            <a:pPr>
              <a:defRPr/>
            </a:pPr>
            <a:r>
              <a:rPr lang="en-US" sz="1800" dirty="0"/>
              <a:t>The MIIS </a:t>
            </a:r>
            <a:r>
              <a:rPr lang="en-US" sz="1800" dirty="0" smtClean="0"/>
              <a:t>was designed </a:t>
            </a:r>
            <a:r>
              <a:rPr lang="en-US" sz="1800" dirty="0"/>
              <a:t>to serve the needs of electronic health record (EHR) users through electronic data exchange, and can also support the needs of non-EHR users through direct data entry. The primary benefits of the MIIS are:</a:t>
            </a:r>
          </a:p>
          <a:p>
            <a:pPr lvl="1">
              <a:defRPr/>
            </a:pPr>
            <a:r>
              <a:rPr lang="en-US" sz="1050" b="1" dirty="0"/>
              <a:t>Shared immunization records.</a:t>
            </a:r>
            <a:r>
              <a:rPr lang="en-US" sz="1050" dirty="0"/>
              <a:t> Records will be available across multiple sites and locations to help identify under-immunized children and pockets of unmet need;</a:t>
            </a:r>
          </a:p>
          <a:p>
            <a:pPr lvl="1">
              <a:defRPr/>
            </a:pPr>
            <a:r>
              <a:rPr lang="en-US" sz="1050" b="1" dirty="0"/>
              <a:t>Better decision making.</a:t>
            </a:r>
            <a:r>
              <a:rPr lang="en-US" sz="1050" dirty="0"/>
              <a:t> Practices, schools, and electronic health record (EHR) systems will be able to increase on-time delivery and reduce inappropriate immunization by using advanced immunization forecasting decision support;</a:t>
            </a:r>
          </a:p>
          <a:p>
            <a:pPr lvl="1">
              <a:defRPr/>
            </a:pPr>
            <a:r>
              <a:rPr lang="en-US" sz="1050" b="1" dirty="0"/>
              <a:t>Reduced waste and increased efficiency.</a:t>
            </a:r>
            <a:r>
              <a:rPr lang="en-US" sz="1050" dirty="0"/>
              <a:t> Vaccine administration will be monitored and assessed on an ongoing basis to optimize distribution and use;</a:t>
            </a:r>
          </a:p>
          <a:p>
            <a:pPr lvl="1">
              <a:defRPr/>
            </a:pPr>
            <a:r>
              <a:rPr lang="en-US" sz="1050" b="1" dirty="0"/>
              <a:t>Enhanced disease control.</a:t>
            </a:r>
            <a:r>
              <a:rPr lang="en-US" sz="1050" dirty="0"/>
              <a:t> The MIIS will be integrated with the Massachusetts Department of Public Health infectious disease monitoring systems to allow the linkage of disease surveillance with the immunizations designed to prevent them;</a:t>
            </a:r>
          </a:p>
          <a:p>
            <a:pPr lvl="1">
              <a:defRPr/>
            </a:pPr>
            <a:r>
              <a:rPr lang="en-US" sz="1050" b="1" dirty="0"/>
              <a:t>Improved disaster preparedness</a:t>
            </a:r>
            <a:r>
              <a:rPr lang="en-US" sz="1050" dirty="0"/>
              <a:t> by providing an essential infrastructure for responding to natural disasters, bioterrorism events, influenza pandemics and other emergencies.</a:t>
            </a:r>
          </a:p>
          <a:p>
            <a:pPr>
              <a:defRPr/>
            </a:pPr>
            <a:endParaRPr lang="en-US" sz="1400" dirty="0"/>
          </a:p>
        </p:txBody>
      </p:sp>
    </p:spTree>
    <p:extLst>
      <p:ext uri="{BB962C8B-B14F-4D97-AF65-F5344CB8AC3E}">
        <p14:creationId xmlns:p14="http://schemas.microsoft.com/office/powerpoint/2010/main" val="4164059128"/>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5" y="2743200"/>
            <a:ext cx="6480175" cy="1673225"/>
          </a:xfrm>
        </p:spPr>
        <p:txBody>
          <a:bodyPr/>
          <a:lstStyle/>
          <a:p>
            <a:pPr>
              <a:defRPr/>
            </a:pPr>
            <a:r>
              <a:rPr lang="en-US" dirty="0" smtClean="0"/>
              <a:t>Pediatric Schedule</a:t>
            </a:r>
          </a:p>
        </p:txBody>
      </p:sp>
      <p:sp>
        <p:nvSpPr>
          <p:cNvPr id="45059" name="Title 2"/>
          <p:cNvSpPr>
            <a:spLocks noGrp="1"/>
          </p:cNvSpPr>
          <p:nvPr>
            <p:ph type="title"/>
          </p:nvPr>
        </p:nvSpPr>
        <p:spPr/>
        <p:txBody>
          <a:bodyPr/>
          <a:lstStyle/>
          <a:p>
            <a:r>
              <a:rPr lang="en-US" altLang="en-US" smtClean="0"/>
              <a:t>Vaccination Schedules</a:t>
            </a:r>
          </a:p>
        </p:txBody>
      </p:sp>
    </p:spTree>
    <p:extLst>
      <p:ext uri="{BB962C8B-B14F-4D97-AF65-F5344CB8AC3E}">
        <p14:creationId xmlns:p14="http://schemas.microsoft.com/office/powerpoint/2010/main" val="3997408141"/>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711" y="76200"/>
            <a:ext cx="8794889" cy="6781800"/>
          </a:xfrm>
          <a:prstGeom prst="rect">
            <a:avLst/>
          </a:prstGeom>
        </p:spPr>
      </p:pic>
    </p:spTree>
    <p:extLst>
      <p:ext uri="{BB962C8B-B14F-4D97-AF65-F5344CB8AC3E}">
        <p14:creationId xmlns:p14="http://schemas.microsoft.com/office/powerpoint/2010/main" val="400665539"/>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8600"/>
            <a:ext cx="5078413"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Text Box 3"/>
          <p:cNvSpPr txBox="1">
            <a:spLocks noChangeArrowheads="1"/>
          </p:cNvSpPr>
          <p:nvPr/>
        </p:nvSpPr>
        <p:spPr bwMode="auto">
          <a:xfrm>
            <a:off x="1697038" y="152400"/>
            <a:ext cx="5846762" cy="38100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Personal Health Appraisal for Children and Adolescents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HEALTH MAINTENANCE GUIDELINES</a:t>
            </a:r>
            <a:endParaRPr kumimoji="0" lang="en-US" altLang="en-US" sz="1400" b="0" i="0" u="none" strike="noStrike" kern="1200" cap="none" spc="0" normalizeH="0" baseline="0" noProof="0" smtClean="0">
              <a:ln>
                <a:noFill/>
              </a:ln>
              <a:solidFill>
                <a:srgbClr val="000000"/>
              </a:solidFill>
              <a:effectLst/>
              <a:uLnTx/>
              <a:uFillTx/>
              <a:latin typeface="Gill Sans MT" panose="020B0502020104020203" pitchFamily="34" charset="0"/>
              <a:ea typeface="+mn-ea"/>
              <a:cs typeface="Arial" panose="020B0604020202020204" pitchFamily="34" charset="0"/>
            </a:endParaRPr>
          </a:p>
        </p:txBody>
      </p:sp>
      <p:cxnSp>
        <p:nvCxnSpPr>
          <p:cNvPr id="4" name="Straight Connector 3"/>
          <p:cNvCxnSpPr/>
          <p:nvPr/>
        </p:nvCxnSpPr>
        <p:spPr>
          <a:xfrm>
            <a:off x="2209800" y="4114800"/>
            <a:ext cx="358140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211388" y="685800"/>
            <a:ext cx="0" cy="55626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086600" y="685800"/>
            <a:ext cx="0" cy="38862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233613" y="1782763"/>
            <a:ext cx="48768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211388" y="2232025"/>
            <a:ext cx="4899025"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209800" y="2895600"/>
            <a:ext cx="4900613"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791200" y="3802063"/>
            <a:ext cx="131921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3589625"/>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eaLnBrk="1" fontAlgn="auto" hangingPunct="1">
              <a:spcAft>
                <a:spcPts val="0"/>
              </a:spcAft>
              <a:defRPr/>
            </a:pPr>
            <a:r>
              <a:rPr lang="en-US" dirty="0" smtClean="0"/>
              <a:t>Diabetes 101: Survival Skills</a:t>
            </a:r>
            <a:endParaRPr lang="en-US" dirty="0"/>
          </a:p>
        </p:txBody>
      </p:sp>
      <p:sp>
        <p:nvSpPr>
          <p:cNvPr id="50179" name="Subtitle 2"/>
          <p:cNvSpPr>
            <a:spLocks noGrp="1"/>
          </p:cNvSpPr>
          <p:nvPr>
            <p:ph type="subTitle" idx="1"/>
          </p:nvPr>
        </p:nvSpPr>
        <p:spPr>
          <a:xfrm>
            <a:off x="533400" y="3228975"/>
            <a:ext cx="7854950" cy="1752600"/>
          </a:xfrm>
        </p:spPr>
        <p:txBody>
          <a:bodyPr/>
          <a:lstStyle/>
          <a:p>
            <a:pPr marR="0" eaLnBrk="1" hangingPunct="1"/>
            <a:r>
              <a:rPr lang="en-US" altLang="en-US" smtClean="0"/>
              <a:t>Bonnie P. Grenier, BSN, RN, CDE</a:t>
            </a:r>
          </a:p>
          <a:p>
            <a:pPr marR="0" eaLnBrk="1" hangingPunct="1"/>
            <a:r>
              <a:rPr lang="en-US" altLang="en-US" smtClean="0"/>
              <a:t>Certified Diabetes Educator</a:t>
            </a:r>
          </a:p>
          <a:p>
            <a:pPr marR="0" eaLnBrk="1" hangingPunct="1"/>
            <a:r>
              <a:rPr lang="en-US" altLang="en-US" smtClean="0"/>
              <a:t>Valley Medical Group</a:t>
            </a:r>
          </a:p>
        </p:txBody>
      </p:sp>
    </p:spTree>
    <p:extLst>
      <p:ext uri="{BB962C8B-B14F-4D97-AF65-F5344CB8AC3E}">
        <p14:creationId xmlns:p14="http://schemas.microsoft.com/office/powerpoint/2010/main" val="3930736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03225" y="274638"/>
            <a:ext cx="8283575" cy="1143000"/>
          </a:xfrm>
        </p:spPr>
        <p:txBody>
          <a:bodyPr/>
          <a:lstStyle/>
          <a:p>
            <a:pPr eaLnBrk="1" hangingPunct="1"/>
            <a:r>
              <a:rPr lang="en-US" altLang="en-US" smtClean="0"/>
              <a:t>who is at risk…</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1</a:t>
            </a:r>
            <a:r>
              <a:rPr lang="en-US" baseline="30000" dirty="0" smtClean="0"/>
              <a:t>st</a:t>
            </a:r>
            <a:r>
              <a:rPr lang="en-US" dirty="0" smtClean="0"/>
              <a:t> degree relative</a:t>
            </a:r>
          </a:p>
          <a:p>
            <a:pPr marL="274320" indent="-274320" eaLnBrk="1" fontAlgn="auto" hangingPunct="1">
              <a:spcAft>
                <a:spcPts val="0"/>
              </a:spcAft>
              <a:buClr>
                <a:schemeClr val="accent3"/>
              </a:buClr>
              <a:buFont typeface="Wingdings 2"/>
              <a:buChar char=""/>
              <a:defRPr/>
            </a:pPr>
            <a:r>
              <a:rPr lang="en-US" dirty="0" smtClean="0"/>
              <a:t>High risk ethnicity: African American, Latino, Native American, Asian, Pacific Islander</a:t>
            </a:r>
          </a:p>
          <a:p>
            <a:pPr marL="274320" indent="-274320" eaLnBrk="1" fontAlgn="auto" hangingPunct="1">
              <a:spcAft>
                <a:spcPts val="0"/>
              </a:spcAft>
              <a:buClr>
                <a:schemeClr val="accent3"/>
              </a:buClr>
              <a:buFont typeface="Wingdings 2"/>
              <a:buChar char=""/>
              <a:defRPr/>
            </a:pPr>
            <a:r>
              <a:rPr lang="en-US" dirty="0" smtClean="0"/>
              <a:t>GDM or fetal weight over 9#</a:t>
            </a:r>
          </a:p>
          <a:p>
            <a:pPr marL="274320" indent="-274320" eaLnBrk="1" fontAlgn="auto" hangingPunct="1">
              <a:spcAft>
                <a:spcPts val="0"/>
              </a:spcAft>
              <a:buClr>
                <a:schemeClr val="accent3"/>
              </a:buClr>
              <a:buFont typeface="Wingdings 2"/>
              <a:buChar char=""/>
              <a:defRPr/>
            </a:pPr>
            <a:r>
              <a:rPr lang="en-US" dirty="0" smtClean="0"/>
              <a:t>HTN (&gt;140/90 or treated)</a:t>
            </a:r>
          </a:p>
          <a:p>
            <a:pPr marL="274320" indent="-274320" eaLnBrk="1" fontAlgn="auto" hangingPunct="1">
              <a:spcAft>
                <a:spcPts val="0"/>
              </a:spcAft>
              <a:buClr>
                <a:schemeClr val="accent3"/>
              </a:buClr>
              <a:buFont typeface="Wingdings 2"/>
              <a:buChar char=""/>
              <a:defRPr/>
            </a:pPr>
            <a:r>
              <a:rPr lang="en-US" dirty="0" smtClean="0"/>
              <a:t>Hyperlipidemia</a:t>
            </a:r>
          </a:p>
          <a:p>
            <a:pPr marL="274320" indent="-274320" eaLnBrk="1" fontAlgn="auto" hangingPunct="1">
              <a:spcAft>
                <a:spcPts val="0"/>
              </a:spcAft>
              <a:buClr>
                <a:schemeClr val="accent3"/>
              </a:buClr>
              <a:buFont typeface="Wingdings 2"/>
              <a:buChar char=""/>
              <a:defRPr/>
            </a:pPr>
            <a:r>
              <a:rPr lang="en-US" dirty="0" smtClean="0"/>
              <a:t>Polycystic ovarian syndrome</a:t>
            </a:r>
          </a:p>
          <a:p>
            <a:pPr marL="274320" indent="-274320" eaLnBrk="1" fontAlgn="auto" hangingPunct="1">
              <a:spcAft>
                <a:spcPts val="0"/>
              </a:spcAft>
              <a:buClr>
                <a:schemeClr val="accent3"/>
              </a:buClr>
              <a:buFont typeface="Wingdings 2"/>
              <a:buChar char=""/>
              <a:defRPr/>
            </a:pPr>
            <a:r>
              <a:rPr lang="en-US" dirty="0" smtClean="0"/>
              <a:t>Pre-DM</a:t>
            </a:r>
          </a:p>
          <a:p>
            <a:pPr marL="274320" indent="-274320" eaLnBrk="1" fontAlgn="auto" hangingPunct="1">
              <a:spcAft>
                <a:spcPts val="0"/>
              </a:spcAft>
              <a:buClr>
                <a:schemeClr val="accent3"/>
              </a:buClr>
              <a:buFont typeface="Wingdings 2"/>
              <a:buChar char=""/>
              <a:defRPr/>
            </a:pPr>
            <a:r>
              <a:rPr lang="en-US" dirty="0" smtClean="0"/>
              <a:t>Obesity</a:t>
            </a:r>
          </a:p>
          <a:p>
            <a:pPr marL="274320" indent="-274320" eaLnBrk="1" fontAlgn="auto" hangingPunct="1">
              <a:spcAft>
                <a:spcPts val="0"/>
              </a:spcAft>
              <a:buClr>
                <a:schemeClr val="accent3"/>
              </a:buClr>
              <a:buFont typeface="Wingdings 2"/>
              <a:buChar char=""/>
              <a:defRPr/>
            </a:pPr>
            <a:r>
              <a:rPr lang="en-US" dirty="0" err="1" smtClean="0"/>
              <a:t>Acanthosis</a:t>
            </a:r>
            <a:r>
              <a:rPr lang="en-US" dirty="0" smtClean="0"/>
              <a:t> </a:t>
            </a:r>
            <a:r>
              <a:rPr lang="en-US" dirty="0" err="1" smtClean="0"/>
              <a:t>nigricans</a:t>
            </a:r>
            <a:endParaRPr lang="en-US" dirty="0" smtClean="0"/>
          </a:p>
          <a:p>
            <a:pPr marL="274320" indent="-274320" eaLnBrk="1" fontAlgn="auto" hangingPunct="1">
              <a:spcAft>
                <a:spcPts val="0"/>
              </a:spcAft>
              <a:buClr>
                <a:schemeClr val="accent3"/>
              </a:buClr>
              <a:buFont typeface="Wingdings 2"/>
              <a:buChar char=""/>
              <a:defRPr/>
            </a:pPr>
            <a:r>
              <a:rPr lang="en-US" dirty="0" smtClean="0"/>
              <a:t>Cardiovascular disease</a:t>
            </a:r>
            <a:endParaRPr lang="en-US" dirty="0"/>
          </a:p>
        </p:txBody>
      </p:sp>
    </p:spTree>
    <p:extLst>
      <p:ext uri="{BB962C8B-B14F-4D97-AF65-F5344CB8AC3E}">
        <p14:creationId xmlns:p14="http://schemas.microsoft.com/office/powerpoint/2010/main" val="3024035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34975" y="76200"/>
          <a:ext cx="8037512" cy="5753101"/>
        </p:xfrm>
        <a:graphic>
          <a:graphicData uri="http://schemas.openxmlformats.org/drawingml/2006/table">
            <a:tbl>
              <a:tblPr firstRow="1" bandRow="1">
                <a:tableStyleId>{5C22544A-7EE6-4342-B048-85BDC9FD1C3A}</a:tableStyleId>
              </a:tblPr>
              <a:tblGrid>
                <a:gridCol w="2009378">
                  <a:extLst>
                    <a:ext uri="{9D8B030D-6E8A-4147-A177-3AD203B41FA5}">
                      <a16:colId xmlns:a16="http://schemas.microsoft.com/office/drawing/2014/main" val="20000"/>
                    </a:ext>
                  </a:extLst>
                </a:gridCol>
                <a:gridCol w="2009378">
                  <a:extLst>
                    <a:ext uri="{9D8B030D-6E8A-4147-A177-3AD203B41FA5}">
                      <a16:colId xmlns:a16="http://schemas.microsoft.com/office/drawing/2014/main" val="20001"/>
                    </a:ext>
                  </a:extLst>
                </a:gridCol>
                <a:gridCol w="2009378">
                  <a:extLst>
                    <a:ext uri="{9D8B030D-6E8A-4147-A177-3AD203B41FA5}">
                      <a16:colId xmlns:a16="http://schemas.microsoft.com/office/drawing/2014/main" val="20002"/>
                    </a:ext>
                  </a:extLst>
                </a:gridCol>
                <a:gridCol w="2009378">
                  <a:extLst>
                    <a:ext uri="{9D8B030D-6E8A-4147-A177-3AD203B41FA5}">
                      <a16:colId xmlns:a16="http://schemas.microsoft.com/office/drawing/2014/main" val="20003"/>
                    </a:ext>
                  </a:extLst>
                </a:gridCol>
              </a:tblGrid>
              <a:tr h="2651908">
                <a:tc>
                  <a:txBody>
                    <a:bodyPr/>
                    <a:lstStyle/>
                    <a:p>
                      <a:endParaRPr lang="en-US" sz="1800" dirty="0"/>
                    </a:p>
                  </a:txBody>
                  <a:tcPr marL="91443" marR="91443" marT="45726" marB="45726"/>
                </a:tc>
                <a:tc>
                  <a:txBody>
                    <a:bodyPr/>
                    <a:lstStyle/>
                    <a:p>
                      <a:r>
                        <a:rPr lang="en-US" sz="2400" dirty="0" smtClean="0"/>
                        <a:t>Fasting</a:t>
                      </a:r>
                      <a:r>
                        <a:rPr lang="en-US" sz="2400" baseline="0" dirty="0" smtClean="0"/>
                        <a:t> Blood Sugar*</a:t>
                      </a:r>
                      <a:endParaRPr lang="en-US" sz="2400" dirty="0"/>
                    </a:p>
                  </a:txBody>
                  <a:tcPr marL="91443" marR="91443" marT="45726" marB="45726"/>
                </a:tc>
                <a:tc>
                  <a:txBody>
                    <a:bodyPr/>
                    <a:lstStyle/>
                    <a:p>
                      <a:r>
                        <a:rPr lang="en-US" sz="2400" dirty="0" smtClean="0"/>
                        <a:t>2</a:t>
                      </a:r>
                      <a:r>
                        <a:rPr lang="en-US" sz="2400" baseline="0" dirty="0" smtClean="0"/>
                        <a:t> Hr Post Prandial Blood Sugar**</a:t>
                      </a:r>
                      <a:endParaRPr lang="en-US" sz="2400" dirty="0"/>
                    </a:p>
                  </a:txBody>
                  <a:tcPr marL="91443" marR="91443" marT="45726" marB="45726"/>
                </a:tc>
                <a:tc>
                  <a:txBody>
                    <a:bodyPr/>
                    <a:lstStyle/>
                    <a:p>
                      <a:r>
                        <a:rPr lang="en-US" sz="2400" dirty="0" smtClean="0"/>
                        <a:t>Hemoglobin</a:t>
                      </a:r>
                      <a:r>
                        <a:rPr lang="en-US" sz="2400" baseline="0" dirty="0" smtClean="0"/>
                        <a:t> A1c***</a:t>
                      </a:r>
                      <a:endParaRPr lang="en-US" sz="2400" dirty="0"/>
                    </a:p>
                  </a:txBody>
                  <a:tcPr marL="91443" marR="91443" marT="45726" marB="45726"/>
                </a:tc>
                <a:extLst>
                  <a:ext uri="{0D108BD9-81ED-4DB2-BD59-A6C34878D82A}">
                    <a16:rowId xmlns:a16="http://schemas.microsoft.com/office/drawing/2014/main" val="10000"/>
                  </a:ext>
                </a:extLst>
              </a:tr>
              <a:tr h="1033731">
                <a:tc>
                  <a:txBody>
                    <a:bodyPr/>
                    <a:lstStyle/>
                    <a:p>
                      <a:r>
                        <a:rPr lang="en-US" sz="2000" dirty="0" smtClean="0"/>
                        <a:t>No Diabetes</a:t>
                      </a:r>
                      <a:endParaRPr lang="en-US" sz="2000" dirty="0"/>
                    </a:p>
                  </a:txBody>
                  <a:tcPr marL="91443" marR="91443" marT="45726" marB="45726"/>
                </a:tc>
                <a:tc>
                  <a:txBody>
                    <a:bodyPr/>
                    <a:lstStyle/>
                    <a:p>
                      <a:r>
                        <a:rPr lang="en-US" sz="2000" dirty="0" smtClean="0"/>
                        <a:t>&lt;100</a:t>
                      </a:r>
                      <a:endParaRPr lang="en-US" sz="2000" dirty="0"/>
                    </a:p>
                  </a:txBody>
                  <a:tcPr marL="91443" marR="91443" marT="45726" marB="45726"/>
                </a:tc>
                <a:tc>
                  <a:txBody>
                    <a:bodyPr/>
                    <a:lstStyle/>
                    <a:p>
                      <a:r>
                        <a:rPr lang="en-US" sz="2000" dirty="0" smtClean="0"/>
                        <a:t>&lt;140</a:t>
                      </a:r>
                      <a:endParaRPr lang="en-US" sz="2000" dirty="0"/>
                    </a:p>
                  </a:txBody>
                  <a:tcPr marL="91443" marR="91443" marT="45726" marB="45726"/>
                </a:tc>
                <a:tc>
                  <a:txBody>
                    <a:bodyPr/>
                    <a:lstStyle/>
                    <a:p>
                      <a:r>
                        <a:rPr lang="en-US" sz="2000" dirty="0" smtClean="0"/>
                        <a:t>&lt;5.7</a:t>
                      </a:r>
                      <a:endParaRPr lang="en-US" sz="2000" dirty="0"/>
                    </a:p>
                  </a:txBody>
                  <a:tcPr marL="91443" marR="91443" marT="45726" marB="45726"/>
                </a:tc>
                <a:extLst>
                  <a:ext uri="{0D108BD9-81ED-4DB2-BD59-A6C34878D82A}">
                    <a16:rowId xmlns:a16="http://schemas.microsoft.com/office/drawing/2014/main" val="10001"/>
                  </a:ext>
                </a:extLst>
              </a:tr>
              <a:tr h="1033731">
                <a:tc>
                  <a:txBody>
                    <a:bodyPr/>
                    <a:lstStyle/>
                    <a:p>
                      <a:r>
                        <a:rPr lang="en-US" sz="2000" dirty="0" smtClean="0"/>
                        <a:t>Pre-Diabetes</a:t>
                      </a:r>
                      <a:endParaRPr lang="en-US" sz="2000" dirty="0"/>
                    </a:p>
                  </a:txBody>
                  <a:tcPr marL="91443" marR="91443" marT="45726" marB="45726"/>
                </a:tc>
                <a:tc>
                  <a:txBody>
                    <a:bodyPr/>
                    <a:lstStyle/>
                    <a:p>
                      <a:r>
                        <a:rPr lang="en-US" sz="2000" dirty="0" smtClean="0"/>
                        <a:t>100-125</a:t>
                      </a:r>
                      <a:endParaRPr lang="en-US" sz="2000" dirty="0"/>
                    </a:p>
                  </a:txBody>
                  <a:tcPr marL="91443" marR="91443" marT="45726" marB="45726"/>
                </a:tc>
                <a:tc>
                  <a:txBody>
                    <a:bodyPr/>
                    <a:lstStyle/>
                    <a:p>
                      <a:r>
                        <a:rPr lang="en-US" sz="2000" dirty="0" smtClean="0"/>
                        <a:t>140-199</a:t>
                      </a:r>
                      <a:endParaRPr lang="en-US" sz="2000" dirty="0"/>
                    </a:p>
                  </a:txBody>
                  <a:tcPr marL="91443" marR="91443" marT="45726" marB="45726"/>
                </a:tc>
                <a:tc>
                  <a:txBody>
                    <a:bodyPr/>
                    <a:lstStyle/>
                    <a:p>
                      <a:r>
                        <a:rPr lang="en-US" sz="2000" dirty="0" smtClean="0"/>
                        <a:t>5.7-6.4</a:t>
                      </a:r>
                      <a:endParaRPr lang="en-US" sz="2000" dirty="0"/>
                    </a:p>
                  </a:txBody>
                  <a:tcPr marL="91443" marR="91443" marT="45726" marB="45726"/>
                </a:tc>
                <a:extLst>
                  <a:ext uri="{0D108BD9-81ED-4DB2-BD59-A6C34878D82A}">
                    <a16:rowId xmlns:a16="http://schemas.microsoft.com/office/drawing/2014/main" val="10002"/>
                  </a:ext>
                </a:extLst>
              </a:tr>
              <a:tr h="1033731">
                <a:tc>
                  <a:txBody>
                    <a:bodyPr/>
                    <a:lstStyle/>
                    <a:p>
                      <a:r>
                        <a:rPr lang="en-US" sz="2000" dirty="0" smtClean="0"/>
                        <a:t>Diabetes</a:t>
                      </a:r>
                      <a:endParaRPr lang="en-US" sz="2000" dirty="0"/>
                    </a:p>
                  </a:txBody>
                  <a:tcPr marL="91443" marR="91443" marT="45726" marB="45726"/>
                </a:tc>
                <a:tc>
                  <a:txBody>
                    <a:bodyPr/>
                    <a:lstStyle/>
                    <a:p>
                      <a:r>
                        <a:rPr lang="en-US" sz="2000" dirty="0" smtClean="0"/>
                        <a:t>≥126</a:t>
                      </a:r>
                      <a:endParaRPr lang="en-US" sz="2000" dirty="0"/>
                    </a:p>
                  </a:txBody>
                  <a:tcPr marL="91443" marR="91443" marT="45726" marB="45726"/>
                </a:tc>
                <a:tc>
                  <a:txBody>
                    <a:bodyPr/>
                    <a:lstStyle/>
                    <a:p>
                      <a:r>
                        <a:rPr lang="en-US" sz="2000" dirty="0" smtClean="0"/>
                        <a:t>≥200</a:t>
                      </a:r>
                      <a:endParaRPr lang="en-US" sz="2000" dirty="0"/>
                    </a:p>
                  </a:txBody>
                  <a:tcPr marL="91443" marR="91443" marT="45726" marB="45726"/>
                </a:tc>
                <a:tc>
                  <a:txBody>
                    <a:bodyPr/>
                    <a:lstStyle/>
                    <a:p>
                      <a:r>
                        <a:rPr lang="en-US" sz="2000" dirty="0" smtClean="0"/>
                        <a:t>≥6.5</a:t>
                      </a:r>
                      <a:endParaRPr lang="en-US" sz="2000" dirty="0"/>
                    </a:p>
                  </a:txBody>
                  <a:tcPr marL="91443" marR="91443" marT="45726" marB="45726"/>
                </a:tc>
                <a:extLst>
                  <a:ext uri="{0D108BD9-81ED-4DB2-BD59-A6C34878D82A}">
                    <a16:rowId xmlns:a16="http://schemas.microsoft.com/office/drawing/2014/main" val="10003"/>
                  </a:ext>
                </a:extLst>
              </a:tr>
            </a:tbl>
          </a:graphicData>
        </a:graphic>
      </p:graphicFrame>
      <p:sp>
        <p:nvSpPr>
          <p:cNvPr id="52253" name="TextBox 8"/>
          <p:cNvSpPr txBox="1">
            <a:spLocks noChangeArrowheads="1"/>
          </p:cNvSpPr>
          <p:nvPr/>
        </p:nvSpPr>
        <p:spPr bwMode="auto">
          <a:xfrm>
            <a:off x="304800" y="5588000"/>
            <a:ext cx="8037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Arial" panose="020B0604020202020204" pitchFamily="34" charset="0"/>
              </a:rPr>
              <a:t> *At least 8 hours without caloric intake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Arial" panose="020B0604020202020204" pitchFamily="34" charset="0"/>
              </a:rPr>
              <a:t>  **Officially – oral glucose tolerance test – 2 hours after 75g glucose drink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Arial" panose="020B0604020202020204" pitchFamily="34" charset="0"/>
              </a:rPr>
              <a:t>***Measures the amount of glucose attached to red blood cells and gives average BG for past 2-3 months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Arial" panose="020B0604020202020204" pitchFamily="34" charset="0"/>
              </a:rPr>
              <a:t> </a:t>
            </a:r>
          </a:p>
        </p:txBody>
      </p:sp>
      <p:sp>
        <p:nvSpPr>
          <p:cNvPr id="52254" name="TextBox 9"/>
          <p:cNvSpPr txBox="1">
            <a:spLocks noChangeArrowheads="1"/>
          </p:cNvSpPr>
          <p:nvPr/>
        </p:nvSpPr>
        <p:spPr bwMode="auto">
          <a:xfrm>
            <a:off x="304800" y="5249863"/>
            <a:ext cx="870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9B2D1F"/>
                </a:solidFill>
                <a:effectLst/>
                <a:uLnTx/>
                <a:uFillTx/>
                <a:latin typeface="Constantia" panose="02030602050306030303" pitchFamily="18" charset="0"/>
                <a:ea typeface="+mn-ea"/>
                <a:cs typeface="Arial" panose="020B0604020202020204" pitchFamily="34" charset="0"/>
              </a:rPr>
              <a:t>For  a diabetes diagnosis there MUST be TWO Fasting blood glucose levels &gt;126 mg/dl, or positive OGTT or random blood glucose &gt;200 mg/dl WITH symptoms. CANNOT use A1C  for diagnosis. </a:t>
            </a:r>
          </a:p>
        </p:txBody>
      </p:sp>
    </p:spTree>
    <p:extLst>
      <p:ext uri="{BB962C8B-B14F-4D97-AF65-F5344CB8AC3E}">
        <p14:creationId xmlns:p14="http://schemas.microsoft.com/office/powerpoint/2010/main" val="42504455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C4B5-ACF0-4A43-B500-39DD4182F14E}"/>
              </a:ext>
            </a:extLst>
          </p:cNvPr>
          <p:cNvSpPr>
            <a:spLocks noGrp="1"/>
          </p:cNvSpPr>
          <p:nvPr>
            <p:ph type="title"/>
          </p:nvPr>
        </p:nvSpPr>
        <p:spPr/>
        <p:txBody>
          <a:bodyPr>
            <a:normAutofit fontScale="90000"/>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08DCC3FC-AD6E-4CD8-AA08-E08DB63D837B}"/>
              </a:ext>
            </a:extLst>
          </p:cNvPr>
          <p:cNvSpPr>
            <a:spLocks noGrp="1"/>
          </p:cNvSpPr>
          <p:nvPr>
            <p:ph idx="1"/>
          </p:nvPr>
        </p:nvSpPr>
        <p:spPr>
          <a:xfrm>
            <a:off x="614034" y="2523966"/>
            <a:ext cx="7915931" cy="1780988"/>
          </a:xfrm>
        </p:spPr>
        <p:txBody>
          <a:bodyPr>
            <a:normAutofit/>
          </a:bodyPr>
          <a:lstStyle/>
          <a:p>
            <a:r>
              <a:rPr lang="en-US" sz="2400" dirty="0"/>
              <a:t>Pt calling with headache x2 days, very bad.  Wants to be seen ASAP.  PCP and team n/a.</a:t>
            </a:r>
          </a:p>
        </p:txBody>
      </p:sp>
    </p:spTree>
    <p:extLst>
      <p:ext uri="{BB962C8B-B14F-4D97-AF65-F5344CB8AC3E}">
        <p14:creationId xmlns:p14="http://schemas.microsoft.com/office/powerpoint/2010/main" val="11483878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04850"/>
            <a:ext cx="8229600" cy="514350"/>
          </a:xfrm>
        </p:spPr>
        <p:txBody>
          <a:bodyPr/>
          <a:lstStyle/>
          <a:p>
            <a:pPr algn="ctr" eaLnBrk="1" hangingPunct="1"/>
            <a:r>
              <a:rPr lang="en-GB" altLang="en-US" sz="4000" smtClean="0"/>
              <a:t>characteristics</a:t>
            </a:r>
            <a:endParaRPr lang="en-US" altLang="en-US" sz="4000" smtClean="0"/>
          </a:p>
        </p:txBody>
      </p:sp>
      <p:sp>
        <p:nvSpPr>
          <p:cNvPr id="53251" name="Text Placeholder 1"/>
          <p:cNvSpPr>
            <a:spLocks noGrp="1"/>
          </p:cNvSpPr>
          <p:nvPr>
            <p:ph type="body" idx="1"/>
          </p:nvPr>
        </p:nvSpPr>
        <p:spPr>
          <a:xfrm>
            <a:off x="457200" y="1143000"/>
            <a:ext cx="4040188" cy="457200"/>
          </a:xfrm>
        </p:spPr>
        <p:txBody>
          <a:bodyPr/>
          <a:lstStyle/>
          <a:p>
            <a:pPr algn="ctr"/>
            <a:r>
              <a:rPr lang="en-US" altLang="en-US" smtClean="0"/>
              <a:t>Type 2</a:t>
            </a:r>
          </a:p>
        </p:txBody>
      </p:sp>
      <p:sp>
        <p:nvSpPr>
          <p:cNvPr id="53252" name="Text Placeholder 2"/>
          <p:cNvSpPr>
            <a:spLocks noGrp="1"/>
          </p:cNvSpPr>
          <p:nvPr>
            <p:ph type="body" sz="half" idx="3"/>
          </p:nvPr>
        </p:nvSpPr>
        <p:spPr>
          <a:xfrm>
            <a:off x="4648200" y="1143000"/>
            <a:ext cx="4041775" cy="457200"/>
          </a:xfrm>
        </p:spPr>
        <p:txBody>
          <a:bodyPr/>
          <a:lstStyle/>
          <a:p>
            <a:pPr algn="ctr"/>
            <a:r>
              <a:rPr lang="en-US" altLang="en-US" smtClean="0"/>
              <a:t>Type 1</a:t>
            </a:r>
          </a:p>
        </p:txBody>
      </p:sp>
      <p:sp>
        <p:nvSpPr>
          <p:cNvPr id="53253" name="Rectangle 3"/>
          <p:cNvSpPr>
            <a:spLocks noGrp="1" noChangeArrowheads="1"/>
          </p:cNvSpPr>
          <p:nvPr>
            <p:ph sz="quarter" idx="2"/>
          </p:nvPr>
        </p:nvSpPr>
        <p:spPr>
          <a:xfrm>
            <a:off x="457200" y="1600200"/>
            <a:ext cx="4040188" cy="3846513"/>
          </a:xfrm>
        </p:spPr>
        <p:txBody>
          <a:bodyPr/>
          <a:lstStyle/>
          <a:p>
            <a:pPr eaLnBrk="1" hangingPunct="1">
              <a:lnSpc>
                <a:spcPct val="90000"/>
              </a:lnSpc>
              <a:buFont typeface="Arial" panose="020B0604020202020204" pitchFamily="34" charset="0"/>
              <a:buChar char="•"/>
            </a:pPr>
            <a:r>
              <a:rPr lang="en-US" altLang="en-US" sz="2000" smtClean="0"/>
              <a:t>Insulin resistance and decrease in insulin output</a:t>
            </a:r>
          </a:p>
          <a:p>
            <a:pPr eaLnBrk="1" hangingPunct="1">
              <a:lnSpc>
                <a:spcPct val="90000"/>
              </a:lnSpc>
              <a:buFont typeface="Arial" panose="020B0604020202020204" pitchFamily="34" charset="0"/>
              <a:buChar char="•"/>
            </a:pPr>
            <a:r>
              <a:rPr lang="en-US" altLang="en-US" sz="2000" smtClean="0"/>
              <a:t>Usually  &gt;40 years old</a:t>
            </a:r>
          </a:p>
          <a:p>
            <a:pPr eaLnBrk="1" hangingPunct="1">
              <a:lnSpc>
                <a:spcPct val="90000"/>
              </a:lnSpc>
              <a:buFont typeface="Arial" panose="020B0604020202020204" pitchFamily="34" charset="0"/>
              <a:buChar char="•"/>
            </a:pPr>
            <a:r>
              <a:rPr lang="en-US" altLang="en-US" sz="2000" smtClean="0"/>
              <a:t>Often not ill at all, comes on slowly. Can be present for several years before diagnosed.</a:t>
            </a:r>
          </a:p>
          <a:p>
            <a:pPr eaLnBrk="1" hangingPunct="1">
              <a:lnSpc>
                <a:spcPct val="90000"/>
              </a:lnSpc>
              <a:buFont typeface="Arial" panose="020B0604020202020204" pitchFamily="34" charset="0"/>
              <a:buChar char="•"/>
            </a:pPr>
            <a:r>
              <a:rPr lang="en-US" altLang="en-US" sz="2000" smtClean="0"/>
              <a:t>80-90% overweight</a:t>
            </a:r>
          </a:p>
          <a:p>
            <a:pPr eaLnBrk="1" hangingPunct="1">
              <a:lnSpc>
                <a:spcPct val="90000"/>
              </a:lnSpc>
              <a:buFont typeface="Arial" panose="020B0604020202020204" pitchFamily="34" charset="0"/>
              <a:buChar char="•"/>
            </a:pPr>
            <a:r>
              <a:rPr lang="en-US" altLang="en-US" sz="2000" smtClean="0"/>
              <a:t>Non ketotic</a:t>
            </a:r>
          </a:p>
          <a:p>
            <a:pPr eaLnBrk="1" hangingPunct="1">
              <a:lnSpc>
                <a:spcPct val="90000"/>
              </a:lnSpc>
              <a:buFont typeface="Arial" panose="020B0604020202020204" pitchFamily="34" charset="0"/>
              <a:buChar char="•"/>
            </a:pPr>
            <a:r>
              <a:rPr lang="en-GB" altLang="en-US" sz="2000" smtClean="0"/>
              <a:t>Genetic predisposition</a:t>
            </a:r>
            <a:endParaRPr lang="en-US" altLang="en-US" sz="2000" smtClean="0"/>
          </a:p>
          <a:p>
            <a:pPr eaLnBrk="1" hangingPunct="1">
              <a:lnSpc>
                <a:spcPct val="90000"/>
              </a:lnSpc>
              <a:buFont typeface="Arial" panose="020B0604020202020204" pitchFamily="34" charset="0"/>
              <a:buChar char="•"/>
            </a:pPr>
            <a:r>
              <a:rPr lang="en-US" altLang="en-US" sz="2000" smtClean="0"/>
              <a:t>Treatment: meal plan and exercise, oral agents, injectables and insulin if needed</a:t>
            </a:r>
          </a:p>
          <a:p>
            <a:pPr eaLnBrk="1" hangingPunct="1">
              <a:lnSpc>
                <a:spcPct val="90000"/>
              </a:lnSpc>
              <a:buFont typeface="Arial" panose="020B0604020202020204" pitchFamily="34" charset="0"/>
              <a:buChar char="•"/>
            </a:pPr>
            <a:r>
              <a:rPr lang="en-US" altLang="en-US" sz="2000" smtClean="0"/>
              <a:t>90% of diabetes population is Type 2</a:t>
            </a:r>
          </a:p>
          <a:p>
            <a:pPr eaLnBrk="1" hangingPunct="1">
              <a:lnSpc>
                <a:spcPct val="90000"/>
              </a:lnSpc>
            </a:pPr>
            <a:endParaRPr lang="en-US" altLang="en-US" sz="2800" smtClean="0"/>
          </a:p>
        </p:txBody>
      </p:sp>
      <p:sp>
        <p:nvSpPr>
          <p:cNvPr id="4" name="Content Placeholder 3"/>
          <p:cNvSpPr>
            <a:spLocks noGrp="1"/>
          </p:cNvSpPr>
          <p:nvPr>
            <p:ph sz="quarter" idx="4"/>
          </p:nvPr>
        </p:nvSpPr>
        <p:spPr>
          <a:xfrm>
            <a:off x="4648200" y="1600200"/>
            <a:ext cx="4267200" cy="3846513"/>
          </a:xfrm>
        </p:spPr>
        <p:txBody>
          <a:bodyPr/>
          <a:lstStyle/>
          <a:p>
            <a:pPr marL="404813" indent="-404813" eaLnBrk="1" fontAlgn="auto" hangingPunct="1">
              <a:lnSpc>
                <a:spcPct val="90000"/>
              </a:lnSpc>
              <a:spcAft>
                <a:spcPts val="0"/>
              </a:spcAft>
              <a:buClr>
                <a:schemeClr val="accent3"/>
              </a:buClr>
              <a:buFontTx/>
              <a:buChar char="•"/>
              <a:defRPr/>
            </a:pPr>
            <a:r>
              <a:rPr lang="en-GB" sz="2000" dirty="0">
                <a:cs typeface="Calibri (Body)"/>
              </a:rPr>
              <a:t>Autoimmune </a:t>
            </a:r>
            <a:r>
              <a:rPr lang="en-GB" sz="2000" dirty="0" smtClean="0">
                <a:cs typeface="Calibri (Body)"/>
              </a:rPr>
              <a:t>process– </a:t>
            </a:r>
            <a:r>
              <a:rPr lang="en-GB" sz="2000" dirty="0">
                <a:cs typeface="Calibri (Body)"/>
              </a:rPr>
              <a:t>destruction of pancreatic beta cells</a:t>
            </a:r>
          </a:p>
          <a:p>
            <a:pPr marL="404813" indent="-404813" eaLnBrk="1" fontAlgn="auto" hangingPunct="1">
              <a:lnSpc>
                <a:spcPct val="90000"/>
              </a:lnSpc>
              <a:spcAft>
                <a:spcPts val="0"/>
              </a:spcAft>
              <a:buClr>
                <a:schemeClr val="accent3"/>
              </a:buClr>
              <a:buFontTx/>
              <a:buChar char="•"/>
              <a:defRPr/>
            </a:pPr>
            <a:r>
              <a:rPr lang="en-GB" sz="2000" dirty="0">
                <a:cs typeface="Calibri (Body)"/>
              </a:rPr>
              <a:t>Absent or minimal production of insulin, insulin treatment mandatory</a:t>
            </a:r>
          </a:p>
          <a:p>
            <a:pPr marL="404813" indent="-404813" eaLnBrk="1" fontAlgn="auto" hangingPunct="1">
              <a:lnSpc>
                <a:spcPct val="90000"/>
              </a:lnSpc>
              <a:spcAft>
                <a:spcPts val="0"/>
              </a:spcAft>
              <a:buClr>
                <a:schemeClr val="accent3"/>
              </a:buClr>
              <a:buFontTx/>
              <a:buChar char="•"/>
              <a:defRPr/>
            </a:pPr>
            <a:r>
              <a:rPr lang="en-GB" sz="2000" dirty="0">
                <a:cs typeface="Calibri (Body)"/>
              </a:rPr>
              <a:t>Common in youth but can happen at any age</a:t>
            </a:r>
          </a:p>
          <a:p>
            <a:pPr marL="404813" indent="-404813" eaLnBrk="1" fontAlgn="auto" hangingPunct="1">
              <a:lnSpc>
                <a:spcPct val="90000"/>
              </a:lnSpc>
              <a:spcAft>
                <a:spcPts val="0"/>
              </a:spcAft>
              <a:buClr>
                <a:schemeClr val="accent3"/>
              </a:buClr>
              <a:buFontTx/>
              <a:buChar char="•"/>
              <a:defRPr/>
            </a:pPr>
            <a:r>
              <a:rPr lang="en-GB" sz="2000" dirty="0">
                <a:cs typeface="Calibri (Body)"/>
              </a:rPr>
              <a:t>Usually a quick onset and patient is ill. </a:t>
            </a:r>
          </a:p>
          <a:p>
            <a:pPr marL="404813" indent="-404813" eaLnBrk="1" fontAlgn="auto" hangingPunct="1">
              <a:lnSpc>
                <a:spcPct val="90000"/>
              </a:lnSpc>
              <a:spcAft>
                <a:spcPts val="0"/>
              </a:spcAft>
              <a:buClr>
                <a:schemeClr val="accent3"/>
              </a:buClr>
              <a:buFontTx/>
              <a:buChar char="•"/>
              <a:defRPr/>
            </a:pPr>
            <a:r>
              <a:rPr lang="en-GB" sz="2000" dirty="0">
                <a:cs typeface="Calibri (Body)"/>
              </a:rPr>
              <a:t>Ketosis-prone</a:t>
            </a:r>
          </a:p>
          <a:p>
            <a:pPr marL="404813" indent="-404813" eaLnBrk="1" fontAlgn="auto" hangingPunct="1">
              <a:lnSpc>
                <a:spcPct val="90000"/>
              </a:lnSpc>
              <a:spcAft>
                <a:spcPts val="0"/>
              </a:spcAft>
              <a:buClr>
                <a:schemeClr val="accent3"/>
              </a:buClr>
              <a:buFontTx/>
              <a:buChar char="•"/>
              <a:defRPr/>
            </a:pPr>
            <a:r>
              <a:rPr lang="en-GB" sz="2000" dirty="0">
                <a:cs typeface="Calibri (Body)"/>
              </a:rPr>
              <a:t>Genetic predisposition</a:t>
            </a:r>
          </a:p>
          <a:p>
            <a:pPr marL="404813" indent="-404813" eaLnBrk="1" fontAlgn="auto" hangingPunct="1">
              <a:lnSpc>
                <a:spcPct val="90000"/>
              </a:lnSpc>
              <a:spcAft>
                <a:spcPts val="0"/>
              </a:spcAft>
              <a:buClr>
                <a:schemeClr val="accent3"/>
              </a:buClr>
              <a:buFontTx/>
              <a:buChar char="•"/>
              <a:defRPr/>
            </a:pPr>
            <a:r>
              <a:rPr lang="en-GB" sz="2000" dirty="0">
                <a:cs typeface="Calibri (Body)"/>
              </a:rPr>
              <a:t>Symptoms typically occur when 90% of beta cell mass has been destroyed</a:t>
            </a:r>
          </a:p>
          <a:p>
            <a:pPr marL="404813" indent="-404813" eaLnBrk="1" fontAlgn="auto" hangingPunct="1">
              <a:lnSpc>
                <a:spcPct val="90000"/>
              </a:lnSpc>
              <a:spcAft>
                <a:spcPts val="0"/>
              </a:spcAft>
              <a:buClr>
                <a:schemeClr val="accent3"/>
              </a:buClr>
              <a:buFontTx/>
              <a:buChar char="•"/>
              <a:defRPr/>
            </a:pPr>
            <a:r>
              <a:rPr lang="en-GB" sz="2000" dirty="0">
                <a:cs typeface="Calibri (Body)"/>
              </a:rPr>
              <a:t>10% of diabetes population is Type 1</a:t>
            </a:r>
          </a:p>
          <a:p>
            <a:pPr>
              <a:defRPr/>
            </a:pPr>
            <a:endParaRPr lang="en-US" dirty="0"/>
          </a:p>
        </p:txBody>
      </p:sp>
    </p:spTree>
    <p:extLst>
      <p:ext uri="{BB962C8B-B14F-4D97-AF65-F5344CB8AC3E}">
        <p14:creationId xmlns:p14="http://schemas.microsoft.com/office/powerpoint/2010/main" val="41057314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Common Myths</a:t>
            </a:r>
          </a:p>
        </p:txBody>
      </p:sp>
      <p:sp>
        <p:nvSpPr>
          <p:cNvPr id="54275" name="Content Placeholder 2"/>
          <p:cNvSpPr>
            <a:spLocks noGrp="1"/>
          </p:cNvSpPr>
          <p:nvPr>
            <p:ph idx="1"/>
          </p:nvPr>
        </p:nvSpPr>
        <p:spPr/>
        <p:txBody>
          <a:bodyPr/>
          <a:lstStyle/>
          <a:p>
            <a:r>
              <a:rPr lang="en-US" altLang="en-US" smtClean="0"/>
              <a:t>It's possible to have "just a touch" or "a little" diabetes.</a:t>
            </a:r>
          </a:p>
          <a:p>
            <a:r>
              <a:rPr lang="en-US" altLang="en-US" smtClean="0"/>
              <a:t>Diabetes is caused by eating too much sugar.</a:t>
            </a:r>
          </a:p>
          <a:p>
            <a:r>
              <a:rPr lang="en-US" altLang="en-US" smtClean="0"/>
              <a:t>People with diabetes can feel when their blood sugars go too low or too high.</a:t>
            </a:r>
          </a:p>
          <a:p>
            <a:r>
              <a:rPr lang="en-US" altLang="en-US" smtClean="0"/>
              <a:t>You have to lose a lot of weight for your diabetes to improve.</a:t>
            </a:r>
          </a:p>
          <a:p>
            <a:r>
              <a:rPr lang="en-US" altLang="en-US" smtClean="0"/>
              <a:t>You’ll know you have diabetes by your symptoms.</a:t>
            </a:r>
          </a:p>
          <a:p>
            <a:r>
              <a:rPr lang="en-US" altLang="en-US" smtClean="0"/>
              <a:t>People with diabetes need to follow a special diet.</a:t>
            </a:r>
          </a:p>
          <a:p>
            <a:r>
              <a:rPr lang="en-US" altLang="en-US" smtClean="0"/>
              <a:t>Taking insulin means you have “failed”.</a:t>
            </a:r>
          </a:p>
        </p:txBody>
      </p:sp>
    </p:spTree>
    <p:extLst>
      <p:ext uri="{BB962C8B-B14F-4D97-AF65-F5344CB8AC3E}">
        <p14:creationId xmlns:p14="http://schemas.microsoft.com/office/powerpoint/2010/main" val="10138822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914400" y="274638"/>
            <a:ext cx="7772400" cy="811212"/>
          </a:xfrm>
        </p:spPr>
        <p:txBody>
          <a:bodyPr/>
          <a:lstStyle/>
          <a:p>
            <a:pPr eaLnBrk="1" hangingPunct="1"/>
            <a:r>
              <a:rPr lang="en-US" altLang="en-US" smtClean="0"/>
              <a:t>what is hemoglobin a1c</a:t>
            </a:r>
          </a:p>
        </p:txBody>
      </p:sp>
      <p:sp>
        <p:nvSpPr>
          <p:cNvPr id="55299" name="Content Placeholder 2"/>
          <p:cNvSpPr>
            <a:spLocks noGrp="1"/>
          </p:cNvSpPr>
          <p:nvPr>
            <p:ph sz="quarter" idx="1"/>
          </p:nvPr>
        </p:nvSpPr>
        <p:spPr>
          <a:xfrm>
            <a:off x="228600" y="1295400"/>
            <a:ext cx="7772400" cy="5943600"/>
          </a:xfrm>
        </p:spPr>
        <p:txBody>
          <a:bodyPr/>
          <a:lstStyle/>
          <a:p>
            <a:pPr eaLnBrk="1" hangingPunct="1"/>
            <a:r>
              <a:rPr lang="en-US" altLang="en-US" sz="2300" smtClean="0"/>
              <a:t>Measures the amount of sugar attached to red blood cells. RBCs live approx 3 months, so</a:t>
            </a:r>
          </a:p>
          <a:p>
            <a:pPr eaLnBrk="1" hangingPunct="1"/>
            <a:r>
              <a:rPr lang="en-US" altLang="en-US" sz="2300" smtClean="0"/>
              <a:t>Gives an average of blood sugar for the past 2-3 months</a:t>
            </a:r>
          </a:p>
          <a:p>
            <a:pPr eaLnBrk="1" hangingPunct="1"/>
            <a:r>
              <a:rPr lang="en-US" altLang="en-US" sz="2300" smtClean="0"/>
              <a:t>Does not take the place of SMBG (self monitored blood sugars)</a:t>
            </a:r>
          </a:p>
          <a:p>
            <a:pPr eaLnBrk="1" hangingPunct="1"/>
            <a:r>
              <a:rPr lang="en-US" altLang="en-US" sz="2300" smtClean="0"/>
              <a:t>Is not the be-all and end-all of evaluating glycemic control</a:t>
            </a:r>
          </a:p>
          <a:p>
            <a:pPr eaLnBrk="1" hangingPunct="1"/>
            <a:endParaRPr lang="en-US" altLang="en-US" sz="2300" smtClean="0"/>
          </a:p>
        </p:txBody>
      </p:sp>
      <p:pic>
        <p:nvPicPr>
          <p:cNvPr id="55300" name="Picture 4" descr="A1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3875088"/>
            <a:ext cx="53213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8077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371600"/>
            <a:ext cx="8305800" cy="591312"/>
          </a:xfrm>
          <a:extLst/>
        </p:spPr>
        <p:txBody>
          <a:bodyPr>
            <a:normAutofit fontScale="90000"/>
          </a:bodyPr>
          <a:lstStyle/>
          <a:p>
            <a:pPr eaLnBrk="1" fontAlgn="auto" hangingPunct="1">
              <a:spcAft>
                <a:spcPts val="0"/>
              </a:spcAft>
              <a:defRPr/>
            </a:pPr>
            <a:r>
              <a:rPr lang="en-US" dirty="0" smtClean="0"/>
              <a:t>a1c and estimated average glucose</a:t>
            </a:r>
            <a:endParaRPr lang="en-US" dirty="0"/>
          </a:p>
        </p:txBody>
      </p:sp>
      <p:graphicFrame>
        <p:nvGraphicFramePr>
          <p:cNvPr id="7" name="Table 6"/>
          <p:cNvGraphicFramePr>
            <a:graphicFrameLocks noGrp="1"/>
          </p:cNvGraphicFramePr>
          <p:nvPr/>
        </p:nvGraphicFramePr>
        <p:xfrm>
          <a:off x="1295400" y="2362200"/>
          <a:ext cx="6096000" cy="4297366"/>
        </p:xfrm>
        <a:graphic>
          <a:graphicData uri="http://schemas.openxmlformats.org/drawingml/2006/table">
            <a:tbl>
              <a:tblPr firstRow="1" bandRow="1">
                <a:tableStyleId>{F2DE63D5-997A-4646-A377-4702673A728D}</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40026">
                <a:tc>
                  <a:txBody>
                    <a:bodyPr/>
                    <a:lstStyle/>
                    <a:p>
                      <a:r>
                        <a:rPr lang="en-US" sz="1800" dirty="0" smtClean="0"/>
                        <a:t>A1c</a:t>
                      </a:r>
                      <a:endParaRPr lang="en-US" sz="1800" dirty="0">
                        <a:solidFill>
                          <a:schemeClr val="accent1">
                            <a:lumMod val="75000"/>
                          </a:schemeClr>
                        </a:solidFill>
                      </a:endParaRPr>
                    </a:p>
                  </a:txBody>
                  <a:tcPr marT="45707" marB="45707"/>
                </a:tc>
                <a:tc>
                  <a:txBody>
                    <a:bodyPr/>
                    <a:lstStyle/>
                    <a:p>
                      <a:r>
                        <a:rPr lang="en-US" sz="1800" dirty="0" smtClean="0"/>
                        <a:t>Estimated glucose</a:t>
                      </a:r>
                      <a:endParaRPr lang="en-US" sz="1800" dirty="0"/>
                    </a:p>
                  </a:txBody>
                  <a:tcPr marT="45707" marB="45707"/>
                </a:tc>
                <a:extLst>
                  <a:ext uri="{0D108BD9-81ED-4DB2-BD59-A6C34878D82A}">
                    <a16:rowId xmlns:a16="http://schemas.microsoft.com/office/drawing/2014/main" val="10000"/>
                  </a:ext>
                </a:extLst>
              </a:tr>
              <a:tr h="365734">
                <a:tc>
                  <a:txBody>
                    <a:bodyPr/>
                    <a:lstStyle/>
                    <a:p>
                      <a:r>
                        <a:rPr lang="en-US" sz="1800" dirty="0" smtClean="0"/>
                        <a:t>4%</a:t>
                      </a:r>
                      <a:endParaRPr lang="en-US" sz="1800" dirty="0"/>
                    </a:p>
                  </a:txBody>
                  <a:tcPr marT="45707" marB="45707"/>
                </a:tc>
                <a:tc>
                  <a:txBody>
                    <a:bodyPr/>
                    <a:lstStyle/>
                    <a:p>
                      <a:r>
                        <a:rPr lang="en-US" sz="1800" dirty="0" smtClean="0"/>
                        <a:t>50-80</a:t>
                      </a:r>
                      <a:endParaRPr lang="en-US" sz="1800" dirty="0"/>
                    </a:p>
                  </a:txBody>
                  <a:tcPr marT="45707" marB="45707"/>
                </a:tc>
                <a:extLst>
                  <a:ext uri="{0D108BD9-81ED-4DB2-BD59-A6C34878D82A}">
                    <a16:rowId xmlns:a16="http://schemas.microsoft.com/office/drawing/2014/main" val="10001"/>
                  </a:ext>
                </a:extLst>
              </a:tr>
              <a:tr h="365734">
                <a:tc>
                  <a:txBody>
                    <a:bodyPr/>
                    <a:lstStyle/>
                    <a:p>
                      <a:r>
                        <a:rPr lang="en-US" sz="1800" dirty="0" smtClean="0"/>
                        <a:t>5%</a:t>
                      </a:r>
                      <a:endParaRPr lang="en-US" sz="1800" dirty="0"/>
                    </a:p>
                  </a:txBody>
                  <a:tcPr marT="45707" marB="45707"/>
                </a:tc>
                <a:tc>
                  <a:txBody>
                    <a:bodyPr/>
                    <a:lstStyle/>
                    <a:p>
                      <a:r>
                        <a:rPr lang="en-US" sz="1800" dirty="0" smtClean="0"/>
                        <a:t>80-115</a:t>
                      </a:r>
                      <a:endParaRPr lang="en-US" sz="1800" dirty="0"/>
                    </a:p>
                  </a:txBody>
                  <a:tcPr marT="45707" marB="45707"/>
                </a:tc>
                <a:extLst>
                  <a:ext uri="{0D108BD9-81ED-4DB2-BD59-A6C34878D82A}">
                    <a16:rowId xmlns:a16="http://schemas.microsoft.com/office/drawing/2014/main" val="10002"/>
                  </a:ext>
                </a:extLst>
              </a:tr>
              <a:tr h="365734">
                <a:tc>
                  <a:txBody>
                    <a:bodyPr/>
                    <a:lstStyle/>
                    <a:p>
                      <a:r>
                        <a:rPr lang="en-US" sz="1800" dirty="0" smtClean="0"/>
                        <a:t>6%</a:t>
                      </a:r>
                      <a:endParaRPr lang="en-US" sz="1800" dirty="0"/>
                    </a:p>
                  </a:txBody>
                  <a:tcPr marT="45707" marB="45707"/>
                </a:tc>
                <a:tc>
                  <a:txBody>
                    <a:bodyPr/>
                    <a:lstStyle/>
                    <a:p>
                      <a:r>
                        <a:rPr lang="en-US" sz="1800" dirty="0" smtClean="0"/>
                        <a:t>115-150</a:t>
                      </a:r>
                      <a:endParaRPr lang="en-US" sz="1800" dirty="0"/>
                    </a:p>
                  </a:txBody>
                  <a:tcPr marT="45707" marB="45707"/>
                </a:tc>
                <a:extLst>
                  <a:ext uri="{0D108BD9-81ED-4DB2-BD59-A6C34878D82A}">
                    <a16:rowId xmlns:a16="http://schemas.microsoft.com/office/drawing/2014/main" val="10003"/>
                  </a:ext>
                </a:extLst>
              </a:tr>
              <a:tr h="365734">
                <a:tc>
                  <a:txBody>
                    <a:bodyPr/>
                    <a:lstStyle/>
                    <a:p>
                      <a:r>
                        <a:rPr lang="en-US" sz="1800" dirty="0" smtClean="0"/>
                        <a:t>7%</a:t>
                      </a:r>
                      <a:endParaRPr lang="en-US" sz="1800" dirty="0"/>
                    </a:p>
                  </a:txBody>
                  <a:tcPr marT="45707" marB="45707"/>
                </a:tc>
                <a:tc>
                  <a:txBody>
                    <a:bodyPr/>
                    <a:lstStyle/>
                    <a:p>
                      <a:r>
                        <a:rPr lang="en-US" sz="1800" dirty="0" smtClean="0"/>
                        <a:t>150-180</a:t>
                      </a:r>
                      <a:endParaRPr lang="en-US" sz="1800" dirty="0"/>
                    </a:p>
                  </a:txBody>
                  <a:tcPr marT="45707" marB="45707"/>
                </a:tc>
                <a:extLst>
                  <a:ext uri="{0D108BD9-81ED-4DB2-BD59-A6C34878D82A}">
                    <a16:rowId xmlns:a16="http://schemas.microsoft.com/office/drawing/2014/main" val="10004"/>
                  </a:ext>
                </a:extLst>
              </a:tr>
              <a:tr h="365734">
                <a:tc>
                  <a:txBody>
                    <a:bodyPr/>
                    <a:lstStyle/>
                    <a:p>
                      <a:r>
                        <a:rPr lang="en-US" sz="1800" dirty="0" smtClean="0"/>
                        <a:t>8%</a:t>
                      </a:r>
                      <a:endParaRPr lang="en-US" sz="1800" dirty="0"/>
                    </a:p>
                  </a:txBody>
                  <a:tcPr marT="45707" marB="45707"/>
                </a:tc>
                <a:tc>
                  <a:txBody>
                    <a:bodyPr/>
                    <a:lstStyle/>
                    <a:p>
                      <a:r>
                        <a:rPr lang="en-US" sz="1800" dirty="0" smtClean="0"/>
                        <a:t>180-210</a:t>
                      </a:r>
                      <a:endParaRPr lang="en-US" sz="1800" dirty="0"/>
                    </a:p>
                  </a:txBody>
                  <a:tcPr marT="45707" marB="45707"/>
                </a:tc>
                <a:extLst>
                  <a:ext uri="{0D108BD9-81ED-4DB2-BD59-A6C34878D82A}">
                    <a16:rowId xmlns:a16="http://schemas.microsoft.com/office/drawing/2014/main" val="10005"/>
                  </a:ext>
                </a:extLst>
              </a:tr>
              <a:tr h="365734">
                <a:tc>
                  <a:txBody>
                    <a:bodyPr/>
                    <a:lstStyle/>
                    <a:p>
                      <a:r>
                        <a:rPr lang="en-US" sz="1800" dirty="0" smtClean="0"/>
                        <a:t>9%</a:t>
                      </a:r>
                      <a:endParaRPr lang="en-US" sz="1800" dirty="0"/>
                    </a:p>
                  </a:txBody>
                  <a:tcPr marT="45707" marB="45707"/>
                </a:tc>
                <a:tc>
                  <a:txBody>
                    <a:bodyPr/>
                    <a:lstStyle/>
                    <a:p>
                      <a:r>
                        <a:rPr lang="en-US" sz="1800" dirty="0" smtClean="0"/>
                        <a:t>210-245</a:t>
                      </a:r>
                      <a:endParaRPr lang="en-US" sz="1800" dirty="0"/>
                    </a:p>
                  </a:txBody>
                  <a:tcPr marT="45707" marB="45707"/>
                </a:tc>
                <a:extLst>
                  <a:ext uri="{0D108BD9-81ED-4DB2-BD59-A6C34878D82A}">
                    <a16:rowId xmlns:a16="http://schemas.microsoft.com/office/drawing/2014/main" val="10006"/>
                  </a:ext>
                </a:extLst>
              </a:tr>
              <a:tr h="365734">
                <a:tc>
                  <a:txBody>
                    <a:bodyPr/>
                    <a:lstStyle/>
                    <a:p>
                      <a:r>
                        <a:rPr lang="en-US" sz="1800" dirty="0" smtClean="0"/>
                        <a:t>10%</a:t>
                      </a:r>
                      <a:endParaRPr lang="en-US" sz="1800" dirty="0"/>
                    </a:p>
                  </a:txBody>
                  <a:tcPr marT="45707" marB="45707"/>
                </a:tc>
                <a:tc>
                  <a:txBody>
                    <a:bodyPr/>
                    <a:lstStyle/>
                    <a:p>
                      <a:r>
                        <a:rPr lang="en-US" sz="1800" dirty="0" smtClean="0"/>
                        <a:t>245-280</a:t>
                      </a:r>
                      <a:endParaRPr lang="en-US" sz="1800" dirty="0"/>
                    </a:p>
                  </a:txBody>
                  <a:tcPr marT="45707" marB="45707"/>
                </a:tc>
                <a:extLst>
                  <a:ext uri="{0D108BD9-81ED-4DB2-BD59-A6C34878D82A}">
                    <a16:rowId xmlns:a16="http://schemas.microsoft.com/office/drawing/2014/main" val="10007"/>
                  </a:ext>
                </a:extLst>
              </a:tr>
              <a:tr h="365734">
                <a:tc>
                  <a:txBody>
                    <a:bodyPr/>
                    <a:lstStyle/>
                    <a:p>
                      <a:r>
                        <a:rPr lang="en-US" sz="1800" dirty="0" smtClean="0"/>
                        <a:t>11%</a:t>
                      </a:r>
                      <a:endParaRPr lang="en-US" sz="1800" dirty="0"/>
                    </a:p>
                  </a:txBody>
                  <a:tcPr marT="45707" marB="45707"/>
                </a:tc>
                <a:tc>
                  <a:txBody>
                    <a:bodyPr/>
                    <a:lstStyle/>
                    <a:p>
                      <a:r>
                        <a:rPr lang="en-US" sz="1800" dirty="0" smtClean="0"/>
                        <a:t>280-310</a:t>
                      </a:r>
                      <a:endParaRPr lang="en-US" sz="1800" dirty="0"/>
                    </a:p>
                  </a:txBody>
                  <a:tcPr marT="45707" marB="45707"/>
                </a:tc>
                <a:extLst>
                  <a:ext uri="{0D108BD9-81ED-4DB2-BD59-A6C34878D82A}">
                    <a16:rowId xmlns:a16="http://schemas.microsoft.com/office/drawing/2014/main" val="10008"/>
                  </a:ext>
                </a:extLst>
              </a:tr>
              <a:tr h="365734">
                <a:tc>
                  <a:txBody>
                    <a:bodyPr/>
                    <a:lstStyle/>
                    <a:p>
                      <a:r>
                        <a:rPr lang="en-US" sz="1800" dirty="0" smtClean="0"/>
                        <a:t>12%</a:t>
                      </a:r>
                      <a:endParaRPr lang="en-US" sz="1800" dirty="0"/>
                    </a:p>
                  </a:txBody>
                  <a:tcPr marT="45707" marB="45707"/>
                </a:tc>
                <a:tc>
                  <a:txBody>
                    <a:bodyPr/>
                    <a:lstStyle/>
                    <a:p>
                      <a:r>
                        <a:rPr lang="en-US" sz="1800" dirty="0" smtClean="0"/>
                        <a:t>310-345</a:t>
                      </a:r>
                      <a:endParaRPr lang="en-US" sz="1800" dirty="0"/>
                    </a:p>
                  </a:txBody>
                  <a:tcPr marT="45707" marB="45707"/>
                </a:tc>
                <a:extLst>
                  <a:ext uri="{0D108BD9-81ED-4DB2-BD59-A6C34878D82A}">
                    <a16:rowId xmlns:a16="http://schemas.microsoft.com/office/drawing/2014/main" val="10009"/>
                  </a:ext>
                </a:extLst>
              </a:tr>
              <a:tr h="365734">
                <a:tc>
                  <a:txBody>
                    <a:bodyPr/>
                    <a:lstStyle/>
                    <a:p>
                      <a:r>
                        <a:rPr lang="en-US" sz="1800" dirty="0" smtClean="0"/>
                        <a:t>13%</a:t>
                      </a:r>
                      <a:endParaRPr lang="en-US" sz="1800" dirty="0"/>
                    </a:p>
                  </a:txBody>
                  <a:tcPr marT="45707" marB="45707"/>
                </a:tc>
                <a:tc>
                  <a:txBody>
                    <a:bodyPr/>
                    <a:lstStyle/>
                    <a:p>
                      <a:r>
                        <a:rPr lang="en-US" sz="1800" dirty="0" smtClean="0"/>
                        <a:t>&gt;345</a:t>
                      </a:r>
                      <a:endParaRPr lang="en-US" sz="1800" dirty="0"/>
                    </a:p>
                  </a:txBody>
                  <a:tcPr marT="45707" marB="4570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80557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38200" y="609600"/>
            <a:ext cx="7772400" cy="849313"/>
          </a:xfrm>
        </p:spPr>
        <p:txBody>
          <a:bodyPr/>
          <a:lstStyle/>
          <a:p>
            <a:pPr eaLnBrk="1" hangingPunct="1"/>
            <a:r>
              <a:rPr lang="en-US" altLang="en-US" smtClean="0"/>
              <a:t>treatment: Care Team</a:t>
            </a:r>
          </a:p>
        </p:txBody>
      </p:sp>
      <p:sp>
        <p:nvSpPr>
          <p:cNvPr id="3" name="Content Placeholder 2"/>
          <p:cNvSpPr>
            <a:spLocks noGrp="1"/>
          </p:cNvSpPr>
          <p:nvPr>
            <p:ph sz="quarter" idx="1"/>
          </p:nvPr>
        </p:nvSpPr>
        <p:spPr>
          <a:xfrm>
            <a:off x="620713" y="1676400"/>
            <a:ext cx="7772400" cy="4906963"/>
          </a:xfrm>
        </p:spPr>
        <p:txBody>
          <a:bodyPr>
            <a:noAutofit/>
          </a:bodyPr>
          <a:lstStyle/>
          <a:p>
            <a:pPr marL="274320" indent="-274320" eaLnBrk="1" fontAlgn="auto" hangingPunct="1">
              <a:spcAft>
                <a:spcPts val="0"/>
              </a:spcAft>
              <a:buFont typeface="Wingdings 2"/>
              <a:buChar char=""/>
              <a:defRPr/>
            </a:pPr>
            <a:r>
              <a:rPr lang="en-US" sz="2000" u="sng" dirty="0" smtClean="0">
                <a:latin typeface="+mj-lt"/>
              </a:rPr>
              <a:t>Primary Care Provider- </a:t>
            </a:r>
            <a:r>
              <a:rPr lang="en-US" sz="2000" dirty="0">
                <a:solidFill>
                  <a:prstClr val="black"/>
                </a:solidFill>
                <a:latin typeface="+mj-lt"/>
              </a:rPr>
              <a:t>disease and health risks, complications, treatments including </a:t>
            </a:r>
            <a:r>
              <a:rPr lang="en-US" sz="2000" dirty="0" smtClean="0">
                <a:solidFill>
                  <a:prstClr val="black"/>
                </a:solidFill>
                <a:latin typeface="+mj-lt"/>
              </a:rPr>
              <a:t>medications</a:t>
            </a:r>
          </a:p>
          <a:p>
            <a:pPr marL="274320" indent="-274320" eaLnBrk="1" fontAlgn="auto" hangingPunct="1">
              <a:spcAft>
                <a:spcPts val="0"/>
              </a:spcAft>
              <a:buFont typeface="Wingdings 2"/>
              <a:buChar char=""/>
              <a:defRPr/>
            </a:pPr>
            <a:r>
              <a:rPr lang="en-US" sz="2000" u="sng" dirty="0">
                <a:solidFill>
                  <a:prstClr val="black"/>
                </a:solidFill>
                <a:latin typeface="+mj-lt"/>
              </a:rPr>
              <a:t>RN, LPN, </a:t>
            </a:r>
            <a:r>
              <a:rPr lang="en-US" sz="2000" u="sng" dirty="0" smtClean="0">
                <a:solidFill>
                  <a:prstClr val="black"/>
                </a:solidFill>
                <a:latin typeface="+mj-lt"/>
              </a:rPr>
              <a:t>MA- </a:t>
            </a:r>
            <a:r>
              <a:rPr lang="en-US" sz="2000" dirty="0" smtClean="0">
                <a:solidFill>
                  <a:prstClr val="black"/>
                </a:solidFill>
                <a:latin typeface="+mj-lt"/>
              </a:rPr>
              <a:t>basic teaching on acute complications, meters and injections</a:t>
            </a:r>
            <a:endParaRPr lang="en-US" sz="2000" dirty="0">
              <a:solidFill>
                <a:prstClr val="black"/>
              </a:solidFill>
              <a:latin typeface="+mj-lt"/>
            </a:endParaRPr>
          </a:p>
          <a:p>
            <a:pPr eaLnBrk="1" fontAlgn="auto" hangingPunct="1">
              <a:spcAft>
                <a:spcPts val="0"/>
              </a:spcAft>
              <a:buClr>
                <a:schemeClr val="accent3"/>
              </a:buClr>
              <a:defRPr/>
            </a:pPr>
            <a:r>
              <a:rPr lang="en-US" sz="2000" dirty="0" smtClean="0">
                <a:solidFill>
                  <a:prstClr val="black"/>
                </a:solidFill>
                <a:latin typeface="+mj-lt"/>
              </a:rPr>
              <a:t> </a:t>
            </a:r>
            <a:r>
              <a:rPr lang="en-US" sz="2000" u="sng" dirty="0" smtClean="0">
                <a:latin typeface="+mj-lt"/>
              </a:rPr>
              <a:t>RN,CDE</a:t>
            </a:r>
            <a:r>
              <a:rPr lang="en-US" sz="2000" dirty="0" smtClean="0">
                <a:latin typeface="+mj-lt"/>
              </a:rPr>
              <a:t>- survival skills education; insulin titration, life strategies, medications, specialized needs, insulin pump therapy, continuous glucose monitoring, </a:t>
            </a:r>
            <a:r>
              <a:rPr lang="en-US" sz="2000" dirty="0">
                <a:latin typeface="+mj-lt"/>
              </a:rPr>
              <a:t>personalized goal </a:t>
            </a:r>
            <a:r>
              <a:rPr lang="en-US" sz="2000" dirty="0" smtClean="0">
                <a:latin typeface="+mj-lt"/>
              </a:rPr>
              <a:t>setting</a:t>
            </a:r>
          </a:p>
          <a:p>
            <a:pPr eaLnBrk="1" fontAlgn="auto" hangingPunct="1">
              <a:spcAft>
                <a:spcPts val="0"/>
              </a:spcAft>
              <a:buClr>
                <a:schemeClr val="accent3"/>
              </a:buClr>
              <a:defRPr/>
            </a:pPr>
            <a:r>
              <a:rPr lang="en-US" sz="2000" u="sng" dirty="0" smtClean="0">
                <a:latin typeface="+mj-lt"/>
              </a:rPr>
              <a:t>RD, CDE- </a:t>
            </a:r>
            <a:r>
              <a:rPr lang="en-US" sz="2000" dirty="0" smtClean="0">
                <a:latin typeface="+mj-lt"/>
              </a:rPr>
              <a:t>assessment of needs, nutrition education, </a:t>
            </a:r>
            <a:r>
              <a:rPr lang="en-US" sz="2000" dirty="0">
                <a:latin typeface="+mj-lt"/>
              </a:rPr>
              <a:t>coping skills </a:t>
            </a:r>
            <a:r>
              <a:rPr lang="en-US" sz="2000" dirty="0" smtClean="0">
                <a:latin typeface="+mj-lt"/>
              </a:rPr>
              <a:t>, acute complications, personalized goal setting</a:t>
            </a:r>
          </a:p>
          <a:p>
            <a:pPr marL="274320" indent="-274320" eaLnBrk="1" fontAlgn="auto" hangingPunct="1">
              <a:spcAft>
                <a:spcPts val="0"/>
              </a:spcAft>
              <a:buClr>
                <a:schemeClr val="accent3"/>
              </a:buClr>
              <a:buFont typeface="Wingdings 2"/>
              <a:buChar char=""/>
              <a:defRPr/>
            </a:pPr>
            <a:r>
              <a:rPr lang="en-US" sz="2000" u="sng" dirty="0" smtClean="0">
                <a:latin typeface="+mj-lt"/>
              </a:rPr>
              <a:t>Endocrinologist</a:t>
            </a:r>
            <a:r>
              <a:rPr lang="en-US" sz="2000" dirty="0" smtClean="0">
                <a:latin typeface="+mj-lt"/>
              </a:rPr>
              <a:t>- blood glucose level management, chronic complications, comorbid conditions, Type 1 Diabetes, insulin pumps</a:t>
            </a:r>
          </a:p>
          <a:p>
            <a:pPr eaLnBrk="1" fontAlgn="auto" hangingPunct="1">
              <a:spcAft>
                <a:spcPts val="0"/>
              </a:spcAft>
              <a:buClr>
                <a:schemeClr val="accent3"/>
              </a:buClr>
              <a:defRPr/>
            </a:pPr>
            <a:r>
              <a:rPr lang="en-US" sz="2000" u="sng" dirty="0" smtClean="0">
                <a:latin typeface="+mj-lt"/>
              </a:rPr>
              <a:t>Behavioral Health- </a:t>
            </a:r>
            <a:r>
              <a:rPr lang="en-US" sz="2000" dirty="0" smtClean="0">
                <a:latin typeface="+mj-lt"/>
              </a:rPr>
              <a:t>coping, life skills, psychological issues and self care</a:t>
            </a:r>
          </a:p>
          <a:p>
            <a:pPr eaLnBrk="1" fontAlgn="auto" hangingPunct="1">
              <a:spcAft>
                <a:spcPts val="0"/>
              </a:spcAft>
              <a:buClr>
                <a:schemeClr val="accent3"/>
              </a:buClr>
              <a:defRPr/>
            </a:pPr>
            <a:r>
              <a:rPr lang="en-US" sz="2000" u="sng" dirty="0" smtClean="0">
                <a:latin typeface="+mj-lt"/>
              </a:rPr>
              <a:t>Podiatry-  </a:t>
            </a:r>
            <a:r>
              <a:rPr lang="en-US" sz="2000" dirty="0" smtClean="0">
                <a:latin typeface="+mj-lt"/>
              </a:rPr>
              <a:t>foot care related to diabetes</a:t>
            </a:r>
          </a:p>
          <a:p>
            <a:pPr eaLnBrk="1" fontAlgn="auto" hangingPunct="1">
              <a:spcAft>
                <a:spcPts val="0"/>
              </a:spcAft>
              <a:buClr>
                <a:schemeClr val="accent3"/>
              </a:buClr>
              <a:defRPr/>
            </a:pPr>
            <a:r>
              <a:rPr lang="en-US" sz="2000" u="sng" dirty="0" smtClean="0">
                <a:latin typeface="+mj-lt"/>
              </a:rPr>
              <a:t>Eye care-  </a:t>
            </a:r>
            <a:r>
              <a:rPr lang="en-US" sz="2000" dirty="0" smtClean="0">
                <a:latin typeface="+mj-lt"/>
              </a:rPr>
              <a:t>comprehensive eye exams to detect complications r/t diabetes</a:t>
            </a:r>
            <a:endParaRPr lang="en-US" sz="2000" u="sng" dirty="0" smtClean="0">
              <a:latin typeface="+mj-lt"/>
            </a:endParaRPr>
          </a:p>
        </p:txBody>
      </p:sp>
    </p:spTree>
    <p:extLst>
      <p:ext uri="{BB962C8B-B14F-4D97-AF65-F5344CB8AC3E}">
        <p14:creationId xmlns:p14="http://schemas.microsoft.com/office/powerpoint/2010/main" val="11515769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604838"/>
          </a:xfrm>
        </p:spPr>
        <p:txBody>
          <a:bodyPr>
            <a:normAutofit fontScale="90000"/>
          </a:bodyPr>
          <a:lstStyle/>
          <a:p>
            <a:pPr eaLnBrk="1" fontAlgn="auto" hangingPunct="1">
              <a:spcAft>
                <a:spcPts val="0"/>
              </a:spcAft>
              <a:defRPr/>
            </a:pPr>
            <a:r>
              <a:rPr lang="en-US" dirty="0" smtClean="0"/>
              <a:t>treatment: lifestyle: activity</a:t>
            </a:r>
            <a:endParaRPr lang="en-US" dirty="0"/>
          </a:p>
        </p:txBody>
      </p:sp>
      <p:sp>
        <p:nvSpPr>
          <p:cNvPr id="3" name="Content Placeholder 2"/>
          <p:cNvSpPr>
            <a:spLocks noGrp="1"/>
          </p:cNvSpPr>
          <p:nvPr>
            <p:ph sz="quarter" idx="1"/>
          </p:nvPr>
        </p:nvSpPr>
        <p:spPr>
          <a:xfrm>
            <a:off x="914400" y="1219200"/>
            <a:ext cx="7772400" cy="5762625"/>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smtClean="0"/>
              <a:t>Dietary changes are significant</a:t>
            </a:r>
          </a:p>
          <a:p>
            <a:pPr marL="274320" indent="-274320" eaLnBrk="1" fontAlgn="auto" hangingPunct="1">
              <a:spcAft>
                <a:spcPts val="0"/>
              </a:spcAft>
              <a:buClr>
                <a:schemeClr val="accent3"/>
              </a:buClr>
              <a:buFont typeface="Wingdings 2"/>
              <a:buChar char=""/>
              <a:defRPr/>
            </a:pPr>
            <a:r>
              <a:rPr lang="en-US" dirty="0" smtClean="0"/>
              <a:t>150 minutes per week divided over as many days as possible (30 minutes/day)</a:t>
            </a:r>
          </a:p>
          <a:p>
            <a:pPr marL="640080" lvl="1" indent="-246888" eaLnBrk="1" fontAlgn="auto" hangingPunct="1">
              <a:spcAft>
                <a:spcPts val="0"/>
              </a:spcAft>
              <a:buFont typeface="Wingdings 2"/>
              <a:buChar char=""/>
              <a:defRPr/>
            </a:pPr>
            <a:r>
              <a:rPr lang="en-US" dirty="0" smtClean="0"/>
              <a:t>Some kind of activity most days</a:t>
            </a:r>
          </a:p>
          <a:p>
            <a:pPr marL="274320" indent="-274320" eaLnBrk="1" fontAlgn="auto" hangingPunct="1">
              <a:spcAft>
                <a:spcPts val="0"/>
              </a:spcAft>
              <a:buClr>
                <a:schemeClr val="accent3"/>
              </a:buClr>
              <a:buFont typeface="Wingdings 2"/>
              <a:buChar char=""/>
              <a:defRPr/>
            </a:pPr>
            <a:r>
              <a:rPr lang="en-US" dirty="0" smtClean="0"/>
              <a:t>Start with whatever is possible </a:t>
            </a:r>
          </a:p>
          <a:p>
            <a:pPr marL="640080" lvl="1" indent="-246888" eaLnBrk="1" fontAlgn="auto" hangingPunct="1">
              <a:spcAft>
                <a:spcPts val="0"/>
              </a:spcAft>
              <a:buFont typeface="Wingdings 2"/>
              <a:buChar char=""/>
              <a:defRPr/>
            </a:pPr>
            <a:r>
              <a:rPr lang="en-US" dirty="0" smtClean="0"/>
              <a:t>2, 5, 10 minutes out the door and back again</a:t>
            </a:r>
          </a:p>
          <a:p>
            <a:pPr marL="640080" lvl="1" indent="-246888" eaLnBrk="1" fontAlgn="auto" hangingPunct="1">
              <a:spcAft>
                <a:spcPts val="0"/>
              </a:spcAft>
              <a:buFont typeface="Wingdings 2"/>
              <a:buChar char=""/>
              <a:defRPr/>
            </a:pPr>
            <a:r>
              <a:rPr lang="en-US" dirty="0" smtClean="0"/>
              <a:t>Chair exercises</a:t>
            </a:r>
          </a:p>
          <a:p>
            <a:pPr marL="640080" lvl="1" indent="-246888" eaLnBrk="1" fontAlgn="auto" hangingPunct="1">
              <a:spcAft>
                <a:spcPts val="0"/>
              </a:spcAft>
              <a:buFont typeface="Wingdings 2"/>
              <a:buChar char=""/>
              <a:defRPr/>
            </a:pPr>
            <a:r>
              <a:rPr lang="en-US" dirty="0" smtClean="0"/>
              <a:t>Get up and move around during commercials</a:t>
            </a:r>
          </a:p>
          <a:p>
            <a:pPr marL="640080" lvl="1" indent="-246888" eaLnBrk="1" fontAlgn="auto" hangingPunct="1">
              <a:spcAft>
                <a:spcPts val="0"/>
              </a:spcAft>
              <a:buFont typeface="Wingdings 2"/>
              <a:buChar char=""/>
              <a:defRPr/>
            </a:pPr>
            <a:r>
              <a:rPr lang="en-US" dirty="0" smtClean="0"/>
              <a:t>Ask :“What did you like to do when you were 12?”</a:t>
            </a:r>
          </a:p>
          <a:p>
            <a:pPr marL="274320" indent="-274320" eaLnBrk="1" fontAlgn="auto" hangingPunct="1">
              <a:spcAft>
                <a:spcPts val="0"/>
              </a:spcAft>
              <a:buClr>
                <a:schemeClr val="accent3"/>
              </a:buClr>
              <a:buFont typeface="Wingdings 2"/>
              <a:buChar char=""/>
              <a:defRPr/>
            </a:pPr>
            <a:r>
              <a:rPr lang="en-US" dirty="0" smtClean="0"/>
              <a:t>Take into account other physical problems</a:t>
            </a:r>
          </a:p>
          <a:p>
            <a:pPr marL="274320" indent="-274320" eaLnBrk="1" fontAlgn="auto" hangingPunct="1">
              <a:spcAft>
                <a:spcPts val="0"/>
              </a:spcAft>
              <a:buClr>
                <a:schemeClr val="accent3"/>
              </a:buClr>
              <a:buFont typeface="Wingdings 2"/>
              <a:buChar char=""/>
              <a:defRPr/>
            </a:pPr>
            <a:r>
              <a:rPr lang="en-US" dirty="0" smtClean="0"/>
              <a:t>Be safe</a:t>
            </a:r>
          </a:p>
          <a:p>
            <a:pPr marL="640080" lvl="1" indent="-246888" eaLnBrk="1" fontAlgn="auto" hangingPunct="1">
              <a:spcAft>
                <a:spcPts val="0"/>
              </a:spcAft>
              <a:buFont typeface="Wingdings 2"/>
              <a:buChar char=""/>
              <a:defRPr/>
            </a:pPr>
            <a:r>
              <a:rPr lang="en-US" dirty="0" smtClean="0"/>
              <a:t>Carry food, meter, medical ID, good footwear, stay hydrated, be alert for hypoglycemia</a:t>
            </a:r>
          </a:p>
          <a:p>
            <a:pPr marL="274320" indent="-274320" eaLnBrk="1" fontAlgn="auto" hangingPunct="1">
              <a:spcAft>
                <a:spcPts val="0"/>
              </a:spcAft>
              <a:buClr>
                <a:schemeClr val="accent3"/>
              </a:buClr>
              <a:buFont typeface="Wingdings 2"/>
              <a:buChar char=""/>
              <a:defRPr/>
            </a:pPr>
            <a:r>
              <a:rPr lang="en-US" dirty="0" smtClean="0"/>
              <a:t>Consider supervised programs</a:t>
            </a:r>
          </a:p>
          <a:p>
            <a:pPr marL="640080" lvl="1" indent="-246888" eaLnBrk="1" fontAlgn="auto" hangingPunct="1">
              <a:spcAft>
                <a:spcPts val="0"/>
              </a:spcAft>
              <a:buFont typeface="Wingdings 2"/>
              <a:buChar char=""/>
              <a:defRPr/>
            </a:pPr>
            <a:r>
              <a:rPr lang="en-US" dirty="0" smtClean="0"/>
              <a:t>Exercise is Medicine (Greenfield Y)</a:t>
            </a:r>
          </a:p>
          <a:p>
            <a:pPr marL="640080" lvl="1" indent="-246888" eaLnBrk="1" fontAlgn="auto" hangingPunct="1">
              <a:spcAft>
                <a:spcPts val="0"/>
              </a:spcAft>
              <a:buFont typeface="Wingdings 2"/>
              <a:buChar char=""/>
              <a:defRPr/>
            </a:pPr>
            <a:r>
              <a:rPr lang="en-US" dirty="0" smtClean="0"/>
              <a:t>Northampton  Athletic  Club , Hampshire Fitness  Northampton YMCA</a:t>
            </a:r>
          </a:p>
          <a:p>
            <a:pPr marL="274320" indent="-274320" eaLnBrk="1" fontAlgn="auto" hangingPunct="1">
              <a:spcAft>
                <a:spcPts val="0"/>
              </a:spcAft>
              <a:buClr>
                <a:schemeClr val="accent3"/>
              </a:buClr>
              <a:buFont typeface="Wingdings 2"/>
              <a:buChar char=""/>
              <a:defRPr/>
            </a:pPr>
            <a:r>
              <a:rPr lang="en-US" dirty="0" smtClean="0"/>
              <a:t>Walking DVD’s</a:t>
            </a:r>
            <a:endParaRPr lang="en-US" dirty="0"/>
          </a:p>
        </p:txBody>
      </p:sp>
    </p:spTree>
    <p:extLst>
      <p:ext uri="{BB962C8B-B14F-4D97-AF65-F5344CB8AC3E}">
        <p14:creationId xmlns:p14="http://schemas.microsoft.com/office/powerpoint/2010/main" val="27020289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a:lstStyle/>
          <a:p>
            <a:pPr eaLnBrk="1" fontAlgn="auto" hangingPunct="1">
              <a:spcAft>
                <a:spcPts val="0"/>
              </a:spcAft>
              <a:defRPr/>
            </a:pPr>
            <a:r>
              <a:rPr smtClean="0"/>
              <a:t>Why monitor?</a:t>
            </a:r>
            <a:endParaRPr/>
          </a:p>
        </p:txBody>
      </p:sp>
      <p:sp>
        <p:nvSpPr>
          <p:cNvPr id="59395" name="Text Placeholder 4"/>
          <p:cNvSpPr>
            <a:spLocks noGrp="1"/>
          </p:cNvSpPr>
          <p:nvPr>
            <p:ph type="body" idx="1"/>
          </p:nvPr>
        </p:nvSpPr>
        <p:spPr>
          <a:xfrm>
            <a:off x="490538" y="3429000"/>
            <a:ext cx="8162925" cy="954088"/>
          </a:xfrm>
        </p:spPr>
        <p:txBody>
          <a:bodyPr/>
          <a:lstStyle/>
          <a:p>
            <a:pPr eaLnBrk="1" hangingPunct="1"/>
            <a:r>
              <a:rPr lang="en-US" altLang="en-US" sz="2400" smtClean="0"/>
              <a:t>The brain is a poor pancreas.</a:t>
            </a:r>
          </a:p>
          <a:p>
            <a:pPr eaLnBrk="1" hangingPunct="1"/>
            <a:r>
              <a:rPr lang="en-US" altLang="en-US" sz="2400" smtClean="0"/>
              <a:t>It needs all the information it can get!</a:t>
            </a:r>
          </a:p>
        </p:txBody>
      </p:sp>
    </p:spTree>
    <p:extLst>
      <p:ext uri="{BB962C8B-B14F-4D97-AF65-F5344CB8AC3E}">
        <p14:creationId xmlns:p14="http://schemas.microsoft.com/office/powerpoint/2010/main" val="8021355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mtClean="0"/>
              <a:t>The needed tools</a:t>
            </a:r>
          </a:p>
        </p:txBody>
      </p:sp>
      <p:pic>
        <p:nvPicPr>
          <p:cNvPr id="60419" name="Content Placeholder 8" descr="ImageHandler.jpg"/>
          <p:cNvPicPr>
            <a:picLocks noGrp="1" noChangeAspect="1"/>
          </p:cNvPicPr>
          <p:nvPr>
            <p:ph sz="half" idx="2"/>
          </p:nvPr>
        </p:nvPicPr>
        <p:blipFill>
          <a:blip r:embed="rId3">
            <a:extLst>
              <a:ext uri="{28A0092B-C50C-407E-A947-70E740481C1C}">
                <a14:useLocalDpi xmlns:a14="http://schemas.microsoft.com/office/drawing/2010/main" val="0"/>
              </a:ext>
            </a:extLst>
          </a:blip>
          <a:srcRect l="-34602" r="-34602"/>
          <a:stretch>
            <a:fillRect/>
          </a:stretch>
        </p:blipFill>
        <p:spPr>
          <a:xfrm>
            <a:off x="6096000" y="1876425"/>
            <a:ext cx="3776663" cy="2232025"/>
          </a:xfrm>
        </p:spPr>
      </p:pic>
      <p:pic>
        <p:nvPicPr>
          <p:cNvPr id="60420" name="Content Placeholder 9" descr="14119277-intelligence-brain-function-isolated-on-a-black-background-with-gears-and-cogs-as-neurological-symbo.jpg"/>
          <p:cNvPicPr>
            <a:picLocks noGrp="1" noChangeAspect="1"/>
          </p:cNvPicPr>
          <p:nvPr>
            <p:ph sz="half" idx="13"/>
          </p:nvPr>
        </p:nvPicPr>
        <p:blipFill>
          <a:blip r:embed="rId4">
            <a:extLst>
              <a:ext uri="{28A0092B-C50C-407E-A947-70E740481C1C}">
                <a14:useLocalDpi xmlns:a14="http://schemas.microsoft.com/office/drawing/2010/main" val="0"/>
              </a:ext>
            </a:extLst>
          </a:blip>
          <a:srcRect l="-37669" r="-37669"/>
          <a:stretch>
            <a:fillRect/>
          </a:stretch>
        </p:blipFill>
        <p:spPr>
          <a:xfrm>
            <a:off x="4267200" y="4343400"/>
            <a:ext cx="3776663" cy="2232025"/>
          </a:xfrm>
        </p:spPr>
      </p:pic>
      <p:pic>
        <p:nvPicPr>
          <p:cNvPr id="6042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888" y="2057400"/>
            <a:ext cx="1757362"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98120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Content Placeholder 2"/>
          <p:cNvPicPr>
            <a:picLocks noGrp="1" noChangeAspect="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4953000" y="1770063"/>
            <a:ext cx="1911350" cy="2232025"/>
          </a:xfrm>
        </p:spPr>
      </p:pic>
      <p:pic>
        <p:nvPicPr>
          <p:cNvPr id="60424" name="Content Placeholder 4"/>
          <p:cNvPicPr>
            <a:picLocks noGrp="1" noChangeAspect="1"/>
          </p:cNvPicPr>
          <p:nvPr>
            <p:ph sz="half" idx="14"/>
          </p:nvPr>
        </p:nvPicPr>
        <p:blipFill>
          <a:blip r:embed="rId8">
            <a:extLst>
              <a:ext uri="{28A0092B-C50C-407E-A947-70E740481C1C}">
                <a14:useLocalDpi xmlns:a14="http://schemas.microsoft.com/office/drawing/2010/main" val="0"/>
              </a:ext>
            </a:extLst>
          </a:blip>
          <a:srcRect/>
          <a:stretch>
            <a:fillRect/>
          </a:stretch>
        </p:blipFill>
        <p:spPr>
          <a:xfrm>
            <a:off x="577850" y="4343400"/>
            <a:ext cx="3898900" cy="2085975"/>
          </a:xfrm>
        </p:spPr>
      </p:pic>
    </p:spTree>
    <p:extLst>
      <p:ext uri="{BB962C8B-B14F-4D97-AF65-F5344CB8AC3E}">
        <p14:creationId xmlns:p14="http://schemas.microsoft.com/office/powerpoint/2010/main" val="20736261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eaLnBrk="1" fontAlgn="auto" hangingPunct="1">
              <a:spcAft>
                <a:spcPts val="0"/>
              </a:spcAft>
              <a:defRPr/>
            </a:pPr>
            <a:r>
              <a:rPr lang="en-US" dirty="0" smtClean="0"/>
              <a:t>How does it help? (1)</a:t>
            </a:r>
            <a:endParaRPr lang="en-US" dirty="0"/>
          </a:p>
        </p:txBody>
      </p:sp>
      <p:sp>
        <p:nvSpPr>
          <p:cNvPr id="61443" name="Content Placeholder 2"/>
          <p:cNvSpPr>
            <a:spLocks noGrp="1"/>
          </p:cNvSpPr>
          <p:nvPr>
            <p:ph idx="1"/>
          </p:nvPr>
        </p:nvSpPr>
        <p:spPr>
          <a:xfrm>
            <a:off x="725488" y="1587500"/>
            <a:ext cx="7693025" cy="4918075"/>
          </a:xfrm>
        </p:spPr>
        <p:txBody>
          <a:bodyPr/>
          <a:lstStyle/>
          <a:p>
            <a:pPr eaLnBrk="1" hangingPunct="1"/>
            <a:r>
              <a:rPr lang="en-US" altLang="en-US" smtClean="0"/>
              <a:t>Gives people with diabetes and their health care providers information regarding:</a:t>
            </a:r>
          </a:p>
          <a:p>
            <a:pPr lvl="1" eaLnBrk="1" hangingPunct="1"/>
            <a:r>
              <a:rPr lang="en-US" altLang="en-US" smtClean="0"/>
              <a:t>Effectiveness of treatments</a:t>
            </a:r>
          </a:p>
          <a:p>
            <a:pPr lvl="1" eaLnBrk="1" hangingPunct="1"/>
            <a:r>
              <a:rPr lang="en-US" altLang="en-US" smtClean="0"/>
              <a:t>Guidance in changing treatments</a:t>
            </a:r>
          </a:p>
          <a:p>
            <a:pPr lvl="1" eaLnBrk="1" hangingPunct="1"/>
            <a:r>
              <a:rPr lang="en-US" altLang="en-US" smtClean="0"/>
              <a:t>Underlying path/physiologic processes at play</a:t>
            </a:r>
          </a:p>
          <a:p>
            <a:pPr lvl="1" eaLnBrk="1" hangingPunct="1"/>
            <a:r>
              <a:rPr lang="en-US" altLang="en-US" smtClean="0"/>
              <a:t>Recognition of patterns of BG</a:t>
            </a:r>
          </a:p>
          <a:p>
            <a:pPr lvl="1" eaLnBrk="1" hangingPunct="1"/>
            <a:r>
              <a:rPr lang="en-US" altLang="en-US" smtClean="0"/>
              <a:t>Effects of lifestyle and medications</a:t>
            </a:r>
          </a:p>
          <a:p>
            <a:pPr eaLnBrk="1" hangingPunct="1"/>
            <a:r>
              <a:rPr lang="en-US" altLang="en-US" smtClean="0"/>
              <a:t>Gives immediate feedback regarding effects of activity, foods, medications, illness, etc</a:t>
            </a:r>
          </a:p>
          <a:p>
            <a:pPr eaLnBrk="1" hangingPunct="1"/>
            <a:r>
              <a:rPr lang="en-US" altLang="en-US" smtClean="0"/>
              <a:t>Alerts to changes in BG before they are out of control (before the high A1c, acute complication)</a:t>
            </a:r>
          </a:p>
        </p:txBody>
      </p:sp>
    </p:spTree>
    <p:extLst>
      <p:ext uri="{BB962C8B-B14F-4D97-AF65-F5344CB8AC3E}">
        <p14:creationId xmlns:p14="http://schemas.microsoft.com/office/powerpoint/2010/main" val="35259540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66750"/>
          </a:xfrm>
        </p:spPr>
        <p:txBody>
          <a:bodyPr>
            <a:normAutofit fontScale="90000"/>
          </a:bodyPr>
          <a:lstStyle/>
          <a:p>
            <a:pPr eaLnBrk="1" fontAlgn="auto" hangingPunct="1">
              <a:spcAft>
                <a:spcPts val="0"/>
              </a:spcAft>
              <a:defRPr/>
            </a:pPr>
            <a:r>
              <a:rPr lang="en-US" dirty="0" smtClean="0"/>
              <a:t>How does it help? (2)</a:t>
            </a:r>
            <a:endParaRPr lang="en-US" dirty="0"/>
          </a:p>
        </p:txBody>
      </p:sp>
      <p:sp>
        <p:nvSpPr>
          <p:cNvPr id="62467" name="Content Placeholder 2"/>
          <p:cNvSpPr>
            <a:spLocks noGrp="1"/>
          </p:cNvSpPr>
          <p:nvPr>
            <p:ph idx="1"/>
          </p:nvPr>
        </p:nvSpPr>
        <p:spPr>
          <a:xfrm>
            <a:off x="725488" y="2209800"/>
            <a:ext cx="7693025" cy="4265613"/>
          </a:xfrm>
        </p:spPr>
        <p:txBody>
          <a:bodyPr/>
          <a:lstStyle/>
          <a:p>
            <a:pPr eaLnBrk="1" hangingPunct="1"/>
            <a:r>
              <a:rPr lang="en-US" altLang="en-US" smtClean="0"/>
              <a:t>Prevent, detect, improve recognition of hypo and hyperglycemia and guide treatment.</a:t>
            </a:r>
          </a:p>
          <a:p>
            <a:pPr lvl="1" eaLnBrk="1" hangingPunct="1"/>
            <a:r>
              <a:rPr lang="en-US" altLang="en-US" smtClean="0"/>
              <a:t>Adds safety for people with hypoglycemia unawareness and people who easily develop DKA</a:t>
            </a:r>
          </a:p>
          <a:p>
            <a:pPr eaLnBrk="1" hangingPunct="1"/>
            <a:r>
              <a:rPr lang="en-US" altLang="en-US" smtClean="0"/>
              <a:t>Allows people on insulin and some medications to dose appropriately for the moment.</a:t>
            </a:r>
          </a:p>
          <a:p>
            <a:pPr eaLnBrk="1" hangingPunct="1"/>
            <a:r>
              <a:rPr lang="en-US" altLang="en-US" smtClean="0"/>
              <a:t>Helps to achieve and maintain target goals</a:t>
            </a:r>
          </a:p>
          <a:p>
            <a:pPr eaLnBrk="1" hangingPunct="1"/>
            <a:r>
              <a:rPr lang="en-US" altLang="en-US" smtClean="0"/>
              <a:t>Helps to prevent complications</a:t>
            </a:r>
          </a:p>
        </p:txBody>
      </p:sp>
    </p:spTree>
    <p:extLst>
      <p:ext uri="{BB962C8B-B14F-4D97-AF65-F5344CB8AC3E}">
        <p14:creationId xmlns:p14="http://schemas.microsoft.com/office/powerpoint/2010/main" val="3684283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F7EC-CBDB-4131-887E-4A982DF6DDB7}"/>
              </a:ext>
            </a:extLst>
          </p:cNvPr>
          <p:cNvSpPr>
            <a:spLocks noGrp="1"/>
          </p:cNvSpPr>
          <p:nvPr>
            <p:ph type="title"/>
          </p:nvPr>
        </p:nvSpPr>
        <p:spPr/>
        <p:txBody>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49E2A20B-4983-4661-9FE6-AFFA0D4FE56A}"/>
              </a:ext>
            </a:extLst>
          </p:cNvPr>
          <p:cNvSpPr>
            <a:spLocks noGrp="1"/>
          </p:cNvSpPr>
          <p:nvPr>
            <p:ph idx="1"/>
          </p:nvPr>
        </p:nvSpPr>
        <p:spPr>
          <a:xfrm>
            <a:off x="614034" y="2523966"/>
            <a:ext cx="7915931" cy="1905680"/>
          </a:xfrm>
        </p:spPr>
        <p:txBody>
          <a:bodyPr>
            <a:normAutofit/>
          </a:bodyPr>
          <a:lstStyle/>
          <a:p>
            <a:r>
              <a:rPr lang="en-US" sz="2700" dirty="0"/>
              <a:t>calling to ask if drinking coffee is causing her to wet her pants.</a:t>
            </a:r>
          </a:p>
        </p:txBody>
      </p:sp>
      <p:sp>
        <p:nvSpPr>
          <p:cNvPr id="6" name="TextBox 5">
            <a:extLst>
              <a:ext uri="{FF2B5EF4-FFF2-40B4-BE49-F238E27FC236}">
                <a16:creationId xmlns:a16="http://schemas.microsoft.com/office/drawing/2014/main" id="{97D3E7E6-3C13-4D65-B00A-1C8EC36D35EB}"/>
              </a:ext>
            </a:extLst>
          </p:cNvPr>
          <p:cNvSpPr txBox="1"/>
          <p:nvPr/>
        </p:nvSpPr>
        <p:spPr>
          <a:xfrm>
            <a:off x="3881625" y="7396089"/>
            <a:ext cx="4340242" cy="196208"/>
          </a:xfrm>
          <a:prstGeom prst="rect">
            <a:avLst/>
          </a:prstGeom>
          <a:noFill/>
        </p:spPr>
        <p:txBody>
          <a:bodyPr wrap="square" rtlCol="0">
            <a:spAutoFit/>
          </a:bodyPr>
          <a:lstStyle/>
          <a:p>
            <a:pPr defTabSz="342900" fontAlgn="auto">
              <a:spcBef>
                <a:spcPts val="0"/>
              </a:spcBef>
              <a:spcAft>
                <a:spcPts val="0"/>
              </a:spcAft>
            </a:pPr>
            <a:r>
              <a:rPr lang="en-US" sz="675">
                <a:solidFill>
                  <a:prstClr val="white"/>
                </a:solidFill>
                <a:latin typeface="Century Gothic" panose="020B0502020202020204"/>
                <a:cs typeface="+mn-cs"/>
                <a:hlinkClick r:id="rId2" tooltip="http://dipteeraut.blogspot.co.uk/2013/05/coffee.html"/>
              </a:rPr>
              <a:t>This Photo</a:t>
            </a:r>
            <a:r>
              <a:rPr lang="en-US" sz="675">
                <a:solidFill>
                  <a:prstClr val="white"/>
                </a:solidFill>
                <a:latin typeface="Century Gothic" panose="020B0502020202020204"/>
                <a:cs typeface="+mn-cs"/>
              </a:rPr>
              <a:t> by Unknown Author is licensed under </a:t>
            </a:r>
            <a:r>
              <a:rPr lang="en-US" sz="675">
                <a:solidFill>
                  <a:prstClr val="white"/>
                </a:solidFill>
                <a:latin typeface="Century Gothic" panose="020B0502020202020204"/>
                <a:cs typeface="+mn-cs"/>
                <a:hlinkClick r:id="rId3" tooltip="https://creativecommons.org/licenses/by-nc-sa/3.0/"/>
              </a:rPr>
              <a:t>CC BY-NC-SA</a:t>
            </a:r>
            <a:endParaRPr lang="en-US" sz="675">
              <a:solidFill>
                <a:prstClr val="white"/>
              </a:solidFill>
              <a:latin typeface="Century Gothic" panose="020B0502020202020204"/>
              <a:cs typeface="+mn-cs"/>
            </a:endParaRPr>
          </a:p>
        </p:txBody>
      </p:sp>
    </p:spTree>
    <p:extLst>
      <p:ext uri="{BB962C8B-B14F-4D97-AF65-F5344CB8AC3E}">
        <p14:creationId xmlns:p14="http://schemas.microsoft.com/office/powerpoint/2010/main" val="12489568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a:lstStyle/>
          <a:p>
            <a:pPr eaLnBrk="1" fontAlgn="auto" hangingPunct="1">
              <a:spcAft>
                <a:spcPts val="0"/>
              </a:spcAft>
              <a:defRPr/>
            </a:pPr>
            <a:r>
              <a:rPr smtClean="0"/>
              <a:t>When and how often</a:t>
            </a:r>
            <a:br>
              <a:rPr smtClean="0"/>
            </a:br>
            <a:r>
              <a:rPr smtClean="0"/>
              <a:t> to monitor BG?</a:t>
            </a:r>
            <a:endParaRPr/>
          </a:p>
        </p:txBody>
      </p:sp>
      <p:sp>
        <p:nvSpPr>
          <p:cNvPr id="63491" name="Text Placeholder 4"/>
          <p:cNvSpPr>
            <a:spLocks noGrp="1"/>
          </p:cNvSpPr>
          <p:nvPr>
            <p:ph type="body" idx="1"/>
          </p:nvPr>
        </p:nvSpPr>
        <p:spPr>
          <a:xfrm>
            <a:off x="530225" y="2705100"/>
            <a:ext cx="7772400" cy="1509713"/>
          </a:xfrm>
        </p:spPr>
        <p:txBody>
          <a:bodyPr/>
          <a:lstStyle/>
          <a:p>
            <a:pPr eaLnBrk="1" hangingPunct="1"/>
            <a:endParaRPr lang="en-US" altLang="en-US" smtClean="0"/>
          </a:p>
        </p:txBody>
      </p:sp>
    </p:spTree>
    <p:extLst>
      <p:ext uri="{BB962C8B-B14F-4D97-AF65-F5344CB8AC3E}">
        <p14:creationId xmlns:p14="http://schemas.microsoft.com/office/powerpoint/2010/main" val="42542776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4400" smtClean="0"/>
              <a:t>Monitoring schedules:</a:t>
            </a:r>
          </a:p>
        </p:txBody>
      </p:sp>
      <p:sp>
        <p:nvSpPr>
          <p:cNvPr id="64515" name="Content Placeholder 2"/>
          <p:cNvSpPr>
            <a:spLocks noGrp="1"/>
          </p:cNvSpPr>
          <p:nvPr>
            <p:ph idx="1"/>
          </p:nvPr>
        </p:nvSpPr>
        <p:spPr>
          <a:xfrm>
            <a:off x="725488" y="2362200"/>
            <a:ext cx="7693025" cy="4081463"/>
          </a:xfrm>
        </p:spPr>
        <p:txBody>
          <a:bodyPr/>
          <a:lstStyle/>
          <a:p>
            <a:pPr>
              <a:buFont typeface="Wingdings 2" panose="05020102010507070707" pitchFamily="18" charset="2"/>
              <a:buNone/>
            </a:pPr>
            <a:r>
              <a:rPr lang="en-US" altLang="en-US" smtClean="0"/>
              <a:t>Newly diagnosed Type 2:</a:t>
            </a:r>
          </a:p>
          <a:p>
            <a:pPr>
              <a:buFont typeface="Wingdings 2" panose="05020102010507070707" pitchFamily="18" charset="2"/>
              <a:buNone/>
            </a:pPr>
            <a:r>
              <a:rPr lang="en-US" altLang="en-US" smtClean="0"/>
              <a:t>-Fasting and alternate 2 hours after larger meals</a:t>
            </a:r>
          </a:p>
          <a:p>
            <a:pPr>
              <a:buFont typeface="Wingdings 2" panose="05020102010507070707" pitchFamily="18" charset="2"/>
              <a:buNone/>
            </a:pPr>
            <a:endParaRPr lang="en-US" altLang="en-US" smtClean="0"/>
          </a:p>
          <a:p>
            <a:pPr>
              <a:buFont typeface="Wingdings 2" panose="05020102010507070707" pitchFamily="18" charset="2"/>
              <a:buNone/>
            </a:pPr>
            <a:r>
              <a:rPr lang="en-US" altLang="en-US" smtClean="0"/>
              <a:t>Type 2 on insulin and Type 1:</a:t>
            </a:r>
          </a:p>
          <a:p>
            <a:pPr>
              <a:buFont typeface="Wingdings 2" panose="05020102010507070707" pitchFamily="18" charset="2"/>
              <a:buNone/>
            </a:pPr>
            <a:r>
              <a:rPr lang="en-US" altLang="en-US" smtClean="0"/>
              <a:t>-Before each meal and at bedtime</a:t>
            </a:r>
          </a:p>
          <a:p>
            <a:pPr>
              <a:buFont typeface="Wingdings 2" panose="05020102010507070707" pitchFamily="18" charset="2"/>
              <a:buNone/>
            </a:pPr>
            <a:r>
              <a:rPr lang="en-US" altLang="en-US" smtClean="0"/>
              <a:t>-Or discretion of provider.</a:t>
            </a:r>
          </a:p>
        </p:txBody>
      </p:sp>
    </p:spTree>
    <p:extLst>
      <p:ext uri="{BB962C8B-B14F-4D97-AF65-F5344CB8AC3E}">
        <p14:creationId xmlns:p14="http://schemas.microsoft.com/office/powerpoint/2010/main" val="14843475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smtClean="0"/>
              <a:t>Insulin Vials vs. Pens</a:t>
            </a:r>
            <a:endParaRPr/>
          </a:p>
        </p:txBody>
      </p:sp>
      <p:sp>
        <p:nvSpPr>
          <p:cNvPr id="65539" name="Text Placeholder 2"/>
          <p:cNvSpPr>
            <a:spLocks noGrp="1"/>
          </p:cNvSpPr>
          <p:nvPr>
            <p:ph type="body" idx="1"/>
          </p:nvPr>
        </p:nvSpPr>
        <p:spPr>
          <a:xfrm>
            <a:off x="530225" y="2705100"/>
            <a:ext cx="7772400" cy="1509713"/>
          </a:xfrm>
        </p:spPr>
        <p:txBody>
          <a:bodyPr/>
          <a:lstStyle/>
          <a:p>
            <a:endParaRPr lang="en-US" altLang="en-US" smtClean="0"/>
          </a:p>
        </p:txBody>
      </p:sp>
    </p:spTree>
    <p:extLst>
      <p:ext uri="{BB962C8B-B14F-4D97-AF65-F5344CB8AC3E}">
        <p14:creationId xmlns:p14="http://schemas.microsoft.com/office/powerpoint/2010/main" val="2879359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a:lstStyle/>
          <a:p>
            <a:pPr>
              <a:defRPr/>
            </a:pPr>
            <a:r>
              <a:rPr lang="en-US" dirty="0" smtClean="0"/>
              <a:t>Commonly used insulins</a:t>
            </a:r>
            <a:endParaRPr lang="en-US" dirty="0"/>
          </a:p>
        </p:txBody>
      </p:sp>
      <p:pic>
        <p:nvPicPr>
          <p:cNvPr id="665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002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0025" y="2193925"/>
            <a:ext cx="13525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995488"/>
            <a:ext cx="1812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350" y="4398963"/>
            <a:ext cx="30861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778375"/>
            <a:ext cx="259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7117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884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Which one is best?</a:t>
            </a:r>
          </a:p>
        </p:txBody>
      </p:sp>
      <p:sp>
        <p:nvSpPr>
          <p:cNvPr id="67587" name="Content Placeholder 2"/>
          <p:cNvSpPr>
            <a:spLocks noGrp="1"/>
          </p:cNvSpPr>
          <p:nvPr>
            <p:ph idx="1"/>
          </p:nvPr>
        </p:nvSpPr>
        <p:spPr/>
        <p:txBody>
          <a:bodyPr/>
          <a:lstStyle/>
          <a:p>
            <a:r>
              <a:rPr lang="en-US" altLang="en-US" smtClean="0"/>
              <a:t>Cost is lower with vials and insurance companies prefer to cover vials.</a:t>
            </a:r>
          </a:p>
          <a:p>
            <a:r>
              <a:rPr lang="en-US" altLang="en-US" smtClean="0"/>
              <a:t>Pens are much easier to use and are best for patients with the following problems: dexterity, vision,  or memory trouble</a:t>
            </a:r>
          </a:p>
          <a:p>
            <a:r>
              <a:rPr lang="en-US" altLang="en-US" smtClean="0"/>
              <a:t>PA is accepted for pens with one of the above  explanations</a:t>
            </a:r>
          </a:p>
        </p:txBody>
      </p:sp>
    </p:spTree>
    <p:extLst>
      <p:ext uri="{BB962C8B-B14F-4D97-AF65-F5344CB8AC3E}">
        <p14:creationId xmlns:p14="http://schemas.microsoft.com/office/powerpoint/2010/main" val="17415736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7"/>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81200" y="228600"/>
            <a:ext cx="5181600" cy="6705600"/>
          </a:xfrm>
        </p:spPr>
      </p:pic>
    </p:spTree>
    <p:extLst>
      <p:ext uri="{BB962C8B-B14F-4D97-AF65-F5344CB8AC3E}">
        <p14:creationId xmlns:p14="http://schemas.microsoft.com/office/powerpoint/2010/main" val="5007260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Pen Instructions:</a:t>
            </a:r>
          </a:p>
        </p:txBody>
      </p:sp>
      <p:sp>
        <p:nvSpPr>
          <p:cNvPr id="69635" name="Content Placeholder 2"/>
          <p:cNvSpPr>
            <a:spLocks noGrp="1"/>
          </p:cNvSpPr>
          <p:nvPr>
            <p:ph idx="1"/>
          </p:nvPr>
        </p:nvSpPr>
        <p:spPr/>
        <p:txBody>
          <a:bodyPr/>
          <a:lstStyle/>
          <a:p>
            <a:r>
              <a:rPr lang="en-US" altLang="en-US" smtClean="0"/>
              <a:t>Remind pts to prime the needle with 2 units before each injection to make sure it is working.</a:t>
            </a:r>
          </a:p>
          <a:p>
            <a:r>
              <a:rPr lang="en-US" altLang="en-US" smtClean="0"/>
              <a:t>Once opening the pen, you can keep it at room temperature.</a:t>
            </a:r>
          </a:p>
          <a:p>
            <a:r>
              <a:rPr lang="en-US" altLang="en-US" smtClean="0"/>
              <a:t>Avoid extreme temperature changes.</a:t>
            </a:r>
          </a:p>
          <a:p>
            <a:r>
              <a:rPr lang="en-US" altLang="en-US" smtClean="0"/>
              <a:t>The other pens not being used can be stored in refrigerator.</a:t>
            </a:r>
          </a:p>
          <a:p>
            <a:r>
              <a:rPr lang="en-US" altLang="en-US" smtClean="0"/>
              <a:t>After 28 days of opening pen, have pt discard it, even if there is insulin left in it.</a:t>
            </a:r>
          </a:p>
        </p:txBody>
      </p:sp>
    </p:spTree>
    <p:extLst>
      <p:ext uri="{BB962C8B-B14F-4D97-AF65-F5344CB8AC3E}">
        <p14:creationId xmlns:p14="http://schemas.microsoft.com/office/powerpoint/2010/main" val="23008357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Injection Locations:</a:t>
            </a:r>
          </a:p>
        </p:txBody>
      </p:sp>
      <p:pic>
        <p:nvPicPr>
          <p:cNvPr id="706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981200"/>
            <a:ext cx="5695950" cy="4206875"/>
          </a:xfrm>
        </p:spPr>
      </p:pic>
    </p:spTree>
    <p:extLst>
      <p:ext uri="{BB962C8B-B14F-4D97-AF65-F5344CB8AC3E}">
        <p14:creationId xmlns:p14="http://schemas.microsoft.com/office/powerpoint/2010/main" val="28655390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smtClean="0"/>
              <a:t>Acute complications</a:t>
            </a:r>
            <a:endParaRPr/>
          </a:p>
        </p:txBody>
      </p:sp>
      <p:sp>
        <p:nvSpPr>
          <p:cNvPr id="4" name="Text Placeholder 3"/>
          <p:cNvSpPr>
            <a:spLocks noGrp="1"/>
          </p:cNvSpPr>
          <p:nvPr>
            <p:ph type="body" idx="1"/>
          </p:nvPr>
        </p:nvSpPr>
        <p:spPr>
          <a:xfrm>
            <a:off x="722313" y="2547938"/>
            <a:ext cx="7772400" cy="3484562"/>
          </a:xfrm>
        </p:spPr>
        <p:txBody>
          <a:bodyPr>
            <a:normAutofit/>
          </a:bodyPr>
          <a:lstStyle/>
          <a:p>
            <a:pPr>
              <a:defRPr/>
            </a:pPr>
            <a:endParaRPr lang="en-US" sz="3243" dirty="0" smtClean="0"/>
          </a:p>
          <a:p>
            <a:pPr>
              <a:defRPr/>
            </a:pPr>
            <a:r>
              <a:rPr lang="en-US" sz="3243" dirty="0" smtClean="0"/>
              <a:t>Basics on Hypoglycemia and Hyperglycemia</a:t>
            </a:r>
            <a:endParaRPr lang="en-US" sz="3000" dirty="0" smtClean="0"/>
          </a:p>
          <a:p>
            <a:pPr>
              <a:defRPr/>
            </a:pPr>
            <a:endParaRPr lang="en-US" sz="3000" dirty="0" smtClean="0"/>
          </a:p>
          <a:p>
            <a:pPr>
              <a:defRPr/>
            </a:pPr>
            <a:r>
              <a:rPr lang="en-US" sz="3000" dirty="0" smtClean="0"/>
              <a:t> </a:t>
            </a:r>
            <a:endParaRPr lang="en-US" sz="3000" dirty="0"/>
          </a:p>
        </p:txBody>
      </p:sp>
    </p:spTree>
    <p:extLst>
      <p:ext uri="{BB962C8B-B14F-4D97-AF65-F5344CB8AC3E}">
        <p14:creationId xmlns:p14="http://schemas.microsoft.com/office/powerpoint/2010/main" val="3128464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Causes of Hypoglycemia</a:t>
            </a:r>
          </a:p>
        </p:txBody>
      </p:sp>
      <p:sp>
        <p:nvSpPr>
          <p:cNvPr id="72707" name="Content Placeholder 2"/>
          <p:cNvSpPr>
            <a:spLocks noGrp="1"/>
          </p:cNvSpPr>
          <p:nvPr>
            <p:ph idx="1"/>
          </p:nvPr>
        </p:nvSpPr>
        <p:spPr/>
        <p:txBody>
          <a:bodyPr/>
          <a:lstStyle/>
          <a:p>
            <a:r>
              <a:rPr lang="en-US" altLang="en-US" smtClean="0"/>
              <a:t>Not enough food</a:t>
            </a:r>
          </a:p>
          <a:p>
            <a:r>
              <a:rPr lang="en-US" altLang="en-US" smtClean="0"/>
              <a:t>Too much medication or too much insulin</a:t>
            </a:r>
          </a:p>
          <a:p>
            <a:r>
              <a:rPr lang="en-US" altLang="en-US" smtClean="0"/>
              <a:t>Skipping or delaying a meal</a:t>
            </a:r>
          </a:p>
          <a:p>
            <a:r>
              <a:rPr lang="en-US" altLang="en-US" smtClean="0"/>
              <a:t>Prolonged exercise</a:t>
            </a:r>
          </a:p>
          <a:p>
            <a:r>
              <a:rPr lang="en-US" altLang="en-US" smtClean="0"/>
              <a:t>Being more active than usual</a:t>
            </a:r>
          </a:p>
          <a:p>
            <a:r>
              <a:rPr lang="en-US" altLang="en-US" smtClean="0"/>
              <a:t>Anything below 70 mg/dl is considered hypoglycemic</a:t>
            </a:r>
          </a:p>
        </p:txBody>
      </p:sp>
    </p:spTree>
    <p:extLst>
      <p:ext uri="{BB962C8B-B14F-4D97-AF65-F5344CB8AC3E}">
        <p14:creationId xmlns:p14="http://schemas.microsoft.com/office/powerpoint/2010/main" val="2034112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04A2-466F-4F1D-87E7-56EC49B0821B}"/>
              </a:ext>
            </a:extLst>
          </p:cNvPr>
          <p:cNvSpPr>
            <a:spLocks noGrp="1"/>
          </p:cNvSpPr>
          <p:nvPr>
            <p:ph type="title"/>
          </p:nvPr>
        </p:nvSpPr>
        <p:spPr>
          <a:xfrm>
            <a:off x="1485900" y="1066904"/>
            <a:ext cx="4972050" cy="857250"/>
          </a:xfrm>
        </p:spPr>
        <p:txBody>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79C42CF3-55C2-4BE6-A809-49632BAFA24C}"/>
              </a:ext>
            </a:extLst>
          </p:cNvPr>
          <p:cNvSpPr>
            <a:spLocks noGrp="1"/>
          </p:cNvSpPr>
          <p:nvPr>
            <p:ph idx="1"/>
          </p:nvPr>
        </p:nvSpPr>
        <p:spPr>
          <a:xfrm>
            <a:off x="748145" y="2809144"/>
            <a:ext cx="7637318" cy="2579129"/>
          </a:xfrm>
        </p:spPr>
        <p:txBody>
          <a:bodyPr>
            <a:normAutofit/>
          </a:bodyPr>
          <a:lstStyle/>
          <a:p>
            <a:r>
              <a:rPr lang="en-US" sz="2700" dirty="0"/>
              <a:t>Pt called requesting an </a:t>
            </a:r>
            <a:r>
              <a:rPr lang="en-US" sz="2700" dirty="0" err="1"/>
              <a:t>xray</a:t>
            </a:r>
            <a:r>
              <a:rPr lang="en-US" sz="2700" dirty="0"/>
              <a:t> order for her left wrist as its been sprained for a few weeks and she wants to make sure there is no fracture, </a:t>
            </a:r>
            <a:r>
              <a:rPr lang="en-US" sz="2700" dirty="0" err="1"/>
              <a:t>pt</a:t>
            </a:r>
            <a:r>
              <a:rPr lang="en-US" sz="2700" dirty="0"/>
              <a:t> has been doing PT as well. Pt is requesting the order be sent to BFMC. </a:t>
            </a:r>
            <a:r>
              <a:rPr lang="en-US" sz="2700" dirty="0" err="1"/>
              <a:t>Pls</a:t>
            </a:r>
            <a:r>
              <a:rPr lang="en-US" sz="2700" dirty="0"/>
              <a:t> contact pt. Thank you.</a:t>
            </a:r>
          </a:p>
        </p:txBody>
      </p:sp>
    </p:spTree>
    <p:extLst>
      <p:ext uri="{BB962C8B-B14F-4D97-AF65-F5344CB8AC3E}">
        <p14:creationId xmlns:p14="http://schemas.microsoft.com/office/powerpoint/2010/main" val="37083039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Symptoms of Hypoglycemia</a:t>
            </a:r>
          </a:p>
        </p:txBody>
      </p:sp>
      <p:pic>
        <p:nvPicPr>
          <p:cNvPr id="7373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905000"/>
            <a:ext cx="8307388" cy="4776788"/>
          </a:xfrm>
        </p:spPr>
      </p:pic>
    </p:spTree>
    <p:extLst>
      <p:ext uri="{BB962C8B-B14F-4D97-AF65-F5344CB8AC3E}">
        <p14:creationId xmlns:p14="http://schemas.microsoft.com/office/powerpoint/2010/main" val="759097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457200"/>
            <a:ext cx="8229600" cy="1143000"/>
          </a:xfrm>
        </p:spPr>
        <p:txBody>
          <a:bodyPr/>
          <a:lstStyle/>
          <a:p>
            <a:r>
              <a:rPr lang="en-US" altLang="en-US" smtClean="0"/>
              <a:t>Treatment of Hypoglycemia</a:t>
            </a:r>
          </a:p>
        </p:txBody>
      </p:sp>
      <p:sp>
        <p:nvSpPr>
          <p:cNvPr id="74755" name="Content Placeholder 2"/>
          <p:cNvSpPr>
            <a:spLocks noGrp="1"/>
          </p:cNvSpPr>
          <p:nvPr>
            <p:ph idx="1"/>
          </p:nvPr>
        </p:nvSpPr>
        <p:spPr>
          <a:xfrm>
            <a:off x="457200" y="1600200"/>
            <a:ext cx="8229600" cy="4389438"/>
          </a:xfrm>
        </p:spPr>
        <p:txBody>
          <a:bodyPr/>
          <a:lstStyle/>
          <a:p>
            <a:r>
              <a:rPr lang="en-US" altLang="en-US" sz="2200" smtClean="0"/>
              <a:t>1. Check your blood sugar to determine if you are below 70 mg/dl.</a:t>
            </a:r>
          </a:p>
          <a:p>
            <a:r>
              <a:rPr lang="en-US" altLang="en-US" sz="2200" smtClean="0"/>
              <a:t>The “Rule of 15”</a:t>
            </a:r>
          </a:p>
          <a:p>
            <a:r>
              <a:rPr lang="en-US" altLang="en-US" sz="2200" smtClean="0"/>
              <a:t>2. Treat it by eating or drinking </a:t>
            </a:r>
            <a:r>
              <a:rPr lang="en-US" altLang="en-US" sz="2200" smtClean="0">
                <a:solidFill>
                  <a:srgbClr val="FF0000"/>
                </a:solidFill>
              </a:rPr>
              <a:t>15 grams </a:t>
            </a:r>
            <a:r>
              <a:rPr lang="en-US" altLang="en-US" sz="2200" smtClean="0"/>
              <a:t>of carbohydrates (something high in sugar) such as:</a:t>
            </a:r>
          </a:p>
          <a:p>
            <a:pPr lvl="1"/>
            <a:r>
              <a:rPr lang="en-US" altLang="en-US" sz="2200" smtClean="0"/>
              <a:t>½ cup of regular juice</a:t>
            </a:r>
          </a:p>
          <a:p>
            <a:pPr lvl="1"/>
            <a:r>
              <a:rPr lang="en-US" altLang="en-US" sz="2200" smtClean="0"/>
              <a:t>½ cup of regular soda (not diet)</a:t>
            </a:r>
          </a:p>
          <a:p>
            <a:pPr lvl="1"/>
            <a:r>
              <a:rPr lang="en-US" altLang="en-US" sz="2200" smtClean="0"/>
              <a:t>3-4 glucose tablets</a:t>
            </a:r>
          </a:p>
          <a:p>
            <a:pPr lvl="1"/>
            <a:r>
              <a:rPr lang="en-US" altLang="en-US" sz="2200" smtClean="0"/>
              <a:t>1 tbsp of a concentrated sweet (honey, maple syurp)</a:t>
            </a:r>
          </a:p>
          <a:p>
            <a:pPr lvl="1"/>
            <a:r>
              <a:rPr lang="en-US" altLang="en-US" sz="2200" smtClean="0"/>
              <a:t>5-6 hard candies</a:t>
            </a:r>
          </a:p>
          <a:p>
            <a:r>
              <a:rPr lang="en-US" altLang="en-US" sz="2200" smtClean="0"/>
              <a:t>3. Wait </a:t>
            </a:r>
            <a:r>
              <a:rPr lang="en-US" altLang="en-US" sz="2200" smtClean="0">
                <a:solidFill>
                  <a:srgbClr val="FF0000"/>
                </a:solidFill>
              </a:rPr>
              <a:t>15 minutes </a:t>
            </a:r>
            <a:r>
              <a:rPr lang="en-US" altLang="en-US" sz="2200" smtClean="0"/>
              <a:t>and recheck blood sugar.  If still low, eat or drink another </a:t>
            </a:r>
            <a:r>
              <a:rPr lang="en-US" altLang="en-US" sz="2200" smtClean="0">
                <a:solidFill>
                  <a:srgbClr val="FF0000"/>
                </a:solidFill>
              </a:rPr>
              <a:t>15 grams </a:t>
            </a:r>
            <a:r>
              <a:rPr lang="en-US" altLang="en-US" sz="2200" smtClean="0"/>
              <a:t>of juice or candy.  Once your blood sugar is normal, eat a meal or a snack. </a:t>
            </a:r>
          </a:p>
        </p:txBody>
      </p:sp>
    </p:spTree>
    <p:extLst>
      <p:ext uri="{BB962C8B-B14F-4D97-AF65-F5344CB8AC3E}">
        <p14:creationId xmlns:p14="http://schemas.microsoft.com/office/powerpoint/2010/main" val="3763053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p:txBody>
          <a:bodyPr/>
          <a:lstStyle/>
          <a:p>
            <a:r>
              <a:rPr lang="en-US" altLang="en-US" smtClean="0"/>
              <a:t>Hyperglycemia- Causes</a:t>
            </a:r>
          </a:p>
        </p:txBody>
      </p:sp>
      <p:sp>
        <p:nvSpPr>
          <p:cNvPr id="4" name="Content Placeholder 3"/>
          <p:cNvSpPr>
            <a:spLocks noGrp="1"/>
          </p:cNvSpPr>
          <p:nvPr>
            <p:ph idx="1"/>
          </p:nvPr>
        </p:nvSpPr>
        <p:spPr/>
        <p:txBody>
          <a:bodyPr/>
          <a:lstStyle/>
          <a:p>
            <a:pPr>
              <a:defRPr/>
            </a:pPr>
            <a:endParaRPr lang="en-US" dirty="0" smtClean="0"/>
          </a:p>
          <a:p>
            <a:pPr>
              <a:defRPr/>
            </a:pPr>
            <a:r>
              <a:rPr lang="en-US" dirty="0" smtClean="0"/>
              <a:t>Too </a:t>
            </a:r>
            <a:r>
              <a:rPr lang="en-US" dirty="0"/>
              <a:t>much </a:t>
            </a:r>
            <a:r>
              <a:rPr lang="en-US" dirty="0" smtClean="0"/>
              <a:t>food </a:t>
            </a:r>
          </a:p>
          <a:p>
            <a:pPr>
              <a:defRPr/>
            </a:pPr>
            <a:r>
              <a:rPr lang="en-US" dirty="0"/>
              <a:t>N</a:t>
            </a:r>
            <a:r>
              <a:rPr lang="en-US" dirty="0" smtClean="0"/>
              <a:t>ot </a:t>
            </a:r>
            <a:r>
              <a:rPr lang="en-US" dirty="0"/>
              <a:t>taking enough </a:t>
            </a:r>
            <a:r>
              <a:rPr lang="en-US" dirty="0" smtClean="0"/>
              <a:t>insulin or missing a dose </a:t>
            </a:r>
            <a:endParaRPr lang="en-US" dirty="0"/>
          </a:p>
          <a:p>
            <a:pPr>
              <a:defRPr/>
            </a:pPr>
            <a:r>
              <a:rPr lang="en-US" dirty="0" smtClean="0"/>
              <a:t>Not taking your diabetes pills</a:t>
            </a:r>
          </a:p>
          <a:p>
            <a:pPr>
              <a:defRPr/>
            </a:pPr>
            <a:r>
              <a:rPr lang="en-US" dirty="0"/>
              <a:t>B</a:t>
            </a:r>
            <a:r>
              <a:rPr lang="en-US" dirty="0" smtClean="0"/>
              <a:t>eing </a:t>
            </a:r>
            <a:r>
              <a:rPr lang="en-US" dirty="0"/>
              <a:t>less active than normal, </a:t>
            </a:r>
            <a:endParaRPr lang="en-US" dirty="0" smtClean="0"/>
          </a:p>
          <a:p>
            <a:pPr>
              <a:defRPr/>
            </a:pPr>
            <a:r>
              <a:rPr lang="en-US" dirty="0"/>
              <a:t>S</a:t>
            </a:r>
            <a:r>
              <a:rPr lang="en-US" dirty="0" smtClean="0"/>
              <a:t>tress </a:t>
            </a:r>
            <a:endParaRPr lang="en-US" dirty="0"/>
          </a:p>
          <a:p>
            <a:pPr>
              <a:defRPr/>
            </a:pPr>
            <a:r>
              <a:rPr lang="en-US" dirty="0" smtClean="0"/>
              <a:t>Illness or infection </a:t>
            </a:r>
          </a:p>
          <a:p>
            <a:pPr marL="0" indent="0">
              <a:buFont typeface="Wingdings 2" panose="05020102010507070707" pitchFamily="18" charset="2"/>
              <a:buNone/>
              <a:defRPr/>
            </a:pPr>
            <a:endParaRPr lang="en-US" dirty="0"/>
          </a:p>
        </p:txBody>
      </p:sp>
    </p:spTree>
    <p:extLst>
      <p:ext uri="{BB962C8B-B14F-4D97-AF65-F5344CB8AC3E}">
        <p14:creationId xmlns:p14="http://schemas.microsoft.com/office/powerpoint/2010/main" val="23518343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dirty="0" smtClean="0"/>
              <a:t>Symptoms of Hyperglycemia</a:t>
            </a:r>
            <a:endParaRPr lang="en-US" dirty="0"/>
          </a:p>
        </p:txBody>
      </p:sp>
      <p:pic>
        <p:nvPicPr>
          <p:cNvPr id="768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64198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966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Treatment of Hyperglycemia</a:t>
            </a:r>
          </a:p>
        </p:txBody>
      </p:sp>
      <p:sp>
        <p:nvSpPr>
          <p:cNvPr id="77827" name="Content Placeholder 2"/>
          <p:cNvSpPr>
            <a:spLocks noGrp="1"/>
          </p:cNvSpPr>
          <p:nvPr>
            <p:ph idx="1"/>
          </p:nvPr>
        </p:nvSpPr>
        <p:spPr/>
        <p:txBody>
          <a:bodyPr/>
          <a:lstStyle/>
          <a:p>
            <a:pPr lvl="1"/>
            <a:r>
              <a:rPr lang="en-US" altLang="en-US" smtClean="0"/>
              <a:t>Drink lots of water </a:t>
            </a:r>
          </a:p>
          <a:p>
            <a:pPr lvl="1"/>
            <a:r>
              <a:rPr lang="en-US" altLang="en-US" smtClean="0"/>
              <a:t>Mild exercise if &gt;250 (without ketones)</a:t>
            </a:r>
          </a:p>
          <a:p>
            <a:pPr lvl="1"/>
            <a:r>
              <a:rPr lang="en-US" altLang="en-US" smtClean="0"/>
              <a:t>Insulin correction doses (requires good knowledge) if pt on insulin</a:t>
            </a:r>
          </a:p>
          <a:p>
            <a:pPr lvl="1"/>
            <a:r>
              <a:rPr lang="en-US" altLang="en-US" smtClean="0"/>
              <a:t>Type 1 check ketones</a:t>
            </a:r>
          </a:p>
          <a:p>
            <a:pPr lvl="1"/>
            <a:r>
              <a:rPr lang="en-US" altLang="en-US" smtClean="0"/>
              <a:t>Glucagon kit if unresponsive</a:t>
            </a:r>
          </a:p>
          <a:p>
            <a:pPr lvl="1"/>
            <a:r>
              <a:rPr lang="en-US" altLang="en-US" smtClean="0"/>
              <a:t>Call if not coming down with treatment</a:t>
            </a:r>
          </a:p>
          <a:p>
            <a:pPr lvl="1"/>
            <a:r>
              <a:rPr lang="en-US" altLang="en-US" smtClean="0"/>
              <a:t>Call doctor or diabetes educator if blood sugars are elevated for more than 3 days in a row or sooner with vomiting/illness.</a:t>
            </a:r>
          </a:p>
          <a:p>
            <a:endParaRPr lang="en-US" altLang="en-US" smtClean="0"/>
          </a:p>
        </p:txBody>
      </p:sp>
    </p:spTree>
    <p:extLst>
      <p:ext uri="{BB962C8B-B14F-4D97-AF65-F5344CB8AC3E}">
        <p14:creationId xmlns:p14="http://schemas.microsoft.com/office/powerpoint/2010/main" val="3122453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841375"/>
          </a:xfrm>
        </p:spPr>
        <p:txBody>
          <a:bodyPr>
            <a:normAutofit fontScale="90000"/>
          </a:bodyPr>
          <a:lstStyle/>
          <a:p>
            <a:pPr eaLnBrk="1" fontAlgn="auto" hangingPunct="1">
              <a:spcAft>
                <a:spcPts val="0"/>
              </a:spcAft>
              <a:defRPr/>
            </a:pPr>
            <a:r>
              <a:rPr lang="en-US" dirty="0" smtClean="0"/>
              <a:t>blood pressure and lipid goals</a:t>
            </a:r>
            <a:br>
              <a:rPr lang="en-US" dirty="0" smtClean="0"/>
            </a:br>
            <a:r>
              <a:rPr lang="en-US" sz="3111" dirty="0" smtClean="0"/>
              <a:t>different for diabetes</a:t>
            </a:r>
            <a:endParaRPr lang="en-US" sz="3111" dirty="0"/>
          </a:p>
        </p:txBody>
      </p:sp>
      <p:sp>
        <p:nvSpPr>
          <p:cNvPr id="7" name="Content Placeholder 6"/>
          <p:cNvSpPr>
            <a:spLocks noGrp="1"/>
          </p:cNvSpPr>
          <p:nvPr>
            <p:ph sz="quarter" idx="1"/>
          </p:nvPr>
        </p:nvSpPr>
        <p:spPr>
          <a:xfrm>
            <a:off x="914400" y="1116013"/>
            <a:ext cx="3749675" cy="4873625"/>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dirty="0" smtClean="0"/>
              <a:t>BP</a:t>
            </a:r>
          </a:p>
          <a:p>
            <a:pPr marL="640080" lvl="1" indent="-246888" eaLnBrk="1" fontAlgn="auto" hangingPunct="1">
              <a:spcAft>
                <a:spcPts val="0"/>
              </a:spcAft>
              <a:buFont typeface="Wingdings 2"/>
              <a:buChar char=""/>
              <a:defRPr/>
            </a:pPr>
            <a:r>
              <a:rPr lang="en-US" dirty="0" smtClean="0"/>
              <a:t>&lt;140 systolic</a:t>
            </a:r>
          </a:p>
          <a:p>
            <a:pPr marL="640080" lvl="1" indent="-246888" eaLnBrk="1" fontAlgn="auto" hangingPunct="1">
              <a:spcAft>
                <a:spcPts val="0"/>
              </a:spcAft>
              <a:buFont typeface="Wingdings 2"/>
              <a:buChar char=""/>
              <a:defRPr/>
            </a:pPr>
            <a:r>
              <a:rPr lang="en-US" dirty="0" smtClean="0"/>
              <a:t>&lt;90 diastolic</a:t>
            </a:r>
          </a:p>
          <a:p>
            <a:pPr marL="274320" indent="-274320" eaLnBrk="1" fontAlgn="auto" hangingPunct="1">
              <a:spcAft>
                <a:spcPts val="0"/>
              </a:spcAft>
              <a:buClr>
                <a:schemeClr val="accent3"/>
              </a:buClr>
              <a:buFont typeface="Wingdings 2"/>
              <a:buChar char=""/>
              <a:defRPr/>
            </a:pPr>
            <a:r>
              <a:rPr lang="en-US" dirty="0" smtClean="0"/>
              <a:t>Treatment</a:t>
            </a:r>
          </a:p>
          <a:p>
            <a:pPr marL="640080" lvl="1" indent="-246888" eaLnBrk="1" fontAlgn="auto" hangingPunct="1">
              <a:spcAft>
                <a:spcPts val="0"/>
              </a:spcAft>
              <a:buFont typeface="Wingdings 2"/>
              <a:buChar char=""/>
              <a:defRPr/>
            </a:pPr>
            <a:r>
              <a:rPr lang="en-US" dirty="0" smtClean="0"/>
              <a:t>140-149/90-89</a:t>
            </a:r>
          </a:p>
          <a:p>
            <a:pPr lvl="2" indent="-246888" eaLnBrk="1" fontAlgn="auto" hangingPunct="1">
              <a:spcAft>
                <a:spcPts val="0"/>
              </a:spcAft>
              <a:buFont typeface="Wingdings 2"/>
              <a:buChar char=""/>
              <a:defRPr/>
            </a:pPr>
            <a:r>
              <a:rPr lang="en-US" dirty="0" smtClean="0"/>
              <a:t>Trial of lifestyle (DASH diet, increased activity)</a:t>
            </a:r>
          </a:p>
          <a:p>
            <a:pPr marL="640080" lvl="1" indent="-246888" eaLnBrk="1" fontAlgn="auto" hangingPunct="1">
              <a:spcAft>
                <a:spcPts val="0"/>
              </a:spcAft>
              <a:buFont typeface="Wingdings 2"/>
              <a:buChar char=""/>
              <a:defRPr/>
            </a:pPr>
            <a:r>
              <a:rPr lang="en-US" dirty="0" smtClean="0"/>
              <a:t>140/90 +</a:t>
            </a:r>
          </a:p>
          <a:p>
            <a:pPr lvl="2" indent="-246888" eaLnBrk="1" fontAlgn="auto" hangingPunct="1">
              <a:spcAft>
                <a:spcPts val="0"/>
              </a:spcAft>
              <a:buFont typeface="Wingdings 2"/>
              <a:buChar char=""/>
              <a:defRPr/>
            </a:pPr>
            <a:r>
              <a:rPr lang="en-US" dirty="0" smtClean="0"/>
              <a:t>Lifestyle PLUS Rx</a:t>
            </a:r>
          </a:p>
          <a:p>
            <a:pPr lvl="2" indent="-246888" eaLnBrk="1" fontAlgn="auto" hangingPunct="1">
              <a:spcAft>
                <a:spcPts val="0"/>
              </a:spcAft>
              <a:buFont typeface="Wingdings 2"/>
              <a:buChar char=""/>
              <a:defRPr/>
            </a:pPr>
            <a:r>
              <a:rPr lang="en-US" dirty="0" smtClean="0"/>
              <a:t>Often need more than one type of medication</a:t>
            </a:r>
          </a:p>
          <a:p>
            <a:pPr lvl="2" indent="-246888" eaLnBrk="1" fontAlgn="auto" hangingPunct="1">
              <a:spcAft>
                <a:spcPts val="0"/>
              </a:spcAft>
              <a:buFont typeface="Wingdings 2"/>
              <a:buChar char=""/>
              <a:defRPr/>
            </a:pPr>
            <a:r>
              <a:rPr lang="en-US" dirty="0" smtClean="0"/>
              <a:t>ACE/ARB can protect kidneys (contraindicated in pregnancy)</a:t>
            </a:r>
          </a:p>
          <a:p>
            <a:pPr marL="274320" indent="-274320" eaLnBrk="1" fontAlgn="auto" hangingPunct="1">
              <a:spcAft>
                <a:spcPts val="0"/>
              </a:spcAft>
              <a:buClr>
                <a:schemeClr val="accent3"/>
              </a:buClr>
              <a:buFont typeface="Wingdings 2"/>
              <a:buChar char=""/>
              <a:defRPr/>
            </a:pPr>
            <a:r>
              <a:rPr lang="en-US" dirty="0" smtClean="0"/>
              <a:t>Studies still not completely clear what level is ideal for decreasing cardiovascular risk.</a:t>
            </a:r>
          </a:p>
          <a:p>
            <a:pPr marL="274320" indent="-274320" eaLnBrk="1" fontAlgn="auto" hangingPunct="1">
              <a:spcAft>
                <a:spcPts val="0"/>
              </a:spcAft>
              <a:buClr>
                <a:schemeClr val="accent3"/>
              </a:buClr>
              <a:buFont typeface="Wingdings 2"/>
              <a:buNone/>
              <a:defRPr/>
            </a:pPr>
            <a:endParaRPr lang="en-US" dirty="0"/>
          </a:p>
        </p:txBody>
      </p:sp>
      <p:sp>
        <p:nvSpPr>
          <p:cNvPr id="8" name="Content Placeholder 7"/>
          <p:cNvSpPr>
            <a:spLocks noGrp="1"/>
          </p:cNvSpPr>
          <p:nvPr>
            <p:ph sz="quarter" idx="2"/>
          </p:nvPr>
        </p:nvSpPr>
        <p:spPr>
          <a:xfrm>
            <a:off x="4933950" y="1085850"/>
            <a:ext cx="3749675" cy="4903788"/>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dirty="0" smtClean="0"/>
              <a:t>Lipids</a:t>
            </a:r>
          </a:p>
          <a:p>
            <a:pPr marL="640080" lvl="1" indent="-246888" eaLnBrk="1" fontAlgn="auto" hangingPunct="1">
              <a:spcAft>
                <a:spcPts val="0"/>
              </a:spcAft>
              <a:buFont typeface="Wingdings 2"/>
              <a:buChar char=""/>
              <a:defRPr/>
            </a:pPr>
            <a:r>
              <a:rPr lang="en-US" dirty="0" smtClean="0"/>
              <a:t>LDL first focus</a:t>
            </a:r>
          </a:p>
          <a:p>
            <a:pPr lvl="2" indent="-246888" eaLnBrk="1" fontAlgn="auto" hangingPunct="1">
              <a:spcAft>
                <a:spcPts val="0"/>
              </a:spcAft>
              <a:buFont typeface="Wingdings 2"/>
              <a:buChar char=""/>
              <a:defRPr/>
            </a:pPr>
            <a:r>
              <a:rPr lang="en-US" dirty="0" smtClean="0"/>
              <a:t>&lt;100 if no overt CV disease</a:t>
            </a:r>
          </a:p>
          <a:p>
            <a:pPr lvl="2" indent="-246888" eaLnBrk="1" fontAlgn="auto" hangingPunct="1">
              <a:spcAft>
                <a:spcPts val="0"/>
              </a:spcAft>
              <a:buFont typeface="Wingdings 2"/>
              <a:buChar char=""/>
              <a:defRPr/>
            </a:pPr>
            <a:r>
              <a:rPr lang="en-US" dirty="0" smtClean="0"/>
              <a:t>&lt;70 if high risk or CV disease</a:t>
            </a:r>
          </a:p>
          <a:p>
            <a:pPr marL="640080" lvl="1" indent="-246888" eaLnBrk="1" fontAlgn="auto" hangingPunct="1">
              <a:spcAft>
                <a:spcPts val="0"/>
              </a:spcAft>
              <a:buFont typeface="Wingdings 2"/>
              <a:buChar char=""/>
              <a:defRPr/>
            </a:pPr>
            <a:r>
              <a:rPr lang="en-US" dirty="0" smtClean="0"/>
              <a:t>Triglyceride &lt;150</a:t>
            </a:r>
          </a:p>
          <a:p>
            <a:pPr marL="640080" lvl="1" indent="-246888" eaLnBrk="1" fontAlgn="auto" hangingPunct="1">
              <a:spcAft>
                <a:spcPts val="0"/>
              </a:spcAft>
              <a:buFont typeface="Wingdings 2"/>
              <a:buChar char=""/>
              <a:defRPr/>
            </a:pPr>
            <a:r>
              <a:rPr lang="en-US" dirty="0" smtClean="0"/>
              <a:t>HDL &gt;40 men &gt;50 women</a:t>
            </a:r>
          </a:p>
          <a:p>
            <a:pPr marL="274320" indent="-274320" eaLnBrk="1" fontAlgn="auto" hangingPunct="1">
              <a:spcAft>
                <a:spcPts val="0"/>
              </a:spcAft>
              <a:buClr>
                <a:schemeClr val="accent3"/>
              </a:buClr>
              <a:buFont typeface="Wingdings 2"/>
              <a:buChar char=""/>
              <a:defRPr/>
            </a:pPr>
            <a:r>
              <a:rPr lang="en-US" dirty="0" smtClean="0"/>
              <a:t>Treatment</a:t>
            </a:r>
          </a:p>
          <a:p>
            <a:pPr marL="640080" lvl="1" indent="-246888" eaLnBrk="1" fontAlgn="auto" hangingPunct="1">
              <a:spcAft>
                <a:spcPts val="0"/>
              </a:spcAft>
              <a:buFont typeface="Wingdings 2"/>
              <a:buChar char=""/>
              <a:defRPr/>
            </a:pPr>
            <a:r>
              <a:rPr lang="en-US" dirty="0" smtClean="0"/>
              <a:t>Glycemic control</a:t>
            </a:r>
          </a:p>
          <a:p>
            <a:pPr marL="640080" lvl="1" indent="-246888" eaLnBrk="1" fontAlgn="auto" hangingPunct="1">
              <a:spcAft>
                <a:spcPts val="0"/>
              </a:spcAft>
              <a:buFont typeface="Wingdings 2"/>
              <a:buChar char=""/>
              <a:defRPr/>
            </a:pPr>
            <a:r>
              <a:rPr lang="en-US" dirty="0" smtClean="0"/>
              <a:t>Lifestyle – diet, activity, smoking</a:t>
            </a:r>
          </a:p>
          <a:p>
            <a:pPr marL="640080" lvl="1" indent="-246888" eaLnBrk="1" fontAlgn="auto" hangingPunct="1">
              <a:spcAft>
                <a:spcPts val="0"/>
              </a:spcAft>
              <a:buFont typeface="Wingdings 2"/>
              <a:buChar char=""/>
              <a:defRPr/>
            </a:pPr>
            <a:r>
              <a:rPr lang="en-US" dirty="0" smtClean="0"/>
              <a:t>Rx </a:t>
            </a:r>
          </a:p>
          <a:p>
            <a:pPr lvl="2" indent="-246888" eaLnBrk="1" fontAlgn="auto" hangingPunct="1">
              <a:spcAft>
                <a:spcPts val="0"/>
              </a:spcAft>
              <a:buFont typeface="Wingdings 2"/>
              <a:buChar char=""/>
              <a:defRPr/>
            </a:pPr>
            <a:r>
              <a:rPr lang="en-US" dirty="0" smtClean="0"/>
              <a:t>LDL – </a:t>
            </a:r>
            <a:r>
              <a:rPr lang="en-US" dirty="0" err="1" smtClean="0"/>
              <a:t>statins</a:t>
            </a:r>
            <a:endParaRPr lang="en-US" dirty="0" smtClean="0"/>
          </a:p>
          <a:p>
            <a:pPr lvl="2" indent="-246888" eaLnBrk="1" fontAlgn="auto" hangingPunct="1">
              <a:spcAft>
                <a:spcPts val="0"/>
              </a:spcAft>
              <a:buFont typeface="Wingdings 2"/>
              <a:buChar char=""/>
              <a:defRPr/>
            </a:pPr>
            <a:r>
              <a:rPr lang="en-US" dirty="0" smtClean="0"/>
              <a:t>Other – niacin, </a:t>
            </a:r>
            <a:r>
              <a:rPr lang="en-US" dirty="0" err="1" smtClean="0"/>
              <a:t>fenofibrates</a:t>
            </a:r>
            <a:r>
              <a:rPr lang="en-US" dirty="0" smtClean="0"/>
              <a:t>, niacin, fish oil, bile acid </a:t>
            </a:r>
            <a:r>
              <a:rPr lang="en-US" dirty="0" err="1" smtClean="0"/>
              <a:t>sequestrants</a:t>
            </a: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
        <p:nvSpPr>
          <p:cNvPr id="78853" name="TextBox 8"/>
          <p:cNvSpPr txBox="1">
            <a:spLocks noChangeArrowheads="1"/>
          </p:cNvSpPr>
          <p:nvPr/>
        </p:nvSpPr>
        <p:spPr bwMode="auto">
          <a:xfrm>
            <a:off x="914400" y="5576888"/>
            <a:ext cx="77692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C00000"/>
                </a:solidFill>
                <a:effectLst/>
                <a:uLnTx/>
                <a:uFillTx/>
                <a:latin typeface="Constantia" panose="02030602050306030303" pitchFamily="18" charset="0"/>
                <a:ea typeface="+mn-ea"/>
                <a:cs typeface="Arial" panose="020B0604020202020204" pitchFamily="34" charset="0"/>
              </a:rPr>
              <a:t>Tips for Teaching</a:t>
            </a:r>
            <a:r>
              <a:rPr kumimoji="0" lang="en-US" altLang="en-US" sz="18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Arial" panose="020B0604020202020204" pitchFamily="34" charset="0"/>
              </a:rPr>
              <a:t>: BG control helps; these issues just as important in reducing complications (cardiovascular) as BG control is; take meds as prescribed; be alert for side effects and discuss problems with provider.</a:t>
            </a:r>
          </a:p>
        </p:txBody>
      </p:sp>
    </p:spTree>
    <p:extLst>
      <p:ext uri="{BB962C8B-B14F-4D97-AF65-F5344CB8AC3E}">
        <p14:creationId xmlns:p14="http://schemas.microsoft.com/office/powerpoint/2010/main" val="40370409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smtClean="0"/>
              <a:t>Triage</a:t>
            </a:r>
          </a:p>
        </p:txBody>
      </p:sp>
      <p:sp>
        <p:nvSpPr>
          <p:cNvPr id="79875" name="Text Placeholder 2"/>
          <p:cNvSpPr>
            <a:spLocks noGrp="1"/>
          </p:cNvSpPr>
          <p:nvPr>
            <p:ph type="body" idx="2"/>
          </p:nvPr>
        </p:nvSpPr>
        <p:spPr/>
        <p:txBody>
          <a:bodyPr/>
          <a:lstStyle/>
          <a:p>
            <a:pPr eaLnBrk="1" hangingPunct="1"/>
            <a:r>
              <a:rPr lang="en-US" altLang="en-US" smtClean="0"/>
              <a:t>To standardize nursing advice guidelines to assist in the assessment of care a patient needs as well as prioritize their need.</a:t>
            </a:r>
          </a:p>
        </p:txBody>
      </p:sp>
      <p:sp>
        <p:nvSpPr>
          <p:cNvPr id="294916" name="Content Placeholder 3"/>
          <p:cNvSpPr>
            <a:spLocks noGrp="1"/>
          </p:cNvSpPr>
          <p:nvPr>
            <p:ph sz="quarter" idx="1"/>
          </p:nvPr>
        </p:nvSpPr>
        <p:spPr/>
        <p:txBody>
          <a:bodyPr/>
          <a:lstStyle/>
          <a:p>
            <a:pPr eaLnBrk="1" hangingPunct="1">
              <a:defRPr/>
            </a:pPr>
            <a:r>
              <a:rPr lang="en-US" altLang="en-US" sz="2800" dirty="0" smtClean="0"/>
              <a:t>The nurse helps direct the caller to the most appropriate healthcare setting or gives advice about home care treatment. </a:t>
            </a:r>
          </a:p>
          <a:p>
            <a:pPr eaLnBrk="1" hangingPunct="1">
              <a:defRPr/>
            </a:pPr>
            <a:r>
              <a:rPr lang="en-US" altLang="en-US" sz="2800" dirty="0" smtClean="0"/>
              <a:t>The clinical staff will decide whether the problem is:</a:t>
            </a:r>
          </a:p>
          <a:p>
            <a:pPr lvl="1" eaLnBrk="1" hangingPunct="1">
              <a:defRPr/>
            </a:pPr>
            <a:r>
              <a:rPr lang="en-US" altLang="en-US" sz="1800" dirty="0" smtClean="0"/>
              <a:t>an emergency - call 911 or go to the nearest emergency department</a:t>
            </a:r>
          </a:p>
          <a:p>
            <a:pPr lvl="1" eaLnBrk="1" hangingPunct="1">
              <a:defRPr/>
            </a:pPr>
            <a:r>
              <a:rPr lang="en-US" altLang="en-US" sz="1800" dirty="0" smtClean="0"/>
              <a:t>urgent - needing a same day appointment or within a specified time frame</a:t>
            </a:r>
          </a:p>
          <a:p>
            <a:pPr lvl="1" eaLnBrk="1" hangingPunct="1">
              <a:defRPr/>
            </a:pPr>
            <a:r>
              <a:rPr lang="en-US" altLang="en-US" sz="1800" dirty="0" smtClean="0"/>
              <a:t>routine - requiring a later appointment</a:t>
            </a:r>
          </a:p>
          <a:p>
            <a:pPr lvl="1" eaLnBrk="1" hangingPunct="1">
              <a:defRPr/>
            </a:pPr>
            <a:r>
              <a:rPr lang="en-US" altLang="en-US" sz="1800" dirty="0" smtClean="0"/>
              <a:t>advice - home care is advised.  The patient is instructed to call back if no improvement or if the condition worsens</a:t>
            </a:r>
          </a:p>
          <a:p>
            <a:pPr marL="0" indent="0" eaLnBrk="1" hangingPunct="1">
              <a:buFont typeface="Wingdings 2" panose="05020102010507070707" pitchFamily="18" charset="2"/>
              <a:buNone/>
              <a:defRPr/>
            </a:pPr>
            <a:endParaRPr lang="en-US" altLang="en-US" dirty="0" smtClean="0"/>
          </a:p>
        </p:txBody>
      </p:sp>
    </p:spTree>
    <p:extLst>
      <p:ext uri="{BB962C8B-B14F-4D97-AF65-F5344CB8AC3E}">
        <p14:creationId xmlns:p14="http://schemas.microsoft.com/office/powerpoint/2010/main" val="1508495524"/>
      </p:ext>
    </p:extLst>
  </p:cSld>
  <p:clrMapOvr>
    <a:masterClrMapping/>
  </p:clrMapOvr>
  <p:transition spd="slow">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t>Triage</a:t>
            </a:r>
          </a:p>
        </p:txBody>
      </p:sp>
      <p:sp>
        <p:nvSpPr>
          <p:cNvPr id="80899" name="Text Placeholder 2"/>
          <p:cNvSpPr>
            <a:spLocks noGrp="1"/>
          </p:cNvSpPr>
          <p:nvPr>
            <p:ph type="body" idx="2"/>
          </p:nvPr>
        </p:nvSpPr>
        <p:spPr/>
        <p:txBody>
          <a:bodyPr/>
          <a:lstStyle/>
          <a:p>
            <a:pPr eaLnBrk="1" hangingPunct="1"/>
            <a:r>
              <a:rPr lang="en-US" altLang="en-US" smtClean="0"/>
              <a:t>To standardize nursing advice guidelines to assist in the assessment of care a patient needs as well as prioritize their need.</a:t>
            </a:r>
          </a:p>
        </p:txBody>
      </p:sp>
      <p:sp>
        <p:nvSpPr>
          <p:cNvPr id="80900" name="Content Placeholder 3"/>
          <p:cNvSpPr>
            <a:spLocks noGrp="1"/>
          </p:cNvSpPr>
          <p:nvPr>
            <p:ph sz="quarter" idx="1"/>
          </p:nvPr>
        </p:nvSpPr>
        <p:spPr/>
        <p:txBody>
          <a:bodyPr/>
          <a:lstStyle/>
          <a:p>
            <a:pPr eaLnBrk="1" hangingPunct="1"/>
            <a:r>
              <a:rPr lang="en-US" altLang="en-US" sz="3600" smtClean="0"/>
              <a:t>Resources:</a:t>
            </a:r>
          </a:p>
          <a:p>
            <a:pPr lvl="1" eaLnBrk="1" hangingPunct="1"/>
            <a:r>
              <a:rPr lang="en-US" altLang="en-US" sz="3200" smtClean="0"/>
              <a:t>5th edition of Telephone Triage for Nurses by Julie Briggs</a:t>
            </a:r>
          </a:p>
          <a:p>
            <a:pPr lvl="1" eaLnBrk="1" hangingPunct="1"/>
            <a:r>
              <a:rPr lang="en-US" altLang="en-US" sz="3200" smtClean="0"/>
              <a:t>UP To Date</a:t>
            </a:r>
          </a:p>
          <a:p>
            <a:pPr lvl="1" eaLnBrk="1" hangingPunct="1"/>
            <a:r>
              <a:rPr lang="en-US" altLang="en-US" sz="3200" smtClean="0"/>
              <a:t>Consultation with a provider.</a:t>
            </a:r>
          </a:p>
        </p:txBody>
      </p:sp>
    </p:spTree>
    <p:extLst>
      <p:ext uri="{BB962C8B-B14F-4D97-AF65-F5344CB8AC3E}">
        <p14:creationId xmlns:p14="http://schemas.microsoft.com/office/powerpoint/2010/main" val="3296677131"/>
      </p:ext>
    </p:extLst>
  </p:cSld>
  <p:clrMapOvr>
    <a:masterClrMapping/>
  </p:clrMapOvr>
  <p:transition spd="slow">
    <p:pull/>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mtClean="0"/>
              <a:t>Triage</a:t>
            </a:r>
          </a:p>
        </p:txBody>
      </p:sp>
      <p:sp>
        <p:nvSpPr>
          <p:cNvPr id="81923" name="Text Placeholder 2"/>
          <p:cNvSpPr>
            <a:spLocks noGrp="1"/>
          </p:cNvSpPr>
          <p:nvPr>
            <p:ph type="body" idx="2"/>
          </p:nvPr>
        </p:nvSpPr>
        <p:spPr/>
        <p:txBody>
          <a:bodyPr/>
          <a:lstStyle/>
          <a:p>
            <a:pPr eaLnBrk="1" hangingPunct="1"/>
            <a:r>
              <a:rPr lang="en-US" altLang="en-US" smtClean="0"/>
              <a:t>To standardize nursing advice guidelines to assist in the assessment of care a patient needs as well as prioritize their need.</a:t>
            </a:r>
          </a:p>
        </p:txBody>
      </p:sp>
      <p:sp>
        <p:nvSpPr>
          <p:cNvPr id="81924" name="Content Placeholder 3"/>
          <p:cNvSpPr>
            <a:spLocks noGrp="1"/>
          </p:cNvSpPr>
          <p:nvPr>
            <p:ph sz="quarter" idx="1"/>
          </p:nvPr>
        </p:nvSpPr>
        <p:spPr/>
        <p:txBody>
          <a:bodyPr/>
          <a:lstStyle/>
          <a:p>
            <a:pPr eaLnBrk="1" hangingPunct="1"/>
            <a:r>
              <a:rPr lang="en-US" altLang="en-US" sz="3200" smtClean="0"/>
              <a:t>Documentation:</a:t>
            </a:r>
          </a:p>
          <a:p>
            <a:pPr lvl="1" eaLnBrk="1" hangingPunct="1"/>
            <a:r>
              <a:rPr lang="en-US" altLang="en-US" sz="2800" smtClean="0"/>
              <a:t>Using a Patient Case in the EMR, the nurse will document the caller’s name, DOB, PCP, onset of symptoms, prior history, medications and questions appropriate to the complaint, such as frequency or severity of symptoms. </a:t>
            </a:r>
          </a:p>
        </p:txBody>
      </p:sp>
    </p:spTree>
    <p:extLst>
      <p:ext uri="{BB962C8B-B14F-4D97-AF65-F5344CB8AC3E}">
        <p14:creationId xmlns:p14="http://schemas.microsoft.com/office/powerpoint/2010/main" val="2660380390"/>
      </p:ext>
    </p:extLst>
  </p:cSld>
  <p:clrMapOvr>
    <a:masterClrMapping/>
  </p:clrMapOvr>
  <p:transition spd="slow">
    <p:pul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7772400" cy="3048000"/>
          </a:xfrm>
        </p:spPr>
        <p:txBody>
          <a:bodyPr/>
          <a:lstStyle/>
          <a:p>
            <a:pPr marL="484632" eaLnBrk="1" fontAlgn="auto" hangingPunct="1">
              <a:spcAft>
                <a:spcPts val="0"/>
              </a:spcAft>
              <a:defRPr/>
            </a:pPr>
            <a:r>
              <a:rPr lang="en-US" sz="6600" dirty="0" smtClean="0">
                <a:solidFill>
                  <a:schemeClr val="accent1">
                    <a:tint val="83000"/>
                    <a:satMod val="150000"/>
                  </a:schemeClr>
                </a:solidFill>
              </a:rPr>
              <a:t>Anticoagulation Therapy Management</a:t>
            </a:r>
            <a:endParaRPr lang="en-US" sz="6600" dirty="0">
              <a:solidFill>
                <a:schemeClr val="accent1">
                  <a:tint val="83000"/>
                  <a:satMod val="150000"/>
                </a:schemeClr>
              </a:solidFill>
            </a:endParaRPr>
          </a:p>
        </p:txBody>
      </p:sp>
    </p:spTree>
    <p:extLst>
      <p:ext uri="{BB962C8B-B14F-4D97-AF65-F5344CB8AC3E}">
        <p14:creationId xmlns:p14="http://schemas.microsoft.com/office/powerpoint/2010/main" val="5566206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E436-06CC-4B66-A6A8-B84ED9A04CCC}"/>
              </a:ext>
            </a:extLst>
          </p:cNvPr>
          <p:cNvSpPr>
            <a:spLocks noGrp="1"/>
          </p:cNvSpPr>
          <p:nvPr>
            <p:ph type="title"/>
          </p:nvPr>
        </p:nvSpPr>
        <p:spPr/>
        <p:txBody>
          <a:bodyPr/>
          <a:lstStyle/>
          <a:p>
            <a:r>
              <a:rPr lang="en-US" dirty="0"/>
              <a:t>What do you think?</a:t>
            </a:r>
            <a:br>
              <a:rPr lang="en-US" dirty="0"/>
            </a:br>
            <a:r>
              <a:rPr lang="en-US" dirty="0"/>
              <a:t>Where does it go?</a:t>
            </a:r>
          </a:p>
        </p:txBody>
      </p:sp>
      <p:sp>
        <p:nvSpPr>
          <p:cNvPr id="3" name="Content Placeholder 2">
            <a:extLst>
              <a:ext uri="{FF2B5EF4-FFF2-40B4-BE49-F238E27FC236}">
                <a16:creationId xmlns:a16="http://schemas.microsoft.com/office/drawing/2014/main" id="{DC98614F-0CE7-4992-9381-0E0D19A6C211}"/>
              </a:ext>
            </a:extLst>
          </p:cNvPr>
          <p:cNvSpPr>
            <a:spLocks noGrp="1"/>
          </p:cNvSpPr>
          <p:nvPr>
            <p:ph idx="1"/>
          </p:nvPr>
        </p:nvSpPr>
        <p:spPr>
          <a:xfrm>
            <a:off x="614034" y="2523966"/>
            <a:ext cx="7915931" cy="1837100"/>
          </a:xfrm>
        </p:spPr>
        <p:txBody>
          <a:bodyPr>
            <a:normAutofit/>
          </a:bodyPr>
          <a:lstStyle/>
          <a:p>
            <a:r>
              <a:rPr lang="en-US" sz="2700" dirty="0"/>
              <a:t>calling to let us know he had a colonoscopy on 9/20/2010 at the Amherst VMG.</a:t>
            </a:r>
          </a:p>
        </p:txBody>
      </p:sp>
    </p:spTree>
    <p:extLst>
      <p:ext uri="{BB962C8B-B14F-4D97-AF65-F5344CB8AC3E}">
        <p14:creationId xmlns:p14="http://schemas.microsoft.com/office/powerpoint/2010/main" val="38061211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What is an Anticoagulant?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533400" y="1676400"/>
            <a:ext cx="8229600" cy="4572000"/>
          </a:xfrm>
        </p:spPr>
        <p:txBody>
          <a:bodyPr rtlCol="0">
            <a:normAutofit lnSpcReduction="10000"/>
          </a:bodyPr>
          <a:lstStyle/>
          <a:p>
            <a:pPr marL="448056" indent="-384048" eaLnBrk="1" fontAlgn="auto" hangingPunct="1">
              <a:spcAft>
                <a:spcPts val="0"/>
              </a:spcAft>
              <a:buFont typeface="Wingdings 2"/>
              <a:buChar char=""/>
              <a:defRPr/>
            </a:pPr>
            <a:r>
              <a:rPr lang="en-US" dirty="0">
                <a:solidFill>
                  <a:schemeClr val="tx1">
                    <a:lumMod val="50000"/>
                    <a:lumOff val="50000"/>
                  </a:schemeClr>
                </a:solidFill>
              </a:rPr>
              <a:t>There are </a:t>
            </a:r>
            <a:r>
              <a:rPr lang="en-US" dirty="0" smtClean="0">
                <a:solidFill>
                  <a:schemeClr val="tx1">
                    <a:lumMod val="50000"/>
                    <a:lumOff val="50000"/>
                  </a:schemeClr>
                </a:solidFill>
              </a:rPr>
              <a:t>three </a:t>
            </a:r>
            <a:r>
              <a:rPr lang="en-US" dirty="0">
                <a:solidFill>
                  <a:schemeClr val="tx1">
                    <a:lumMod val="50000"/>
                    <a:lumOff val="50000"/>
                  </a:schemeClr>
                </a:solidFill>
              </a:rPr>
              <a:t>main </a:t>
            </a:r>
            <a:r>
              <a:rPr lang="en-US" dirty="0" smtClean="0">
                <a:solidFill>
                  <a:schemeClr val="tx1">
                    <a:lumMod val="50000"/>
                    <a:lumOff val="50000"/>
                  </a:schemeClr>
                </a:solidFill>
              </a:rPr>
              <a:t>types: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Anticoagulants</a:t>
            </a:r>
            <a:r>
              <a:rPr lang="en-US" dirty="0">
                <a:solidFill>
                  <a:schemeClr val="tx1">
                    <a:lumMod val="50000"/>
                    <a:lumOff val="50000"/>
                  </a:schemeClr>
                </a:solidFill>
              </a:rPr>
              <a:t>, such as heparin or warfarin </a:t>
            </a:r>
            <a:r>
              <a:rPr lang="en-US" dirty="0" smtClean="0">
                <a:solidFill>
                  <a:schemeClr val="tx1">
                    <a:lumMod val="50000"/>
                    <a:lumOff val="50000"/>
                  </a:schemeClr>
                </a:solidFill>
              </a:rPr>
              <a:t>(Coumadin</a:t>
            </a:r>
            <a:r>
              <a:rPr lang="en-US" dirty="0">
                <a:solidFill>
                  <a:schemeClr val="tx1">
                    <a:lumMod val="50000"/>
                    <a:lumOff val="50000"/>
                  </a:schemeClr>
                </a:solidFill>
              </a:rPr>
              <a:t>), work on chemical reactions in the body to lengthen the time it takes to form a blood clot. </a:t>
            </a: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Antiplatelet </a:t>
            </a:r>
            <a:r>
              <a:rPr lang="en-US" dirty="0">
                <a:solidFill>
                  <a:schemeClr val="tx1">
                    <a:lumMod val="50000"/>
                    <a:lumOff val="50000"/>
                  </a:schemeClr>
                </a:solidFill>
              </a:rPr>
              <a:t>drugs, such as aspirin, prevent platelets from clumping together to form a clot</a:t>
            </a:r>
            <a:r>
              <a:rPr lang="en-US" dirty="0" smtClean="0">
                <a:solidFill>
                  <a:schemeClr val="tx1">
                    <a:lumMod val="50000"/>
                    <a:lumOff val="50000"/>
                  </a:schemeClr>
                </a:solidFill>
              </a:rPr>
              <a:t>.</a:t>
            </a:r>
          </a:p>
          <a:p>
            <a:pPr marL="448056" indent="-384048" eaLnBrk="1" fontAlgn="auto" hangingPunct="1">
              <a:spcAft>
                <a:spcPts val="0"/>
              </a:spcAft>
              <a:buFont typeface="Wingdings 2"/>
              <a:buChar char=""/>
              <a:defRPr/>
            </a:pPr>
            <a:r>
              <a:rPr lang="en-US" dirty="0">
                <a:solidFill>
                  <a:schemeClr val="tx1">
                    <a:lumMod val="50000"/>
                    <a:lumOff val="50000"/>
                  </a:schemeClr>
                </a:solidFill>
              </a:rPr>
              <a:t>Within the past three years, new anticoagulants </a:t>
            </a:r>
            <a:r>
              <a:rPr lang="en-US" dirty="0" smtClean="0">
                <a:solidFill>
                  <a:schemeClr val="tx1">
                    <a:lumMod val="50000"/>
                    <a:lumOff val="50000"/>
                  </a:schemeClr>
                </a:solidFill>
              </a:rPr>
              <a:t>(DOACs) have </a:t>
            </a:r>
            <a:r>
              <a:rPr lang="en-US" dirty="0">
                <a:solidFill>
                  <a:schemeClr val="tx1">
                    <a:lumMod val="50000"/>
                    <a:lumOff val="50000"/>
                  </a:schemeClr>
                </a:solidFill>
              </a:rPr>
              <a:t>been introduced that are simpler to use and less risky than Coumadin because the risk for bleeding is lower. These medications do not require regular testing.</a:t>
            </a: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2809228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sz="4800" dirty="0" smtClean="0">
                <a:solidFill>
                  <a:schemeClr val="accent1">
                    <a:tint val="83000"/>
                    <a:satMod val="150000"/>
                  </a:schemeClr>
                </a:solidFill>
              </a:rPr>
              <a:t>How is the effectiveness of Coumadin monitored?</a:t>
            </a:r>
            <a:endParaRPr lang="en-US" sz="4800" dirty="0">
              <a:solidFill>
                <a:schemeClr val="accent1">
                  <a:tint val="83000"/>
                  <a:satMod val="150000"/>
                </a:schemeClr>
              </a:solidFill>
            </a:endParaRPr>
          </a:p>
        </p:txBody>
      </p:sp>
      <p:sp>
        <p:nvSpPr>
          <p:cNvPr id="3" name="Content Placeholder 2"/>
          <p:cNvSpPr>
            <a:spLocks noGrp="1"/>
          </p:cNvSpPr>
          <p:nvPr>
            <p:ph idx="1"/>
          </p:nvPr>
        </p:nvSpPr>
        <p:spPr>
          <a:xfrm>
            <a:off x="457200" y="1828800"/>
            <a:ext cx="8229600" cy="4525963"/>
          </a:xfrm>
        </p:spPr>
        <p:txBody>
          <a:bodyPr rtlCol="0">
            <a:normAutofit lnSpcReduction="10000"/>
          </a:bodyPr>
          <a:lstStyle/>
          <a:p>
            <a:pPr marL="448056" indent="-384048" eaLnBrk="1" fontAlgn="auto" hangingPunct="1">
              <a:spcAft>
                <a:spcPts val="0"/>
              </a:spcAft>
              <a:buFont typeface="Wingdings 2"/>
              <a:buChar char=""/>
              <a:defRPr/>
            </a:pPr>
            <a:r>
              <a:rPr lang="en-US" dirty="0">
                <a:solidFill>
                  <a:schemeClr val="tx1">
                    <a:lumMod val="50000"/>
                    <a:lumOff val="50000"/>
                  </a:schemeClr>
                </a:solidFill>
              </a:rPr>
              <a:t>It </a:t>
            </a:r>
            <a:r>
              <a:rPr lang="en-US" dirty="0" smtClean="0">
                <a:solidFill>
                  <a:schemeClr val="tx1">
                    <a:lumMod val="50000"/>
                    <a:lumOff val="50000"/>
                  </a:schemeClr>
                </a:solidFill>
              </a:rPr>
              <a:t>is necessary </a:t>
            </a:r>
            <a:r>
              <a:rPr lang="en-US" dirty="0">
                <a:solidFill>
                  <a:schemeClr val="tx1">
                    <a:lumMod val="50000"/>
                    <a:lumOff val="50000"/>
                  </a:schemeClr>
                </a:solidFill>
              </a:rPr>
              <a:t>to perform regular blood tests to ensure the patient is receiving the correct dosing. </a:t>
            </a: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Too </a:t>
            </a:r>
            <a:r>
              <a:rPr lang="en-US" dirty="0">
                <a:solidFill>
                  <a:schemeClr val="tx1">
                    <a:lumMod val="50000"/>
                    <a:lumOff val="50000"/>
                  </a:schemeClr>
                </a:solidFill>
              </a:rPr>
              <a:t>weak a dose increases the risk of stroke and heart attack. </a:t>
            </a: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Too </a:t>
            </a:r>
            <a:r>
              <a:rPr lang="en-US" dirty="0">
                <a:solidFill>
                  <a:schemeClr val="tx1">
                    <a:lumMod val="50000"/>
                    <a:lumOff val="50000"/>
                  </a:schemeClr>
                </a:solidFill>
              </a:rPr>
              <a:t>strong a dose puts patients at risk for bleeding.</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The test used to monitor the effects is called the International Normalized Ratio, or INR.  It is a blood test that checks how long it takes for blood to clot.</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The higher the INR, the longer it will take blood to clot (and the higher risk of bleeding).</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The lower the INR, blood will clot quicker (and the higher risk of forming clots).</a:t>
            </a:r>
            <a:endParaRPr lang="en-US" dirty="0">
              <a:solidFill>
                <a:schemeClr val="tx1">
                  <a:lumMod val="50000"/>
                  <a:lumOff val="50000"/>
                </a:schemeClr>
              </a:solidFill>
            </a:endParaRPr>
          </a:p>
        </p:txBody>
      </p:sp>
    </p:spTree>
    <p:extLst>
      <p:ext uri="{BB962C8B-B14F-4D97-AF65-F5344CB8AC3E}">
        <p14:creationId xmlns:p14="http://schemas.microsoft.com/office/powerpoint/2010/main" val="22891270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marL="484632" eaLnBrk="1" fontAlgn="auto" hangingPunct="1">
              <a:spcAft>
                <a:spcPts val="0"/>
              </a:spcAft>
              <a:defRPr/>
            </a:pPr>
            <a:r>
              <a:rPr lang="en-US" dirty="0" smtClean="0">
                <a:solidFill>
                  <a:schemeClr val="accent1">
                    <a:tint val="83000"/>
                    <a:satMod val="150000"/>
                  </a:schemeClr>
                </a:solidFill>
              </a:rPr>
              <a:t>INR Range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752600"/>
            <a:ext cx="8229600" cy="4525963"/>
          </a:xfrm>
        </p:spPr>
        <p:txBody>
          <a:bodyPr/>
          <a:lstStyle/>
          <a:p>
            <a:pPr eaLnBrk="1" hangingPunct="1"/>
            <a:r>
              <a:rPr lang="en-US" altLang="en-US" smtClean="0"/>
              <a:t>A therapeutic range for the INR test will be decided based on diagnosis.</a:t>
            </a:r>
          </a:p>
          <a:p>
            <a:pPr eaLnBrk="1" hangingPunct="1"/>
            <a:r>
              <a:rPr lang="en-US" altLang="en-US" smtClean="0"/>
              <a:t>If the INR is higher than the range (risk for bleeding) – Coumadin is decreased</a:t>
            </a:r>
          </a:p>
          <a:p>
            <a:pPr eaLnBrk="1" hangingPunct="1"/>
            <a:r>
              <a:rPr lang="en-US" altLang="en-US" smtClean="0"/>
              <a:t>If the INR is lower than the range (risk for clotting) – Coumadin is increased</a:t>
            </a:r>
          </a:p>
        </p:txBody>
      </p:sp>
    </p:spTree>
    <p:extLst>
      <p:ext uri="{BB962C8B-B14F-4D97-AF65-F5344CB8AC3E}">
        <p14:creationId xmlns:p14="http://schemas.microsoft.com/office/powerpoint/2010/main" val="1203223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sz="4800" dirty="0" smtClean="0">
                <a:solidFill>
                  <a:schemeClr val="accent1">
                    <a:tint val="83000"/>
                    <a:satMod val="150000"/>
                  </a:schemeClr>
                </a:solidFill>
              </a:rPr>
              <a:t>Factors that may contribute to a high or low INR</a:t>
            </a:r>
            <a:r>
              <a:rPr lang="en-US" dirty="0" smtClean="0">
                <a:solidFill>
                  <a:schemeClr val="accent1">
                    <a:tint val="83000"/>
                    <a:satMod val="150000"/>
                  </a:schemeClr>
                </a:solidFill>
              </a:rPr>
              <a:t>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752600"/>
            <a:ext cx="8229600" cy="4525963"/>
          </a:xfrm>
        </p:spPr>
        <p:txBody>
          <a:bodyPr rtlCol="0">
            <a:normAutofit/>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Other medications / supplements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Diet Changes </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Alcohol</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Being sick (vomiting, eating less)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Stress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Vacation</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Missed doses</a:t>
            </a:r>
          </a:p>
          <a:p>
            <a:pPr marL="448056" indent="-384048" eaLnBrk="1" fontAlgn="auto" hangingPunct="1">
              <a:spcAft>
                <a:spcPts val="0"/>
              </a:spcAft>
              <a:buFont typeface="Wingdings 2"/>
              <a:buChar char=""/>
              <a:defRPr/>
            </a:pPr>
            <a:r>
              <a:rPr lang="en-US" dirty="0" smtClean="0">
                <a:solidFill>
                  <a:schemeClr val="tx1">
                    <a:lumMod val="50000"/>
                    <a:lumOff val="50000"/>
                  </a:schemeClr>
                </a:solidFill>
              </a:rPr>
              <a:t>Wrong dose</a:t>
            </a:r>
          </a:p>
          <a:p>
            <a:pPr marL="64008" indent="0" eaLnBrk="1" fontAlgn="auto" hangingPunct="1">
              <a:spcAft>
                <a:spcPts val="0"/>
              </a:spcAft>
              <a:buFont typeface="Wingdings 2"/>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3595523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Possible Side Effects</a:t>
            </a:r>
            <a:endParaRPr lang="en-US" dirty="0"/>
          </a:p>
        </p:txBody>
      </p:sp>
      <p:sp>
        <p:nvSpPr>
          <p:cNvPr id="261123" name="Text Placeholder 2"/>
          <p:cNvSpPr>
            <a:spLocks noGrp="1"/>
          </p:cNvSpPr>
          <p:nvPr>
            <p:ph type="body" idx="1"/>
          </p:nvPr>
        </p:nvSpPr>
        <p:spPr/>
        <p:txBody>
          <a:bodyPr/>
          <a:lstStyle/>
          <a:p>
            <a:pPr eaLnBrk="1" hangingPunct="1">
              <a:buFont typeface="Wingdings 2" panose="05020102010507070707" pitchFamily="18" charset="2"/>
              <a:buNone/>
            </a:pPr>
            <a:r>
              <a:rPr lang="en-US" altLang="en-US" b="1" smtClean="0"/>
              <a:t>Slight Bleeding</a:t>
            </a:r>
          </a:p>
        </p:txBody>
      </p:sp>
      <p:sp>
        <p:nvSpPr>
          <p:cNvPr id="261124" name="Text Placeholder 3"/>
          <p:cNvSpPr>
            <a:spLocks noGrp="1"/>
          </p:cNvSpPr>
          <p:nvPr>
            <p:ph type="body" sz="quarter" idx="3"/>
          </p:nvPr>
        </p:nvSpPr>
        <p:spPr/>
        <p:txBody>
          <a:bodyPr/>
          <a:lstStyle/>
          <a:p>
            <a:pPr eaLnBrk="1" hangingPunct="1">
              <a:buFont typeface="Wingdings 2" panose="05020102010507070707" pitchFamily="18" charset="2"/>
              <a:buNone/>
            </a:pPr>
            <a:r>
              <a:rPr lang="en-US" altLang="en-US" b="1" smtClean="0"/>
              <a:t>Major Bleeding</a:t>
            </a:r>
          </a:p>
        </p:txBody>
      </p:sp>
      <p:sp>
        <p:nvSpPr>
          <p:cNvPr id="5" name="Content Placeholder 4"/>
          <p:cNvSpPr>
            <a:spLocks noGrp="1"/>
          </p:cNvSpPr>
          <p:nvPr>
            <p:ph sz="quarter" idx="13"/>
          </p:nvPr>
        </p:nvSpPr>
        <p:spPr>
          <a:xfrm>
            <a:off x="457200" y="2212975"/>
            <a:ext cx="4041775" cy="3913188"/>
          </a:xfrm>
        </p:spPr>
        <p:txBody>
          <a:bodyPr/>
          <a:lstStyle/>
          <a:p>
            <a:pPr eaLnBrk="1" hangingPunct="1"/>
            <a:r>
              <a:rPr lang="en-US" altLang="en-US" smtClean="0"/>
              <a:t>Bleeding gums while brushing teeth</a:t>
            </a:r>
          </a:p>
          <a:p>
            <a:pPr eaLnBrk="1" hangingPunct="1"/>
            <a:r>
              <a:rPr lang="en-US" altLang="en-US" smtClean="0"/>
              <a:t>Occasional nosebleed</a:t>
            </a:r>
          </a:p>
          <a:p>
            <a:pPr eaLnBrk="1" hangingPunct="1"/>
            <a:r>
              <a:rPr lang="en-US" altLang="en-US" smtClean="0"/>
              <a:t>Easy Bruising</a:t>
            </a:r>
          </a:p>
          <a:p>
            <a:pPr eaLnBrk="1" hangingPunct="1"/>
            <a:r>
              <a:rPr lang="en-US" altLang="en-US" smtClean="0"/>
              <a:t>Heavier menstrual bleeding</a:t>
            </a:r>
          </a:p>
          <a:p>
            <a:pPr eaLnBrk="1" hangingPunct="1"/>
            <a:r>
              <a:rPr lang="en-US" altLang="en-US" smtClean="0"/>
              <a:t>Bleeding after a cut that stops within a few minutes</a:t>
            </a:r>
          </a:p>
        </p:txBody>
      </p:sp>
      <p:sp>
        <p:nvSpPr>
          <p:cNvPr id="6" name="Content Placeholder 5"/>
          <p:cNvSpPr>
            <a:spLocks noGrp="1"/>
          </p:cNvSpPr>
          <p:nvPr>
            <p:ph sz="quarter" idx="14"/>
          </p:nvPr>
        </p:nvSpPr>
        <p:spPr>
          <a:xfrm>
            <a:off x="4672013" y="2212975"/>
            <a:ext cx="4041775" cy="3913188"/>
          </a:xfrm>
        </p:spPr>
        <p:txBody>
          <a:bodyPr/>
          <a:lstStyle/>
          <a:p>
            <a:pPr eaLnBrk="1" hangingPunct="1"/>
            <a:r>
              <a:rPr lang="en-US" altLang="en-US" smtClean="0"/>
              <a:t>Red, dark, coffee or cola colored urine</a:t>
            </a:r>
          </a:p>
          <a:p>
            <a:pPr eaLnBrk="1" hangingPunct="1"/>
            <a:r>
              <a:rPr lang="en-US" altLang="en-US" smtClean="0"/>
              <a:t>Red or tar colored BM</a:t>
            </a:r>
          </a:p>
          <a:p>
            <a:pPr eaLnBrk="1" hangingPunct="1"/>
            <a:r>
              <a:rPr lang="en-US" altLang="en-US" smtClean="0"/>
              <a:t>Throwing up bright red or coffee colored substance</a:t>
            </a:r>
          </a:p>
          <a:p>
            <a:pPr eaLnBrk="1" hangingPunct="1"/>
            <a:r>
              <a:rPr lang="en-US" altLang="en-US" smtClean="0"/>
              <a:t>Severe pain</a:t>
            </a:r>
          </a:p>
          <a:p>
            <a:pPr eaLnBrk="1" hangingPunct="1"/>
            <a:r>
              <a:rPr lang="en-US" altLang="en-US" smtClean="0"/>
              <a:t>Excessive bleeding</a:t>
            </a:r>
          </a:p>
        </p:txBody>
      </p:sp>
    </p:spTree>
    <p:extLst>
      <p:ext uri="{BB962C8B-B14F-4D97-AF65-F5344CB8AC3E}">
        <p14:creationId xmlns:p14="http://schemas.microsoft.com/office/powerpoint/2010/main" val="30028360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1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44" dur="1250" fill="hold"/>
                                        <p:tgtEl>
                                          <p:spTgt spid="6">
                                            <p:txEl>
                                              <p:pRg st="0" end="0"/>
                                            </p:txEl>
                                          </p:spTgt>
                                        </p:tgtEl>
                                        <p:attrNameLst>
                                          <p:attrName>ppt_h</p:attrName>
                                        </p:attrNameLst>
                                      </p:cBhvr>
                                      <p:tavLst>
                                        <p:tav tm="0">
                                          <p:val>
                                            <p:fltVal val="0"/>
                                          </p:val>
                                        </p:tav>
                                        <p:tav tm="100000">
                                          <p:val>
                                            <p:strVal val="#ppt_h"/>
                                          </p:val>
                                        </p:tav>
                                      </p:tavLst>
                                    </p:anim>
                                    <p:anim calcmode="lin" valueType="num">
                                      <p:cBhvr>
                                        <p:cTn id="45" dur="125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6" dur="1250"/>
                                        <p:tgtEl>
                                          <p:spTgt spid="6">
                                            <p:txEl>
                                              <p:pRg st="0" end="0"/>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p:cTn id="49" dur="1250" fill="hold"/>
                                        <p:tgtEl>
                                          <p:spTgt spid="6">
                                            <p:txEl>
                                              <p:pRg st="1" end="1"/>
                                            </p:txEl>
                                          </p:spTgt>
                                        </p:tgtEl>
                                        <p:attrNameLst>
                                          <p:attrName>ppt_w</p:attrName>
                                        </p:attrNameLst>
                                      </p:cBhvr>
                                      <p:tavLst>
                                        <p:tav tm="0">
                                          <p:val>
                                            <p:fltVal val="0"/>
                                          </p:val>
                                        </p:tav>
                                        <p:tav tm="100000">
                                          <p:val>
                                            <p:strVal val="#ppt_w"/>
                                          </p:val>
                                        </p:tav>
                                      </p:tavLst>
                                    </p:anim>
                                    <p:anim calcmode="lin" valueType="num">
                                      <p:cBhvr>
                                        <p:cTn id="50" dur="1250" fill="hold"/>
                                        <p:tgtEl>
                                          <p:spTgt spid="6">
                                            <p:txEl>
                                              <p:pRg st="1" end="1"/>
                                            </p:txEl>
                                          </p:spTgt>
                                        </p:tgtEl>
                                        <p:attrNameLst>
                                          <p:attrName>ppt_h</p:attrName>
                                        </p:attrNameLst>
                                      </p:cBhvr>
                                      <p:tavLst>
                                        <p:tav tm="0">
                                          <p:val>
                                            <p:fltVal val="0"/>
                                          </p:val>
                                        </p:tav>
                                        <p:tav tm="100000">
                                          <p:val>
                                            <p:strVal val="#ppt_h"/>
                                          </p:val>
                                        </p:tav>
                                      </p:tavLst>
                                    </p:anim>
                                    <p:anim calcmode="lin" valueType="num">
                                      <p:cBhvr>
                                        <p:cTn id="51" dur="125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52" dur="1250"/>
                                        <p:tgtEl>
                                          <p:spTgt spid="6">
                                            <p:txEl>
                                              <p:pRg st="1" end="1"/>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p:cTn id="55" dur="1250" fill="hold"/>
                                        <p:tgtEl>
                                          <p:spTgt spid="6">
                                            <p:txEl>
                                              <p:pRg st="2" end="2"/>
                                            </p:txEl>
                                          </p:spTgt>
                                        </p:tgtEl>
                                        <p:attrNameLst>
                                          <p:attrName>ppt_w</p:attrName>
                                        </p:attrNameLst>
                                      </p:cBhvr>
                                      <p:tavLst>
                                        <p:tav tm="0">
                                          <p:val>
                                            <p:fltVal val="0"/>
                                          </p:val>
                                        </p:tav>
                                        <p:tav tm="100000">
                                          <p:val>
                                            <p:strVal val="#ppt_w"/>
                                          </p:val>
                                        </p:tav>
                                      </p:tavLst>
                                    </p:anim>
                                    <p:anim calcmode="lin" valueType="num">
                                      <p:cBhvr>
                                        <p:cTn id="56" dur="1250" fill="hold"/>
                                        <p:tgtEl>
                                          <p:spTgt spid="6">
                                            <p:txEl>
                                              <p:pRg st="2" end="2"/>
                                            </p:txEl>
                                          </p:spTgt>
                                        </p:tgtEl>
                                        <p:attrNameLst>
                                          <p:attrName>ppt_h</p:attrName>
                                        </p:attrNameLst>
                                      </p:cBhvr>
                                      <p:tavLst>
                                        <p:tav tm="0">
                                          <p:val>
                                            <p:fltVal val="0"/>
                                          </p:val>
                                        </p:tav>
                                        <p:tav tm="100000">
                                          <p:val>
                                            <p:strVal val="#ppt_h"/>
                                          </p:val>
                                        </p:tav>
                                      </p:tavLst>
                                    </p:anim>
                                    <p:anim calcmode="lin" valueType="num">
                                      <p:cBhvr>
                                        <p:cTn id="57" dur="125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58" dur="1250"/>
                                        <p:tgtEl>
                                          <p:spTgt spid="6">
                                            <p:txEl>
                                              <p:pRg st="2" end="2"/>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p:cTn id="61" dur="1250" fill="hold"/>
                                        <p:tgtEl>
                                          <p:spTgt spid="6">
                                            <p:txEl>
                                              <p:pRg st="3" end="3"/>
                                            </p:txEl>
                                          </p:spTgt>
                                        </p:tgtEl>
                                        <p:attrNameLst>
                                          <p:attrName>ppt_w</p:attrName>
                                        </p:attrNameLst>
                                      </p:cBhvr>
                                      <p:tavLst>
                                        <p:tav tm="0">
                                          <p:val>
                                            <p:fltVal val="0"/>
                                          </p:val>
                                        </p:tav>
                                        <p:tav tm="100000">
                                          <p:val>
                                            <p:strVal val="#ppt_w"/>
                                          </p:val>
                                        </p:tav>
                                      </p:tavLst>
                                    </p:anim>
                                    <p:anim calcmode="lin" valueType="num">
                                      <p:cBhvr>
                                        <p:cTn id="62" dur="1250" fill="hold"/>
                                        <p:tgtEl>
                                          <p:spTgt spid="6">
                                            <p:txEl>
                                              <p:pRg st="3" end="3"/>
                                            </p:txEl>
                                          </p:spTgt>
                                        </p:tgtEl>
                                        <p:attrNameLst>
                                          <p:attrName>ppt_h</p:attrName>
                                        </p:attrNameLst>
                                      </p:cBhvr>
                                      <p:tavLst>
                                        <p:tav tm="0">
                                          <p:val>
                                            <p:fltVal val="0"/>
                                          </p:val>
                                        </p:tav>
                                        <p:tav tm="100000">
                                          <p:val>
                                            <p:strVal val="#ppt_h"/>
                                          </p:val>
                                        </p:tav>
                                      </p:tavLst>
                                    </p:anim>
                                    <p:anim calcmode="lin" valueType="num">
                                      <p:cBhvr>
                                        <p:cTn id="63" dur="125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64" dur="1250"/>
                                        <p:tgtEl>
                                          <p:spTgt spid="6">
                                            <p:txEl>
                                              <p:pRg st="3" end="3"/>
                                            </p:tx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p:cTn id="67" dur="1250" fill="hold"/>
                                        <p:tgtEl>
                                          <p:spTgt spid="6">
                                            <p:txEl>
                                              <p:pRg st="4" end="4"/>
                                            </p:txEl>
                                          </p:spTgt>
                                        </p:tgtEl>
                                        <p:attrNameLst>
                                          <p:attrName>ppt_w</p:attrName>
                                        </p:attrNameLst>
                                      </p:cBhvr>
                                      <p:tavLst>
                                        <p:tav tm="0">
                                          <p:val>
                                            <p:fltVal val="0"/>
                                          </p:val>
                                        </p:tav>
                                        <p:tav tm="100000">
                                          <p:val>
                                            <p:strVal val="#ppt_w"/>
                                          </p:val>
                                        </p:tav>
                                      </p:tavLst>
                                    </p:anim>
                                    <p:anim calcmode="lin" valueType="num">
                                      <p:cBhvr>
                                        <p:cTn id="68" dur="1250" fill="hold"/>
                                        <p:tgtEl>
                                          <p:spTgt spid="6">
                                            <p:txEl>
                                              <p:pRg st="4" end="4"/>
                                            </p:txEl>
                                          </p:spTgt>
                                        </p:tgtEl>
                                        <p:attrNameLst>
                                          <p:attrName>ppt_h</p:attrName>
                                        </p:attrNameLst>
                                      </p:cBhvr>
                                      <p:tavLst>
                                        <p:tav tm="0">
                                          <p:val>
                                            <p:fltVal val="0"/>
                                          </p:val>
                                        </p:tav>
                                        <p:tav tm="100000">
                                          <p:val>
                                            <p:strVal val="#ppt_h"/>
                                          </p:val>
                                        </p:tav>
                                      </p:tavLst>
                                    </p:anim>
                                    <p:anim calcmode="lin" valueType="num">
                                      <p:cBhvr>
                                        <p:cTn id="69" dur="125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70" dur="1250"/>
                                        <p:tgtEl>
                                          <p:spTgt spid="6">
                                            <p:txEl>
                                              <p:pRg st="4" end="4"/>
                                            </p:tx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61123">
                                            <p:txEl>
                                              <p:pRg st="0" end="0"/>
                                            </p:txEl>
                                          </p:spTgt>
                                        </p:tgtEl>
                                        <p:attrNameLst>
                                          <p:attrName>style.visibility</p:attrName>
                                        </p:attrNameLst>
                                      </p:cBhvr>
                                      <p:to>
                                        <p:strVal val="visible"/>
                                      </p:to>
                                    </p:set>
                                    <p:anim calcmode="lin" valueType="num">
                                      <p:cBhvr>
                                        <p:cTn id="73" dur="1000" fill="hold"/>
                                        <p:tgtEl>
                                          <p:spTgt spid="261123">
                                            <p:txEl>
                                              <p:pRg st="0" end="0"/>
                                            </p:txEl>
                                          </p:spTgt>
                                        </p:tgtEl>
                                        <p:attrNameLst>
                                          <p:attrName>ppt_w</p:attrName>
                                        </p:attrNameLst>
                                      </p:cBhvr>
                                      <p:tavLst>
                                        <p:tav tm="0">
                                          <p:val>
                                            <p:fltVal val="0"/>
                                          </p:val>
                                        </p:tav>
                                        <p:tav tm="100000">
                                          <p:val>
                                            <p:strVal val="#ppt_w"/>
                                          </p:val>
                                        </p:tav>
                                      </p:tavLst>
                                    </p:anim>
                                    <p:anim calcmode="lin" valueType="num">
                                      <p:cBhvr>
                                        <p:cTn id="74" dur="1000" fill="hold"/>
                                        <p:tgtEl>
                                          <p:spTgt spid="261123">
                                            <p:txEl>
                                              <p:pRg st="0" end="0"/>
                                            </p:txEl>
                                          </p:spTgt>
                                        </p:tgtEl>
                                        <p:attrNameLst>
                                          <p:attrName>ppt_h</p:attrName>
                                        </p:attrNameLst>
                                      </p:cBhvr>
                                      <p:tavLst>
                                        <p:tav tm="0">
                                          <p:val>
                                            <p:fltVal val="0"/>
                                          </p:val>
                                        </p:tav>
                                        <p:tav tm="100000">
                                          <p:val>
                                            <p:strVal val="#ppt_h"/>
                                          </p:val>
                                        </p:tav>
                                      </p:tavLst>
                                    </p:anim>
                                    <p:anim calcmode="lin" valueType="num">
                                      <p:cBhvr>
                                        <p:cTn id="75" dur="1000" fill="hold"/>
                                        <p:tgtEl>
                                          <p:spTgt spid="261123">
                                            <p:txEl>
                                              <p:pRg st="0" end="0"/>
                                            </p:txEl>
                                          </p:spTgt>
                                        </p:tgtEl>
                                        <p:attrNameLst>
                                          <p:attrName>style.rotation</p:attrName>
                                        </p:attrNameLst>
                                      </p:cBhvr>
                                      <p:tavLst>
                                        <p:tav tm="0">
                                          <p:val>
                                            <p:fltVal val="90"/>
                                          </p:val>
                                        </p:tav>
                                        <p:tav tm="100000">
                                          <p:val>
                                            <p:fltVal val="0"/>
                                          </p:val>
                                        </p:tav>
                                      </p:tavLst>
                                    </p:anim>
                                    <p:animEffect transition="in" filter="fade">
                                      <p:cBhvr>
                                        <p:cTn id="76" dur="1000"/>
                                        <p:tgtEl>
                                          <p:spTgt spid="261123">
                                            <p:txEl>
                                              <p:pRg st="0" end="0"/>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61124">
                                            <p:txEl>
                                              <p:pRg st="0" end="0"/>
                                            </p:txEl>
                                          </p:spTgt>
                                        </p:tgtEl>
                                        <p:attrNameLst>
                                          <p:attrName>style.visibility</p:attrName>
                                        </p:attrNameLst>
                                      </p:cBhvr>
                                      <p:to>
                                        <p:strVal val="visible"/>
                                      </p:to>
                                    </p:set>
                                    <p:anim calcmode="lin" valueType="num">
                                      <p:cBhvr>
                                        <p:cTn id="79" dur="1000" fill="hold"/>
                                        <p:tgtEl>
                                          <p:spTgt spid="261124">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61124">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61124">
                                            <p:txEl>
                                              <p:pRg st="0" end="0"/>
                                            </p:txEl>
                                          </p:spTgt>
                                        </p:tgtEl>
                                        <p:attrNameLst>
                                          <p:attrName>style.rotation</p:attrName>
                                        </p:attrNameLst>
                                      </p:cBhvr>
                                      <p:tavLst>
                                        <p:tav tm="0">
                                          <p:val>
                                            <p:fltVal val="90"/>
                                          </p:val>
                                        </p:tav>
                                        <p:tav tm="100000">
                                          <p:val>
                                            <p:fltVal val="0"/>
                                          </p:val>
                                        </p:tav>
                                      </p:tavLst>
                                    </p:anim>
                                    <p:animEffect transition="in" filter="fade">
                                      <p:cBhvr>
                                        <p:cTn id="82" dur="1000"/>
                                        <p:tgtEl>
                                          <p:spTgt spid="261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P spid="261124" grpId="0" build="p"/>
      <p:bldP spid="5" grpId="0" build="p"/>
      <p:bldP spid="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288"/>
            <a:ext cx="8991600" cy="1398587"/>
          </a:xfrm>
        </p:spPr>
        <p:txBody>
          <a:bodyPr/>
          <a:lstStyle/>
          <a:p>
            <a:pPr marL="484632" eaLnBrk="1" fontAlgn="auto" hangingPunct="1">
              <a:spcAft>
                <a:spcPts val="0"/>
              </a:spcAft>
              <a:defRPr/>
            </a:pPr>
            <a:r>
              <a:rPr lang="en-US" dirty="0" smtClean="0">
                <a:solidFill>
                  <a:schemeClr val="accent1">
                    <a:tint val="83000"/>
                    <a:satMod val="150000"/>
                  </a:schemeClr>
                </a:solidFill>
              </a:rPr>
              <a:t>Some Reasons to take Coumadin</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28800"/>
            <a:ext cx="8229600" cy="4525963"/>
          </a:xfrm>
        </p:spPr>
        <p:txBody>
          <a:bodyPr/>
          <a:lstStyle/>
          <a:p>
            <a:pPr eaLnBrk="1" hangingPunct="1"/>
            <a:r>
              <a:rPr lang="en-US" altLang="en-US" smtClean="0"/>
              <a:t>A-fib</a:t>
            </a:r>
          </a:p>
          <a:p>
            <a:pPr eaLnBrk="1" hangingPunct="1"/>
            <a:r>
              <a:rPr lang="en-US" altLang="en-US" smtClean="0"/>
              <a:t>DVT</a:t>
            </a:r>
          </a:p>
          <a:p>
            <a:pPr eaLnBrk="1" hangingPunct="1"/>
            <a:r>
              <a:rPr lang="en-US" altLang="en-US" smtClean="0"/>
              <a:t>PE</a:t>
            </a:r>
          </a:p>
          <a:p>
            <a:pPr eaLnBrk="1" hangingPunct="1"/>
            <a:r>
              <a:rPr lang="en-US" altLang="en-US" smtClean="0"/>
              <a:t>Valve Replacement</a:t>
            </a:r>
          </a:p>
        </p:txBody>
      </p:sp>
    </p:spTree>
    <p:extLst>
      <p:ext uri="{BB962C8B-B14F-4D97-AF65-F5344CB8AC3E}">
        <p14:creationId xmlns:p14="http://schemas.microsoft.com/office/powerpoint/2010/main" val="1480678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Duration</a:t>
            </a:r>
            <a:endParaRPr lang="en-US" dirty="0"/>
          </a:p>
        </p:txBody>
      </p:sp>
      <p:sp>
        <p:nvSpPr>
          <p:cNvPr id="263171" name="Text Placeholder 2"/>
          <p:cNvSpPr>
            <a:spLocks noGrp="1"/>
          </p:cNvSpPr>
          <p:nvPr>
            <p:ph type="body" idx="1"/>
          </p:nvPr>
        </p:nvSpPr>
        <p:spPr/>
        <p:txBody>
          <a:bodyPr/>
          <a:lstStyle/>
          <a:p>
            <a:pPr eaLnBrk="1" hangingPunct="1">
              <a:buFont typeface="Wingdings 2" panose="05020102010507070707" pitchFamily="18" charset="2"/>
              <a:buNone/>
            </a:pPr>
            <a:r>
              <a:rPr lang="en-US" altLang="en-US" b="1" smtClean="0"/>
              <a:t>Long Term</a:t>
            </a:r>
          </a:p>
        </p:txBody>
      </p:sp>
      <p:sp>
        <p:nvSpPr>
          <p:cNvPr id="263172" name="Text Placeholder 3"/>
          <p:cNvSpPr>
            <a:spLocks noGrp="1"/>
          </p:cNvSpPr>
          <p:nvPr>
            <p:ph type="body" sz="quarter" idx="3"/>
          </p:nvPr>
        </p:nvSpPr>
        <p:spPr/>
        <p:txBody>
          <a:bodyPr/>
          <a:lstStyle/>
          <a:p>
            <a:pPr eaLnBrk="1" hangingPunct="1">
              <a:buFont typeface="Wingdings 2" panose="05020102010507070707" pitchFamily="18" charset="2"/>
              <a:buNone/>
            </a:pPr>
            <a:r>
              <a:rPr lang="en-US" altLang="en-US" b="1" smtClean="0"/>
              <a:t>Short Term</a:t>
            </a:r>
          </a:p>
        </p:txBody>
      </p:sp>
      <p:sp>
        <p:nvSpPr>
          <p:cNvPr id="5" name="Content Placeholder 4"/>
          <p:cNvSpPr>
            <a:spLocks noGrp="1"/>
          </p:cNvSpPr>
          <p:nvPr>
            <p:ph sz="quarter" idx="13"/>
          </p:nvPr>
        </p:nvSpPr>
        <p:spPr>
          <a:xfrm>
            <a:off x="457200" y="2212975"/>
            <a:ext cx="4041775" cy="3913188"/>
          </a:xfrm>
        </p:spPr>
        <p:txBody>
          <a:bodyPr/>
          <a:lstStyle/>
          <a:p>
            <a:pPr eaLnBrk="1" hangingPunct="1"/>
            <a:r>
              <a:rPr lang="en-US" altLang="en-US" smtClean="0"/>
              <a:t>A-Fib</a:t>
            </a:r>
          </a:p>
          <a:p>
            <a:pPr eaLnBrk="1" hangingPunct="1"/>
            <a:r>
              <a:rPr lang="en-US" altLang="en-US" smtClean="0"/>
              <a:t>DVT or PE with no precipitating event</a:t>
            </a:r>
          </a:p>
          <a:p>
            <a:pPr eaLnBrk="1" hangingPunct="1"/>
            <a:r>
              <a:rPr lang="en-US" altLang="en-US" smtClean="0"/>
              <a:t>Valve Replacement</a:t>
            </a:r>
          </a:p>
        </p:txBody>
      </p:sp>
      <p:sp>
        <p:nvSpPr>
          <p:cNvPr id="6" name="Content Placeholder 5"/>
          <p:cNvSpPr>
            <a:spLocks noGrp="1"/>
          </p:cNvSpPr>
          <p:nvPr>
            <p:ph sz="quarter" idx="14"/>
          </p:nvPr>
        </p:nvSpPr>
        <p:spPr>
          <a:xfrm>
            <a:off x="4672013" y="2212975"/>
            <a:ext cx="4041775" cy="3913188"/>
          </a:xfrm>
        </p:spPr>
        <p:txBody>
          <a:bodyPr/>
          <a:lstStyle/>
          <a:p>
            <a:pPr eaLnBrk="1" hangingPunct="1"/>
            <a:r>
              <a:rPr lang="en-US" altLang="en-US" smtClean="0"/>
              <a:t>DVT or PE with a precipitating event – we need to track these patients to ensure they are only being treated for the time frame proposed</a:t>
            </a:r>
          </a:p>
        </p:txBody>
      </p:sp>
    </p:spTree>
    <p:extLst>
      <p:ext uri="{BB962C8B-B14F-4D97-AF65-F5344CB8AC3E}">
        <p14:creationId xmlns:p14="http://schemas.microsoft.com/office/powerpoint/2010/main" val="39167630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0" end="0"/>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63171">
                                            <p:txEl>
                                              <p:pRg st="0" end="0"/>
                                            </p:txEl>
                                          </p:spTgt>
                                        </p:tgtEl>
                                        <p:attrNameLst>
                                          <p:attrName>style.visibility</p:attrName>
                                        </p:attrNameLst>
                                      </p:cBhvr>
                                      <p:to>
                                        <p:strVal val="visible"/>
                                      </p:to>
                                    </p:set>
                                    <p:anim calcmode="lin" valueType="num">
                                      <p:cBhvr>
                                        <p:cTn id="37" dur="1000" fill="hold"/>
                                        <p:tgtEl>
                                          <p:spTgt spid="263171">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263171">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263171">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263171">
                                            <p:txEl>
                                              <p:pRg st="0" end="0"/>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63172">
                                            <p:txEl>
                                              <p:pRg st="0" end="0"/>
                                            </p:txEl>
                                          </p:spTgt>
                                        </p:tgtEl>
                                        <p:attrNameLst>
                                          <p:attrName>style.visibility</p:attrName>
                                        </p:attrNameLst>
                                      </p:cBhvr>
                                      <p:to>
                                        <p:strVal val="visible"/>
                                      </p:to>
                                    </p:set>
                                    <p:anim calcmode="lin" valueType="num">
                                      <p:cBhvr>
                                        <p:cTn id="43" dur="1000" fill="hold"/>
                                        <p:tgtEl>
                                          <p:spTgt spid="263172">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263172">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263172">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263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P spid="263172" grpId="0" build="p"/>
      <p:bldP spid="5" grpId="0" build="p"/>
      <p:bldP spid="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2438400"/>
          </a:xfrm>
        </p:spPr>
        <p:txBody>
          <a:bodyPr/>
          <a:lstStyle/>
          <a:p>
            <a:pPr marL="484632" eaLnBrk="1" fontAlgn="auto" hangingPunct="1">
              <a:spcAft>
                <a:spcPts val="0"/>
              </a:spcAft>
              <a:defRPr/>
            </a:pPr>
            <a:r>
              <a:rPr lang="en-US" dirty="0" smtClean="0">
                <a:solidFill>
                  <a:schemeClr val="accent1">
                    <a:tint val="83000"/>
                    <a:satMod val="150000"/>
                  </a:schemeClr>
                </a:solidFill>
              </a:rPr>
              <a:t>Anticoagulation Therapy-</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1524000" y="3276600"/>
            <a:ext cx="6400800" cy="1219200"/>
          </a:xfrm>
          <a:extLst/>
        </p:spPr>
        <p:txBody>
          <a:bodyPr rtlCol="0"/>
          <a:lstStyle/>
          <a:p>
            <a:pPr eaLnBrk="1" fontAlgn="auto" hangingPunct="1">
              <a:spcAft>
                <a:spcPts val="0"/>
              </a:spcAft>
              <a:buFont typeface="Wingdings 2"/>
              <a:buNone/>
              <a:defRPr/>
            </a:pPr>
            <a:r>
              <a:rPr lang="en-US" dirty="0" smtClean="0"/>
              <a:t>Coumadin Management Policy	</a:t>
            </a:r>
            <a:endParaRPr lang="en-US" dirty="0"/>
          </a:p>
        </p:txBody>
      </p:sp>
    </p:spTree>
    <p:extLst>
      <p:ext uri="{BB962C8B-B14F-4D97-AF65-F5344CB8AC3E}">
        <p14:creationId xmlns:p14="http://schemas.microsoft.com/office/powerpoint/2010/main" val="2276837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Teaching</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28800"/>
            <a:ext cx="8229600" cy="4525963"/>
          </a:xfrm>
        </p:spPr>
        <p:txBody>
          <a:bodyPr/>
          <a:lstStyle/>
          <a:p>
            <a:pPr eaLnBrk="1" hangingPunct="1"/>
            <a:r>
              <a:rPr lang="en-US" altLang="en-US" smtClean="0"/>
              <a:t>Nursing staff will provide education to patients</a:t>
            </a:r>
          </a:p>
          <a:p>
            <a:pPr eaLnBrk="1" hangingPunct="1"/>
            <a:r>
              <a:rPr lang="en-US" altLang="en-US" smtClean="0"/>
              <a:t>Emphasis on food and medicine interactions as well as signs of bleeding.</a:t>
            </a:r>
          </a:p>
        </p:txBody>
      </p:sp>
    </p:spTree>
    <p:extLst>
      <p:ext uri="{BB962C8B-B14F-4D97-AF65-F5344CB8AC3E}">
        <p14:creationId xmlns:p14="http://schemas.microsoft.com/office/powerpoint/2010/main" val="1713978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Dosing</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905000"/>
            <a:ext cx="8229600" cy="4525963"/>
          </a:xfrm>
        </p:spPr>
        <p:txBody>
          <a:bodyPr rtlCol="0">
            <a:normAutofit/>
          </a:bodyPr>
          <a:lstStyle/>
          <a:p>
            <a:pPr marL="448056" indent="-384048" eaLnBrk="1" fontAlgn="auto" hangingPunct="1">
              <a:spcAft>
                <a:spcPts val="0"/>
              </a:spcAft>
              <a:buFont typeface="Wingdings 2"/>
              <a:buChar char=""/>
              <a:defRPr/>
            </a:pPr>
            <a:r>
              <a:rPr lang="en-US" dirty="0" smtClean="0">
                <a:solidFill>
                  <a:schemeClr val="tx1">
                    <a:lumMod val="50000"/>
                    <a:lumOff val="50000"/>
                  </a:schemeClr>
                </a:solidFill>
              </a:rPr>
              <a:t>ACCP Anticoagulation Guidelines</a:t>
            </a:r>
          </a:p>
          <a:p>
            <a:pPr marL="64008" indent="0" eaLnBrk="1" fontAlgn="auto" hangingPunct="1">
              <a:spcAft>
                <a:spcPts val="0"/>
              </a:spcAft>
              <a:buFont typeface="Wingdings 2"/>
              <a:buNone/>
              <a:defRPr/>
            </a:pPr>
            <a:endParaRPr lang="en-US" dirty="0" smtClean="0">
              <a:solidFill>
                <a:schemeClr val="tx1">
                  <a:lumMod val="50000"/>
                  <a:lumOff val="50000"/>
                </a:schemeClr>
              </a:solidFill>
            </a:endParaRPr>
          </a:p>
          <a:p>
            <a:pPr marL="448056" indent="-384048" eaLnBrk="1" fontAlgn="auto" hangingPunct="1">
              <a:spcAft>
                <a:spcPts val="0"/>
              </a:spcAft>
              <a:buFont typeface="Wingdings 2"/>
              <a:buChar cha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2919364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1088</TotalTime>
  <Words>9465</Words>
  <Application>Microsoft Office PowerPoint</Application>
  <PresentationFormat>On-screen Show (4:3)</PresentationFormat>
  <Paragraphs>1520</Paragraphs>
  <Slides>148</Slides>
  <Notes>126</Notes>
  <HiddenSlides>0</HiddenSlides>
  <MMClips>0</MMClips>
  <ScaleCrop>false</ScaleCrop>
  <HeadingPairs>
    <vt:vector size="8" baseType="variant">
      <vt:variant>
        <vt:lpstr>Fonts Used</vt:lpstr>
      </vt:variant>
      <vt:variant>
        <vt:i4>17</vt:i4>
      </vt:variant>
      <vt:variant>
        <vt:lpstr>Theme</vt:lpstr>
      </vt:variant>
      <vt:variant>
        <vt:i4>5</vt:i4>
      </vt:variant>
      <vt:variant>
        <vt:lpstr>Embedded OLE Servers</vt:lpstr>
      </vt:variant>
      <vt:variant>
        <vt:i4>2</vt:i4>
      </vt:variant>
      <vt:variant>
        <vt:lpstr>Slide Titles</vt:lpstr>
      </vt:variant>
      <vt:variant>
        <vt:i4>148</vt:i4>
      </vt:variant>
    </vt:vector>
  </HeadingPairs>
  <TitlesOfParts>
    <vt:vector size="172" baseType="lpstr">
      <vt:lpstr>Arial</vt:lpstr>
      <vt:lpstr>Calibri</vt:lpstr>
      <vt:lpstr>Calibri (Body)</vt:lpstr>
      <vt:lpstr>Century Gothic</vt:lpstr>
      <vt:lpstr>Constantia</vt:lpstr>
      <vt:lpstr>Courier New</vt:lpstr>
      <vt:lpstr>Georgia</vt:lpstr>
      <vt:lpstr>Gill Sans MT</vt:lpstr>
      <vt:lpstr>Merriweather</vt:lpstr>
      <vt:lpstr>Open Sans</vt:lpstr>
      <vt:lpstr>Palatino Linotype</vt:lpstr>
      <vt:lpstr>Symbol</vt:lpstr>
      <vt:lpstr>Tahoma</vt:lpstr>
      <vt:lpstr>Times New Roman</vt:lpstr>
      <vt:lpstr>Verdana</vt:lpstr>
      <vt:lpstr>Wingdings</vt:lpstr>
      <vt:lpstr>Wingdings 2</vt:lpstr>
      <vt:lpstr>Solstice</vt:lpstr>
      <vt:lpstr>1_Civic</vt:lpstr>
      <vt:lpstr>Flow</vt:lpstr>
      <vt:lpstr>Executive</vt:lpstr>
      <vt:lpstr>Quotable</vt:lpstr>
      <vt:lpstr>Worksheet</vt:lpstr>
      <vt:lpstr>Document</vt:lpstr>
      <vt:lpstr>ORIENTATION</vt:lpstr>
      <vt:lpstr>PowerPoint Presentation</vt:lpstr>
      <vt:lpstr>Message Taking Guidelines </vt:lpstr>
      <vt:lpstr>Patient Cases </vt:lpstr>
      <vt:lpstr>What do you think? Where does it go?</vt:lpstr>
      <vt:lpstr>What do you think? Where does it go?</vt:lpstr>
      <vt:lpstr>What do you think? Where does it go?</vt:lpstr>
      <vt:lpstr>What do you think? Where does it go?</vt:lpstr>
      <vt:lpstr>What do you think? Where does it go?</vt:lpstr>
      <vt:lpstr>What do you think? Where does it go?</vt:lpstr>
      <vt:lpstr>What do you think? Where does it go?</vt:lpstr>
      <vt:lpstr>What do you think? Where does it go?</vt:lpstr>
      <vt:lpstr>What do you think? Where does it go?</vt:lpstr>
      <vt:lpstr>What do you think? Where does it go?</vt:lpstr>
      <vt:lpstr>What do you think? Where does it go?</vt:lpstr>
      <vt:lpstr>Standard Workflow</vt:lpstr>
      <vt:lpstr>CLINICAL CLERK</vt:lpstr>
      <vt:lpstr>PowerPoint Presentation</vt:lpstr>
      <vt:lpstr>CSRP</vt:lpstr>
      <vt:lpstr>PowerPoint Presentation</vt:lpstr>
      <vt:lpstr>PowerPoint Presentation</vt:lpstr>
      <vt:lpstr>PowerPoint Presentation</vt:lpstr>
      <vt:lpstr>         CSRP Guidelines Grid</vt:lpstr>
      <vt:lpstr>Sample Registry</vt:lpstr>
      <vt:lpstr>CLINICAL SKILLS</vt:lpstr>
      <vt:lpstr>Blood Pressure Measurement</vt:lpstr>
      <vt:lpstr>PowerPoint Presentation</vt:lpstr>
      <vt:lpstr>Medication Reconciliation</vt:lpstr>
      <vt:lpstr>Medication Reconciliation</vt:lpstr>
      <vt:lpstr>Medication Reconciliation</vt:lpstr>
      <vt:lpstr>Peak Flow Monitoring </vt:lpstr>
      <vt:lpstr>Carbon Monoxide Testing </vt:lpstr>
      <vt:lpstr>Pack Years</vt:lpstr>
      <vt:lpstr>Waived Testing</vt:lpstr>
      <vt:lpstr>Specimen Collection</vt:lpstr>
      <vt:lpstr>Specimen Collection</vt:lpstr>
      <vt:lpstr>PowerPoint Presentation</vt:lpstr>
      <vt:lpstr>Patient Visit Preparation</vt:lpstr>
      <vt:lpstr>Mandated Reporting </vt:lpstr>
      <vt:lpstr>Mandated Reporting </vt:lpstr>
      <vt:lpstr>Vaccines / Injections</vt:lpstr>
      <vt:lpstr>Vaccines / Injections  To assure safe administration of medications </vt:lpstr>
      <vt:lpstr>Vaccines / Injections</vt:lpstr>
      <vt:lpstr>Immunization Techniques: Best Practices with Infants, Children and Adults</vt:lpstr>
      <vt:lpstr>Vaccine Storage &amp; Handling</vt:lpstr>
      <vt:lpstr>Vaccine Storage &amp; Handling</vt:lpstr>
      <vt:lpstr>Vaccination Schedules</vt:lpstr>
      <vt:lpstr>PowerPoint Presentation</vt:lpstr>
      <vt:lpstr>PowerPoint Presentation</vt:lpstr>
      <vt:lpstr>Pneumococcal Vaccination</vt:lpstr>
      <vt:lpstr>CLINICAL SKILLS</vt:lpstr>
      <vt:lpstr>Pediatric Vaccines</vt:lpstr>
      <vt:lpstr>Pediatric Vaccines</vt:lpstr>
      <vt:lpstr>Vaccination Schedules</vt:lpstr>
      <vt:lpstr>PowerPoint Presentation</vt:lpstr>
      <vt:lpstr>PowerPoint Presentation</vt:lpstr>
      <vt:lpstr>Diabetes 101: Survival Skills</vt:lpstr>
      <vt:lpstr>who is at risk…</vt:lpstr>
      <vt:lpstr>PowerPoint Presentation</vt:lpstr>
      <vt:lpstr>characteristics</vt:lpstr>
      <vt:lpstr>Common Myths</vt:lpstr>
      <vt:lpstr>what is hemoglobin a1c</vt:lpstr>
      <vt:lpstr>a1c and estimated average glucose</vt:lpstr>
      <vt:lpstr>treatment: Care Team</vt:lpstr>
      <vt:lpstr>treatment: lifestyle: activity</vt:lpstr>
      <vt:lpstr>Why monitor?</vt:lpstr>
      <vt:lpstr>The needed tools</vt:lpstr>
      <vt:lpstr>How does it help? (1)</vt:lpstr>
      <vt:lpstr>How does it help? (2)</vt:lpstr>
      <vt:lpstr>When and how often  to monitor BG?</vt:lpstr>
      <vt:lpstr>Monitoring schedules:</vt:lpstr>
      <vt:lpstr>Insulin Vials vs. Pens</vt:lpstr>
      <vt:lpstr>Commonly used insulins</vt:lpstr>
      <vt:lpstr>Which one is best?</vt:lpstr>
      <vt:lpstr>PowerPoint Presentation</vt:lpstr>
      <vt:lpstr>Pen Instructions:</vt:lpstr>
      <vt:lpstr>Injection Locations:</vt:lpstr>
      <vt:lpstr>Acute complications</vt:lpstr>
      <vt:lpstr>Causes of Hypoglycemia</vt:lpstr>
      <vt:lpstr>Symptoms of Hypoglycemia</vt:lpstr>
      <vt:lpstr>Treatment of Hypoglycemia</vt:lpstr>
      <vt:lpstr>Hyperglycemia- Causes</vt:lpstr>
      <vt:lpstr>Symptoms of Hyperglycemia</vt:lpstr>
      <vt:lpstr>Treatment of Hyperglycemia</vt:lpstr>
      <vt:lpstr>blood pressure and lipid goals different for diabetes</vt:lpstr>
      <vt:lpstr>Triage</vt:lpstr>
      <vt:lpstr>Triage</vt:lpstr>
      <vt:lpstr>Triage</vt:lpstr>
      <vt:lpstr>Anticoagulation Therapy Management</vt:lpstr>
      <vt:lpstr>What is an Anticoagulant? </vt:lpstr>
      <vt:lpstr>How is the effectiveness of Coumadin monitored?</vt:lpstr>
      <vt:lpstr>INR Range </vt:lpstr>
      <vt:lpstr>Factors that may contribute to a high or low INR </vt:lpstr>
      <vt:lpstr>Possible Side Effects</vt:lpstr>
      <vt:lpstr>Some Reasons to take Coumadin</vt:lpstr>
      <vt:lpstr>Duration</vt:lpstr>
      <vt:lpstr>Anticoagulation Therapy-</vt:lpstr>
      <vt:lpstr>Teaching</vt:lpstr>
      <vt:lpstr>Dosing</vt:lpstr>
      <vt:lpstr>Goal Inr range 2.0-3.0</vt:lpstr>
      <vt:lpstr>Goal Inr range 2.0-3.0</vt:lpstr>
      <vt:lpstr>Goal Inr range 2.5-3.5</vt:lpstr>
      <vt:lpstr>Dosing</vt:lpstr>
      <vt:lpstr>Assessing Why INR High  </vt:lpstr>
      <vt:lpstr>Assessing Why INR Low   </vt:lpstr>
      <vt:lpstr>Dosing</vt:lpstr>
      <vt:lpstr>Documentation </vt:lpstr>
      <vt:lpstr>Notification of INR</vt:lpstr>
      <vt:lpstr>Non-compliance </vt:lpstr>
      <vt:lpstr>Medication refills </vt:lpstr>
      <vt:lpstr>Anticoagulation Therapy – </vt:lpstr>
      <vt:lpstr>What is Bridging?</vt:lpstr>
      <vt:lpstr>When to Bridge</vt:lpstr>
      <vt:lpstr>Procedures that can be performed without discontinuing coumadin</vt:lpstr>
      <vt:lpstr>When to Bridge AFIB Patients</vt:lpstr>
      <vt:lpstr>Chads 2 – Vas Score</vt:lpstr>
      <vt:lpstr>When to Bridge AFIB Patients</vt:lpstr>
      <vt:lpstr>When to Bridge Other</vt:lpstr>
      <vt:lpstr>Suggested risk stratification for perioperative thromboembolism</vt:lpstr>
      <vt:lpstr>Bridging Plan</vt:lpstr>
      <vt:lpstr>Determining Bridging Plan</vt:lpstr>
      <vt:lpstr>Bridging Plan</vt:lpstr>
      <vt:lpstr>Lovenox dosing </vt:lpstr>
      <vt:lpstr>Example of plan based on October 1st procedure and weight of 80 kgs/176lbs with BID Lovenox dosing</vt:lpstr>
      <vt:lpstr>Anticoagulation Therapy -</vt:lpstr>
      <vt:lpstr>Some medications that interact with Coumadin </vt:lpstr>
      <vt:lpstr>Procedure</vt:lpstr>
      <vt:lpstr>Anticoagulation Therapy -</vt:lpstr>
      <vt:lpstr>Procedure</vt:lpstr>
      <vt:lpstr>Anticoagulation Therapy -</vt:lpstr>
      <vt:lpstr>What is TTR            (Total Time in Range)?</vt:lpstr>
      <vt:lpstr>Procedure</vt:lpstr>
      <vt:lpstr>Anticoagulation Therapy -</vt:lpstr>
      <vt:lpstr>What is a DOAC?</vt:lpstr>
      <vt:lpstr> Coumadin vs. DOACs </vt:lpstr>
      <vt:lpstr>Procedure </vt:lpstr>
      <vt:lpstr>Questions to ask on DOAC phone call</vt:lpstr>
      <vt:lpstr>Patient Cases</vt:lpstr>
      <vt:lpstr>Dosing – Case 1</vt:lpstr>
      <vt:lpstr>Dosing – Case 2</vt:lpstr>
      <vt:lpstr>Dosing – Case 3</vt:lpstr>
      <vt:lpstr>Bridging– Case 1</vt:lpstr>
      <vt:lpstr>Bridging Plan– Case 1</vt:lpstr>
      <vt:lpstr>Plan given to patient</vt:lpstr>
      <vt:lpstr>Anticoagulation Therapy -</vt:lpstr>
      <vt:lpstr>Teaching Topics</vt:lpstr>
      <vt:lpstr>Teaching Handouts/Resources</vt:lpstr>
      <vt:lpstr>Questions &amp; Discussion</vt:lpstr>
    </vt:vector>
  </TitlesOfParts>
  <Company>Valley Medical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dc:title>
  <dc:creator>User</dc:creator>
  <cp:lastModifiedBy>Bergstrom, Rachel</cp:lastModifiedBy>
  <cp:revision>50</cp:revision>
  <cp:lastPrinted>2018-08-24T15:35:25Z</cp:lastPrinted>
  <dcterms:created xsi:type="dcterms:W3CDTF">2018-07-10T13:24:43Z</dcterms:created>
  <dcterms:modified xsi:type="dcterms:W3CDTF">2020-03-10T20:10:16Z</dcterms:modified>
</cp:coreProperties>
</file>