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3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0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0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3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841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2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33850-6F0F-44F4-8929-1DE4EAD74EB4}" type="datetimeFigureOut">
              <a:rPr lang="en-US" smtClean="0"/>
              <a:t>1/6/2022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81090-BE1E-40FA-82F6-498217147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5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Mini-Mental Status Exam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1917" y="0"/>
            <a:ext cx="4847104" cy="685800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914400" y="1690688"/>
            <a:ext cx="5181600" cy="4351338"/>
          </a:xfrm>
        </p:spPr>
        <p:txBody>
          <a:bodyPr/>
          <a:lstStyle/>
          <a:p>
            <a:r>
              <a:rPr lang="en-US" dirty="0" smtClean="0"/>
              <a:t>May fluctuate slightly from day to day (can help over time)</a:t>
            </a:r>
          </a:p>
          <a:p>
            <a:r>
              <a:rPr lang="en-US" dirty="0" smtClean="0"/>
              <a:t>Affected by education level</a:t>
            </a:r>
          </a:p>
          <a:p>
            <a:r>
              <a:rPr lang="en-US" dirty="0" smtClean="0"/>
              <a:t>Total score can be limited by physical impairment (ex: vision)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18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Neuropsychological testing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0614514"/>
              </p:ext>
            </p:extLst>
          </p:nvPr>
        </p:nvGraphicFramePr>
        <p:xfrm>
          <a:off x="838199" y="1825628"/>
          <a:ext cx="4870269" cy="4351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1405">
                  <a:extLst>
                    <a:ext uri="{9D8B030D-6E8A-4147-A177-3AD203B41FA5}">
                      <a16:colId xmlns:a16="http://schemas.microsoft.com/office/drawing/2014/main" val="3512093670"/>
                    </a:ext>
                  </a:extLst>
                </a:gridCol>
                <a:gridCol w="1348864">
                  <a:extLst>
                    <a:ext uri="{9D8B030D-6E8A-4147-A177-3AD203B41FA5}">
                      <a16:colId xmlns:a16="http://schemas.microsoft.com/office/drawing/2014/main" val="752753562"/>
                    </a:ext>
                  </a:extLst>
                </a:gridCol>
              </a:tblGrid>
              <a:tr h="2392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NEUROPSYCH TESTING PROVIDERS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255968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Provider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8633045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Dr. Bradley Brummet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Hadley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59082752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Dr. Kate Carlson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Northampton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2265543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Dr. Nahid Markosian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Northampton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4361420"/>
                  </a:ext>
                </a:extLst>
              </a:tr>
              <a:tr h="4556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Neuropsychological Evaluations of Northampton, Dr. Michael Fearing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Northampton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05516783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Dr. </a:t>
                      </a:r>
                      <a:r>
                        <a:rPr lang="en-US" sz="1100" u="none" strike="noStrike" dirty="0" err="1">
                          <a:effectLst/>
                        </a:rPr>
                        <a:t>Terese</a:t>
                      </a:r>
                      <a:r>
                        <a:rPr 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</a:rPr>
                        <a:t>Hodel-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Malinofsky</a:t>
                      </a:r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Easthampton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71650637"/>
                  </a:ext>
                </a:extLst>
              </a:tr>
              <a:tr h="46702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Berkshire Memory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Pittsfield 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5587656"/>
                  </a:ext>
                </a:extLst>
              </a:tr>
              <a:tr h="683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Pioneer Valley Psychological  Assessment Inc.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South Deerfield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9515078"/>
                  </a:ext>
                </a:extLst>
              </a:tr>
              <a:tr h="68345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Baystate Behavioral Health and Neuropsychology, Dr. Zachary Marowitz, Dr. Jessica Jaworksi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Springfield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3981883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Clionsky Neuro Systems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Springfield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5391399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Umass Memorial Worcester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Worcester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1416129"/>
                  </a:ext>
                </a:extLst>
              </a:tr>
              <a:tr h="2278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Cornerstone Behavioral Health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Worcester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5897342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Help to quantify degree of functional impairment and which areas of the brain are most affected (speech,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Identify mood disorders</a:t>
            </a:r>
          </a:p>
          <a:p>
            <a:r>
              <a:rPr lang="en-US" dirty="0" smtClean="0"/>
              <a:t>Repeating over time helps to gauge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71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Geri-psych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31435517"/>
              </p:ext>
            </p:extLst>
          </p:nvPr>
        </p:nvGraphicFramePr>
        <p:xfrm>
          <a:off x="838200" y="1825624"/>
          <a:ext cx="4648199" cy="42486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7489">
                  <a:extLst>
                    <a:ext uri="{9D8B030D-6E8A-4147-A177-3AD203B41FA5}">
                      <a16:colId xmlns:a16="http://schemas.microsoft.com/office/drawing/2014/main" val="3774546267"/>
                    </a:ext>
                  </a:extLst>
                </a:gridCol>
                <a:gridCol w="2430710">
                  <a:extLst>
                    <a:ext uri="{9D8B030D-6E8A-4147-A177-3AD203B41FA5}">
                      <a16:colId xmlns:a16="http://schemas.microsoft.com/office/drawing/2014/main" val="3976323677"/>
                    </a:ext>
                  </a:extLst>
                </a:gridCol>
              </a:tblGrid>
              <a:tr h="35405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GERI-PSYCH</a:t>
                      </a:r>
                      <a:r>
                        <a:rPr lang="en-US" sz="11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u="none" strike="noStrike" dirty="0" smtClean="0">
                          <a:effectLst/>
                        </a:rPr>
                        <a:t>PROVIDERS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150649"/>
                  </a:ext>
                </a:extLst>
              </a:tr>
              <a:tr h="354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Provider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City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15112032"/>
                  </a:ext>
                </a:extLst>
              </a:tr>
              <a:tr h="1062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Connecticut General &amp; Geriatric Psychiatry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Simsbury, 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7311907"/>
                  </a:ext>
                </a:extLst>
              </a:tr>
              <a:tr h="1416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West Central Family &amp; Counseling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West Springfield MA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8893275"/>
                  </a:ext>
                </a:extLst>
              </a:tr>
              <a:tr h="106215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Advanced </a:t>
                      </a:r>
                      <a:r>
                        <a:rPr lang="en-US" sz="1100" u="none" strike="noStrike" dirty="0" smtClean="0">
                          <a:effectLst/>
                        </a:rPr>
                        <a:t>Psychiatry </a:t>
                      </a:r>
                      <a:r>
                        <a:rPr lang="en-US" sz="1100" u="none" strike="noStrike" dirty="0">
                          <a:effectLst/>
                        </a:rPr>
                        <a:t>Services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Worcester, MA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0356521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Required to determine capacity in patients with coexisting psychiatric disorder</a:t>
            </a:r>
          </a:p>
          <a:p>
            <a:r>
              <a:rPr lang="en-US" dirty="0" smtClean="0"/>
              <a:t>Psychiatrists also must be involved in assessing capacity for patients with developmental </a:t>
            </a:r>
            <a:r>
              <a:rPr lang="en-US" dirty="0" smtClean="0"/>
              <a:t>delay</a:t>
            </a:r>
          </a:p>
          <a:p>
            <a:r>
              <a:rPr lang="en-US" dirty="0" smtClean="0"/>
              <a:t>Dr. Starr is an excellent geriatrician and is extremely helpful with patients with dementia and behavioral issues, but does not do specialized psychiatric management (ex: an elderly patient with schizophrenia or bipolar) or determine capacity in those cases.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0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236</Words>
  <Application>Microsoft Office PowerPoint</Application>
  <PresentationFormat>Widescreen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Mini-Mental Status Exam</vt:lpstr>
      <vt:lpstr>Neuropsychological testing</vt:lpstr>
      <vt:lpstr>Geri-psych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Mini-Mental Status Exam</dc:title>
  <dc:creator>Schwartz, Lauren</dc:creator>
  <cp:lastModifiedBy>Schwartz, Lauren</cp:lastModifiedBy>
  <cp:revision>3</cp:revision>
  <dcterms:created xsi:type="dcterms:W3CDTF">2021-06-08T21:20:02Z</dcterms:created>
  <dcterms:modified xsi:type="dcterms:W3CDTF">2022-01-06T22:38:02Z</dcterms:modified>
</cp:coreProperties>
</file>