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77" r:id="rId3"/>
    <p:sldId id="281" r:id="rId4"/>
    <p:sldId id="293" r:id="rId5"/>
    <p:sldId id="282" r:id="rId6"/>
    <p:sldId id="298" r:id="rId7"/>
    <p:sldId id="299" r:id="rId8"/>
    <p:sldId id="300" r:id="rId9"/>
    <p:sldId id="287" r:id="rId10"/>
    <p:sldId id="274" r:id="rId11"/>
    <p:sldId id="275" r:id="rId12"/>
    <p:sldId id="276" r:id="rId13"/>
    <p:sldId id="285" r:id="rId14"/>
    <p:sldId id="301" r:id="rId15"/>
    <p:sldId id="286" r:id="rId16"/>
    <p:sldId id="288" r:id="rId17"/>
    <p:sldId id="278" r:id="rId18"/>
    <p:sldId id="291" r:id="rId19"/>
    <p:sldId id="283" r:id="rId20"/>
    <p:sldId id="284" r:id="rId21"/>
    <p:sldId id="295" r:id="rId22"/>
    <p:sldId id="279" r:id="rId23"/>
    <p:sldId id="294" r:id="rId24"/>
    <p:sldId id="289" r:id="rId25"/>
    <p:sldId id="290" r:id="rId26"/>
    <p:sldId id="296" r:id="rId27"/>
    <p:sldId id="297" r:id="rId28"/>
    <p:sldId id="2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660"/>
  </p:normalViewPr>
  <p:slideViewPr>
    <p:cSldViewPr>
      <p:cViewPr varScale="1">
        <p:scale>
          <a:sx n="128" d="100"/>
          <a:sy n="128" d="100"/>
        </p:scale>
        <p:origin x="-2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BCD0-7E7B-469A-AF68-5381EFBC0D76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CAB3-5B8C-46DB-8502-05FE90CE1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https://www.pinterest.com/pin/124763852151315568/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73CC-69DF-443D-B2F0-80989ACFA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DB28-A907-4C55-BFB6-F737322216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DB28-A907-4C55-BFB6-F737322216A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0DB28-A907-4C55-BFB6-F737322216A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withdrawal. First, benzodiazepines have abuse</a:t>
            </a:r>
          </a:p>
          <a:p>
            <a:endParaRPr lang="en-US" dirty="0" smtClean="0"/>
          </a:p>
          <a:p>
            <a:r>
              <a:rPr lang="en-US" dirty="0" smtClean="0"/>
              <a:t>liability (</a:t>
            </a:r>
            <a:r>
              <a:rPr lang="en-US" dirty="0" err="1" smtClean="0"/>
              <a:t>Ciraulo</a:t>
            </a:r>
            <a:r>
              <a:rPr lang="en-US" dirty="0" smtClean="0"/>
              <a:t> et al., 1998). This is problematic in an outpatient setting. Second,</a:t>
            </a:r>
          </a:p>
          <a:p>
            <a:endParaRPr lang="en-US" dirty="0" smtClean="0"/>
          </a:p>
          <a:p>
            <a:r>
              <a:rPr lang="en-US" dirty="0" smtClean="0"/>
              <a:t>benzodiazepines do blunt cognition which might hamper early attempts at rehabilitation</a:t>
            </a:r>
          </a:p>
          <a:p>
            <a:endParaRPr lang="en-US" dirty="0" smtClean="0"/>
          </a:p>
          <a:p>
            <a:r>
              <a:rPr lang="en-US" dirty="0" smtClean="0"/>
              <a:t>counseling. Third, benzodiazepines have significant interactions with alcohol and </a:t>
            </a:r>
            <a:r>
              <a:rPr lang="en-US" dirty="0" err="1" smtClean="0"/>
              <a:t>opioids</a:t>
            </a:r>
            <a:r>
              <a:rPr lang="en-US" dirty="0" smtClean="0"/>
              <a:t>. If</a:t>
            </a:r>
          </a:p>
          <a:p>
            <a:endParaRPr lang="en-US" dirty="0" smtClean="0"/>
          </a:p>
          <a:p>
            <a:r>
              <a:rPr lang="en-US" dirty="0" smtClean="0"/>
              <a:t>taken together, there can be additive respiratory depression and cognitive impairment.</a:t>
            </a:r>
          </a:p>
          <a:p>
            <a:endParaRPr lang="en-US" dirty="0" smtClean="0"/>
          </a:p>
          <a:p>
            <a:r>
              <a:rPr lang="en-US" dirty="0" smtClean="0"/>
              <a:t>Lastly, there are some pre-clinical and clinical studies that suggest benzodiazepine use may</a:t>
            </a:r>
          </a:p>
          <a:p>
            <a:endParaRPr lang="en-US" dirty="0" smtClean="0"/>
          </a:p>
          <a:p>
            <a:r>
              <a:rPr lang="en-US" dirty="0" smtClean="0"/>
              <a:t>increase craving and early relapse to alcohol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3CAB3-5B8C-46DB-8502-05FE90CE1E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https://www.youtube.com/watch?v=tbKbq2IytC4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673CC-69DF-443D-B2F0-80989ACFA8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DA9E-494C-4589-A6F9-92E473EABF97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529C-FA44-4249-A1AB-06F5B520C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Kbq2IytC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790" y="4683322"/>
            <a:ext cx="7132320" cy="159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0"/>
            <a:ext cx="3857625" cy="6858000"/>
          </a:xfrm>
          <a:prstGeom prst="rect">
            <a:avLst/>
          </a:prstGeom>
        </p:spPr>
      </p:pic>
      <p:pic>
        <p:nvPicPr>
          <p:cNvPr id="1026" name="Picture 2" descr="&quot;You can't buy happiness but you can buy wine.&quot; and you can visit over 100 wineries in the Finger Lakes--then bring some home.: Kitchens Decor, Buy Wine, Decor Home Bar, Cant Buy, Fingers Lakes, Buy Happy, Wine Cellar Ideas Decor, Funny Wine Signs, Wine Dec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90" y="0"/>
            <a:ext cx="33435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 descr="Displaying 1e7e33a72d4c9f5899538dcf9b5412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AutoShape 4" descr="Displaying 1e7e33a72d4c9f5899538dcf9b5412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AutoShape 6" descr="Displaying 1e7e33a72d4c9f5899538dcf9b54128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8" name="Picture 8" descr="http://www.washingtonpost.com/wp-apps/imrs.php?src=http://img.washingtonpost.com/blogs/wonkblog/files/2014/09/drinking.png&amp;w=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90600"/>
            <a:ext cx="5433766" cy="549036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71600" y="2286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Think you drink a lot? This chart will tell you…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ttp://www.nlm.nih.gov/medlineplus/magazine/issues/spring14/images/lowrisk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715000" cy="2819401"/>
          </a:xfrm>
          <a:prstGeom prst="rect">
            <a:avLst/>
          </a:prstGeom>
          <a:noFill/>
        </p:spPr>
      </p:pic>
      <p:pic>
        <p:nvPicPr>
          <p:cNvPr id="155652" name="Picture 4" descr="http://qph.is.quoracdn.net/main-qimg-b0bc0fa01b5eea7d8c53bc428a932ba3?convert_to_webp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5076825" cy="249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4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29855" cy="48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"/>
            <a:ext cx="75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 smtClean="0"/>
              <a:t>DSM V describes a problematic pattern of use of an intoxicating substance leading to clinically significant impairment or distress, as manifested by at </a:t>
            </a:r>
            <a:r>
              <a:rPr lang="en-US" sz="1200" b="1" dirty="0" smtClean="0"/>
              <a:t>least two of the following, occurring within a 12-month period</a:t>
            </a:r>
            <a:r>
              <a:rPr lang="en-US" sz="1200" dirty="0" smtClean="0"/>
              <a:t>:</a:t>
            </a:r>
          </a:p>
          <a:p>
            <a:pPr defTabSz="457200" fontAlgn="base"/>
            <a:r>
              <a:rPr lang="en-US" sz="1200" dirty="0" smtClean="0"/>
              <a:t>	</a:t>
            </a:r>
          </a:p>
          <a:p>
            <a:pPr defTabSz="457200" fontAlgn="base"/>
            <a:r>
              <a:rPr lang="en-US" sz="1200" dirty="0" smtClean="0"/>
              <a:t>	The substance is often taken in </a:t>
            </a:r>
            <a:r>
              <a:rPr lang="en-US" sz="1200" b="1" dirty="0" smtClean="0"/>
              <a:t>larger amounts </a:t>
            </a:r>
            <a:r>
              <a:rPr lang="en-US" sz="1200" dirty="0" smtClean="0"/>
              <a:t>or over a longer period than was intended.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There is a persistent desire or unsuccessful effort to </a:t>
            </a:r>
            <a:r>
              <a:rPr lang="en-US" sz="1200" b="1" dirty="0" smtClean="0"/>
              <a:t>cut down </a:t>
            </a:r>
            <a:r>
              <a:rPr lang="en-US" sz="1200" dirty="0" smtClean="0"/>
              <a:t>or control use of the substance.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A </a:t>
            </a:r>
            <a:r>
              <a:rPr lang="en-US" sz="1200" b="1" dirty="0" smtClean="0"/>
              <a:t>great deal of time </a:t>
            </a:r>
            <a:r>
              <a:rPr lang="en-US" sz="1200" dirty="0" smtClean="0"/>
              <a:t>is spent in activities necessary to obtain the substance, use the substance, or recover from 	its effects.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</a:t>
            </a:r>
            <a:r>
              <a:rPr lang="en-US" sz="1200" b="1" dirty="0" smtClean="0"/>
              <a:t>Craving</a:t>
            </a:r>
            <a:r>
              <a:rPr lang="en-US" sz="1200" dirty="0" smtClean="0"/>
              <a:t>, or a strong desire or urge to use the substance.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</a:t>
            </a:r>
            <a:r>
              <a:rPr lang="en-US" sz="1200" b="1" dirty="0" smtClean="0"/>
              <a:t>Recurrent use </a:t>
            </a:r>
            <a:r>
              <a:rPr lang="en-US" sz="1200" dirty="0" smtClean="0"/>
              <a:t>of the substance resulting in a failure to fulfill major role obligations at work, school, or home.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</a:t>
            </a:r>
            <a:r>
              <a:rPr lang="en-US" sz="1200" b="1" dirty="0" smtClean="0"/>
              <a:t>Continued use </a:t>
            </a:r>
            <a:r>
              <a:rPr lang="en-US" sz="1200" dirty="0" smtClean="0"/>
              <a:t>of the substance despite having persistent or recurrent social or interpersonal problems caused 	or exacerbated by the effects of its use.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Important social, occupational, or recreational activities are </a:t>
            </a:r>
            <a:r>
              <a:rPr lang="en-US" sz="1200" b="1" dirty="0" smtClean="0"/>
              <a:t>given up </a:t>
            </a:r>
            <a:r>
              <a:rPr lang="en-US" sz="1200" dirty="0" smtClean="0"/>
              <a:t>or reduced because of use of the 	substance.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Recurrent use of the substance in situations in which it is </a:t>
            </a:r>
            <a:r>
              <a:rPr lang="en-US" sz="1200" b="1" dirty="0" smtClean="0"/>
              <a:t>physically hazardous</a:t>
            </a:r>
            <a:r>
              <a:rPr lang="en-US" sz="1200" dirty="0" smtClean="0"/>
              <a:t>.</a:t>
            </a:r>
          </a:p>
          <a:p>
            <a:pPr defTabSz="457200" fontAlgn="base"/>
            <a:r>
              <a:rPr lang="en-US" sz="1200" dirty="0" smtClean="0"/>
              <a:t>	</a:t>
            </a:r>
          </a:p>
          <a:p>
            <a:pPr defTabSz="457200" fontAlgn="base"/>
            <a:r>
              <a:rPr lang="en-US" sz="1200" dirty="0" smtClean="0"/>
              <a:t>	Use of the substance is continued despite knowledge of having a </a:t>
            </a:r>
            <a:r>
              <a:rPr lang="en-US" sz="1200" b="1" dirty="0" smtClean="0"/>
              <a:t>persistent or recurrent physical or 	psychological problem </a:t>
            </a:r>
            <a:r>
              <a:rPr lang="en-US" sz="1200" dirty="0" smtClean="0"/>
              <a:t>that is likely to have been caused or exacerbated by the substance.</a:t>
            </a:r>
          </a:p>
          <a:p>
            <a:pPr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</a:t>
            </a:r>
            <a:r>
              <a:rPr lang="en-US" sz="1200" b="1" dirty="0" smtClean="0"/>
              <a:t>Tolerance</a:t>
            </a:r>
            <a:r>
              <a:rPr lang="en-US" sz="1200" dirty="0" smtClean="0"/>
              <a:t>, as defined by either of the following:</a:t>
            </a:r>
          </a:p>
          <a:p>
            <a:pPr lvl="1" defTabSz="457200" fontAlgn="base"/>
            <a:r>
              <a:rPr lang="en-US" sz="1200" dirty="0" smtClean="0"/>
              <a:t>	A need for markedly increased amounts of the substance to achieve intoxication or desired effect.</a:t>
            </a:r>
          </a:p>
          <a:p>
            <a:pPr lvl="1" defTabSz="457200" fontAlgn="base"/>
            <a:r>
              <a:rPr lang="en-US" sz="1200" dirty="0" smtClean="0"/>
              <a:t>	A markedly diminished effect with continued use of the same amount of the substance.</a:t>
            </a:r>
          </a:p>
          <a:p>
            <a:pPr lvl="1" defTabSz="457200" fontAlgn="base"/>
            <a:endParaRPr lang="en-US" sz="1200" dirty="0" smtClean="0"/>
          </a:p>
          <a:p>
            <a:pPr defTabSz="457200" fontAlgn="base"/>
            <a:r>
              <a:rPr lang="en-US" sz="1200" dirty="0" smtClean="0"/>
              <a:t>	</a:t>
            </a:r>
            <a:r>
              <a:rPr lang="en-US" sz="1200" b="1" dirty="0" smtClean="0"/>
              <a:t>Withdrawal</a:t>
            </a:r>
            <a:r>
              <a:rPr lang="en-US" sz="1200" dirty="0" smtClean="0"/>
              <a:t>, as manifested by either of the following:</a:t>
            </a:r>
          </a:p>
          <a:p>
            <a:pPr lvl="1" defTabSz="457200" fontAlgn="base"/>
            <a:r>
              <a:rPr lang="en-US" sz="1200" dirty="0" smtClean="0"/>
              <a:t>	The characteristic withdrawal syndrome for that substance (as specified in the DSM- 5 for each 	substance).</a:t>
            </a:r>
          </a:p>
          <a:p>
            <a:pPr lvl="1" defTabSz="457200" fontAlgn="base"/>
            <a:r>
              <a:rPr lang="en-US" sz="1200" dirty="0" smtClean="0"/>
              <a:t>	The substance (or a closely related substance) is taken to relieve or avoid withdrawal symptoms.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7455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290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"/>
            <a:ext cx="64579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019800" cy="8382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Am </a:t>
            </a:r>
            <a:r>
              <a:rPr lang="en-US" b="1" dirty="0" err="1" smtClean="0"/>
              <a:t>Fam</a:t>
            </a:r>
            <a:r>
              <a:rPr lang="en-US" b="1" dirty="0" smtClean="0"/>
              <a:t> Physician. 2013;88(9):</a:t>
            </a:r>
          </a:p>
          <a:p>
            <a:r>
              <a:rPr lang="en-US" b="1" dirty="0" smtClean="0"/>
              <a:t>589-595.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6103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248400"/>
            <a:ext cx="288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29645"/>
            <a:ext cx="5295900" cy="68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www.cdc.gov/media/pressrel/lcod2000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2581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4305300" cy="42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36000" contrast="51000"/>
          </a:blip>
          <a:srcRect/>
          <a:stretch>
            <a:fillRect/>
          </a:stretch>
        </p:blipFill>
        <p:spPr bwMode="auto">
          <a:xfrm>
            <a:off x="2590800" y="0"/>
            <a:ext cx="4776788" cy="66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-27000"/>
          </a:blip>
          <a:srcRect/>
          <a:stretch>
            <a:fillRect/>
          </a:stretch>
        </p:blipFill>
        <p:spPr bwMode="auto">
          <a:xfrm>
            <a:off x="685800" y="762000"/>
            <a:ext cx="37147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762000"/>
            <a:ext cx="38290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Newer and Safer Options?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 smtClean="0"/>
              <a:t>Gabapentin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defTabSz="219075">
              <a:buNone/>
            </a:pPr>
            <a:endParaRPr lang="en-US" dirty="0" smtClean="0"/>
          </a:p>
          <a:p>
            <a:pPr defTabSz="219075">
              <a:buNone/>
            </a:pPr>
            <a:r>
              <a:rPr lang="en-US" dirty="0" smtClean="0"/>
              <a:t>400 mg	400 mg	400 mg = 3</a:t>
            </a:r>
          </a:p>
          <a:p>
            <a:pPr defTabSz="219075">
              <a:buNone/>
            </a:pPr>
            <a:r>
              <a:rPr lang="en-US" dirty="0" smtClean="0"/>
              <a:t>300 mg	300 mg	300 mg = 1</a:t>
            </a:r>
          </a:p>
          <a:p>
            <a:pPr defTabSz="219075">
              <a:buNone/>
            </a:pPr>
            <a:r>
              <a:rPr lang="en-US" dirty="0" smtClean="0"/>
              <a:t>200 mg	200 mg	200 mg = 1</a:t>
            </a:r>
          </a:p>
          <a:p>
            <a:pPr defTabSz="219075">
              <a:buNone/>
            </a:pPr>
            <a:r>
              <a:rPr lang="en-US" dirty="0" smtClean="0"/>
              <a:t>100 mg	100 mg	100 mg = 1</a:t>
            </a:r>
          </a:p>
          <a:p>
            <a:pPr defTabSz="219075">
              <a:buNone/>
            </a:pPr>
            <a:endParaRPr lang="en-US" dirty="0"/>
          </a:p>
          <a:p>
            <a:pPr defTabSz="219075">
              <a:buNone/>
            </a:pPr>
            <a:r>
              <a:rPr lang="en-US" dirty="0" smtClean="0"/>
              <a:t>Total = 6 days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Librium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209800"/>
            <a:ext cx="4041775" cy="39512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100 mg = 3 days</a:t>
            </a:r>
          </a:p>
          <a:p>
            <a:pPr>
              <a:buNone/>
            </a:pPr>
            <a:r>
              <a:rPr lang="en-US" dirty="0" smtClean="0"/>
              <a:t>75 mg = 1 day</a:t>
            </a:r>
          </a:p>
          <a:p>
            <a:pPr>
              <a:buNone/>
            </a:pPr>
            <a:r>
              <a:rPr lang="en-US" dirty="0" smtClean="0"/>
              <a:t>50 mg = 1 day</a:t>
            </a:r>
          </a:p>
          <a:p>
            <a:pPr>
              <a:buNone/>
            </a:pPr>
            <a:r>
              <a:rPr lang="en-US" dirty="0" smtClean="0"/>
              <a:t>25 mg = 1 day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Total = 6 days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64279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22591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-9000"/>
          </a:blip>
          <a:srcRect/>
          <a:stretch>
            <a:fillRect/>
          </a:stretch>
        </p:blipFill>
        <p:spPr bwMode="auto">
          <a:xfrm>
            <a:off x="457200" y="1524000"/>
            <a:ext cx="8315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103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9627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93898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938213"/>
            <a:ext cx="57340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28575"/>
            <a:ext cx="34004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7" y="1447800"/>
            <a:ext cx="908764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885825"/>
            <a:ext cx="89725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888866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187</Words>
  <Application>Microsoft Office PowerPoint</Application>
  <PresentationFormat>On-screen Show (4:3)</PresentationFormat>
  <Paragraphs>68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Newer and Safer Options?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Martin</dc:creator>
  <cp:lastModifiedBy>Novo, John</cp:lastModifiedBy>
  <cp:revision>6</cp:revision>
  <dcterms:created xsi:type="dcterms:W3CDTF">2016-01-13T01:12:22Z</dcterms:created>
  <dcterms:modified xsi:type="dcterms:W3CDTF">2016-01-20T17:29:41Z</dcterms:modified>
</cp:coreProperties>
</file>