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70" r:id="rId2"/>
    <p:sldId id="271" r:id="rId3"/>
    <p:sldId id="258" r:id="rId4"/>
    <p:sldId id="273" r:id="rId5"/>
    <p:sldId id="260" r:id="rId6"/>
    <p:sldId id="261" r:id="rId7"/>
    <p:sldId id="274" r:id="rId8"/>
    <p:sldId id="275" r:id="rId9"/>
    <p:sldId id="264" r:id="rId10"/>
    <p:sldId id="278" r:id="rId11"/>
    <p:sldId id="276" r:id="rId12"/>
    <p:sldId id="259" r:id="rId13"/>
    <p:sldId id="257" r:id="rId14"/>
    <p:sldId id="277" r:id="rId15"/>
    <p:sldId id="272"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76" autoAdjust="0"/>
  </p:normalViewPr>
  <p:slideViewPr>
    <p:cSldViewPr>
      <p:cViewPr>
        <p:scale>
          <a:sx n="100" d="100"/>
          <a:sy n="100" d="100"/>
        </p:scale>
        <p:origin x="-1014"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43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4B2B35C-0794-44DA-AC43-34FFEEBFAEAF}" type="datetimeFigureOut">
              <a:rPr lang="en-US" smtClean="0"/>
              <a:t>11/5/2019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2980AC45-CDAB-4D37-BFE0-FC1A2F050ABA}" type="slidenum">
              <a:rPr lang="en-US" smtClean="0"/>
              <a:t>‹#›</a:t>
            </a:fld>
            <a:endParaRPr lang="en-US"/>
          </a:p>
        </p:txBody>
      </p:sp>
    </p:spTree>
    <p:extLst>
      <p:ext uri="{BB962C8B-B14F-4D97-AF65-F5344CB8AC3E}">
        <p14:creationId xmlns:p14="http://schemas.microsoft.com/office/powerpoint/2010/main" val="377696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3CE63909-981F-459C-9832-1071BBC60BE4}" type="datetimeFigureOut">
              <a:rPr lang="en-US" smtClean="0"/>
              <a:t>11/5/2019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A631C60E-C526-4E48-AFE7-655A0863D557}" type="slidenum">
              <a:rPr lang="en-US" smtClean="0"/>
              <a:t>‹#›</a:t>
            </a:fld>
            <a:endParaRPr lang="en-US"/>
          </a:p>
        </p:txBody>
      </p:sp>
    </p:spTree>
    <p:extLst>
      <p:ext uri="{BB962C8B-B14F-4D97-AF65-F5344CB8AC3E}">
        <p14:creationId xmlns:p14="http://schemas.microsoft.com/office/powerpoint/2010/main" val="11139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1</a:t>
            </a:fld>
            <a:endParaRPr lang="en-US"/>
          </a:p>
        </p:txBody>
      </p:sp>
    </p:spTree>
    <p:extLst>
      <p:ext uri="{BB962C8B-B14F-4D97-AF65-F5344CB8AC3E}">
        <p14:creationId xmlns:p14="http://schemas.microsoft.com/office/powerpoint/2010/main" val="7006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10</a:t>
            </a:fld>
            <a:endParaRPr lang="en-US"/>
          </a:p>
        </p:txBody>
      </p:sp>
    </p:spTree>
    <p:extLst>
      <p:ext uri="{BB962C8B-B14F-4D97-AF65-F5344CB8AC3E}">
        <p14:creationId xmlns:p14="http://schemas.microsoft.com/office/powerpoint/2010/main" val="59834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11</a:t>
            </a:fld>
            <a:endParaRPr lang="en-US"/>
          </a:p>
        </p:txBody>
      </p:sp>
    </p:spTree>
    <p:extLst>
      <p:ext uri="{BB962C8B-B14F-4D97-AF65-F5344CB8AC3E}">
        <p14:creationId xmlns:p14="http://schemas.microsoft.com/office/powerpoint/2010/main" val="285994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12</a:t>
            </a:fld>
            <a:endParaRPr lang="en-US"/>
          </a:p>
        </p:txBody>
      </p:sp>
    </p:spTree>
    <p:extLst>
      <p:ext uri="{BB962C8B-B14F-4D97-AF65-F5344CB8AC3E}">
        <p14:creationId xmlns:p14="http://schemas.microsoft.com/office/powerpoint/2010/main" val="35800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1C60E-C526-4E48-AFE7-655A0863D557}" type="slidenum">
              <a:rPr lang="en-US" smtClean="0"/>
              <a:t>13</a:t>
            </a:fld>
            <a:endParaRPr lang="en-US"/>
          </a:p>
        </p:txBody>
      </p:sp>
    </p:spTree>
    <p:extLst>
      <p:ext uri="{BB962C8B-B14F-4D97-AF65-F5344CB8AC3E}">
        <p14:creationId xmlns:p14="http://schemas.microsoft.com/office/powerpoint/2010/main" val="257793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1C60E-C526-4E48-AFE7-655A0863D557}" type="slidenum">
              <a:rPr lang="en-US" smtClean="0"/>
              <a:t>14</a:t>
            </a:fld>
            <a:endParaRPr lang="en-US"/>
          </a:p>
        </p:txBody>
      </p:sp>
    </p:spTree>
    <p:extLst>
      <p:ext uri="{BB962C8B-B14F-4D97-AF65-F5344CB8AC3E}">
        <p14:creationId xmlns:p14="http://schemas.microsoft.com/office/powerpoint/2010/main" val="9586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15</a:t>
            </a:fld>
            <a:endParaRPr lang="en-US"/>
          </a:p>
        </p:txBody>
      </p:sp>
    </p:spTree>
    <p:extLst>
      <p:ext uri="{BB962C8B-B14F-4D97-AF65-F5344CB8AC3E}">
        <p14:creationId xmlns:p14="http://schemas.microsoft.com/office/powerpoint/2010/main" val="284920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2</a:t>
            </a:fld>
            <a:endParaRPr lang="en-US"/>
          </a:p>
        </p:txBody>
      </p:sp>
    </p:spTree>
    <p:extLst>
      <p:ext uri="{BB962C8B-B14F-4D97-AF65-F5344CB8AC3E}">
        <p14:creationId xmlns:p14="http://schemas.microsoft.com/office/powerpoint/2010/main" val="273096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3</a:t>
            </a:fld>
            <a:endParaRPr lang="en-US"/>
          </a:p>
        </p:txBody>
      </p:sp>
    </p:spTree>
    <p:extLst>
      <p:ext uri="{BB962C8B-B14F-4D97-AF65-F5344CB8AC3E}">
        <p14:creationId xmlns:p14="http://schemas.microsoft.com/office/powerpoint/2010/main" val="408761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1C60E-C526-4E48-AFE7-655A0863D557}" type="slidenum">
              <a:rPr lang="en-US" smtClean="0"/>
              <a:t>4</a:t>
            </a:fld>
            <a:endParaRPr lang="en-US"/>
          </a:p>
        </p:txBody>
      </p:sp>
    </p:spTree>
    <p:extLst>
      <p:ext uri="{BB962C8B-B14F-4D97-AF65-F5344CB8AC3E}">
        <p14:creationId xmlns:p14="http://schemas.microsoft.com/office/powerpoint/2010/main" val="69207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5</a:t>
            </a:fld>
            <a:endParaRPr lang="en-US"/>
          </a:p>
        </p:txBody>
      </p:sp>
    </p:spTree>
    <p:extLst>
      <p:ext uri="{BB962C8B-B14F-4D97-AF65-F5344CB8AC3E}">
        <p14:creationId xmlns:p14="http://schemas.microsoft.com/office/powerpoint/2010/main" val="150764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631C60E-C526-4E48-AFE7-655A0863D557}" type="slidenum">
              <a:rPr lang="en-US" smtClean="0"/>
              <a:t>6</a:t>
            </a:fld>
            <a:endParaRPr lang="en-US"/>
          </a:p>
        </p:txBody>
      </p:sp>
    </p:spTree>
    <p:extLst>
      <p:ext uri="{BB962C8B-B14F-4D97-AF65-F5344CB8AC3E}">
        <p14:creationId xmlns:p14="http://schemas.microsoft.com/office/powerpoint/2010/main" val="6664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7</a:t>
            </a:fld>
            <a:endParaRPr lang="en-US"/>
          </a:p>
        </p:txBody>
      </p:sp>
    </p:spTree>
    <p:extLst>
      <p:ext uri="{BB962C8B-B14F-4D97-AF65-F5344CB8AC3E}">
        <p14:creationId xmlns:p14="http://schemas.microsoft.com/office/powerpoint/2010/main" val="301538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Honoring </a:t>
            </a:r>
            <a:r>
              <a:rPr lang="en-US" smtClean="0"/>
              <a:t>Choices Massachusetts</a:t>
            </a:r>
            <a:endParaRPr lang="en-US"/>
          </a:p>
        </p:txBody>
      </p:sp>
      <p:sp>
        <p:nvSpPr>
          <p:cNvPr id="4" name="Slide Number Placeholder 3"/>
          <p:cNvSpPr>
            <a:spLocks noGrp="1"/>
          </p:cNvSpPr>
          <p:nvPr>
            <p:ph type="sldNum" sz="quarter" idx="10"/>
          </p:nvPr>
        </p:nvSpPr>
        <p:spPr/>
        <p:txBody>
          <a:bodyPr/>
          <a:lstStyle/>
          <a:p>
            <a:fld id="{A631C60E-C526-4E48-AFE7-655A0863D557}" type="slidenum">
              <a:rPr lang="en-US" smtClean="0"/>
              <a:t>8</a:t>
            </a:fld>
            <a:endParaRPr lang="en-US"/>
          </a:p>
        </p:txBody>
      </p:sp>
    </p:spTree>
    <p:extLst>
      <p:ext uri="{BB962C8B-B14F-4D97-AF65-F5344CB8AC3E}">
        <p14:creationId xmlns:p14="http://schemas.microsoft.com/office/powerpoint/2010/main" val="420293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1C60E-C526-4E48-AFE7-655A0863D557}" type="slidenum">
              <a:rPr lang="en-US" smtClean="0"/>
              <a:t>9</a:t>
            </a:fld>
            <a:endParaRPr lang="en-US"/>
          </a:p>
        </p:txBody>
      </p:sp>
    </p:spTree>
    <p:extLst>
      <p:ext uri="{BB962C8B-B14F-4D97-AF65-F5344CB8AC3E}">
        <p14:creationId xmlns:p14="http://schemas.microsoft.com/office/powerpoint/2010/main" val="845818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D179279-87D5-497B-92CB-19C578516378}" type="datetimeFigureOut">
              <a:rPr lang="en-US" smtClean="0"/>
              <a:t>11/5/2019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1DBD4CB-B96B-4FC5-BB1A-84C60CA8DC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179279-87D5-497B-92CB-19C578516378}" type="datetimeFigureOut">
              <a:rPr lang="en-US" smtClean="0"/>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DBD4CB-B96B-4FC5-BB1A-84C60CA8DC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D179279-87D5-497B-92CB-19C578516378}" type="datetimeFigureOut">
              <a:rPr lang="en-US" smtClean="0"/>
              <a:t>11/5/2019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1DBD4CB-B96B-4FC5-BB1A-84C60CA8DC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179279-87D5-497B-92CB-19C578516378}" type="datetimeFigureOut">
              <a:rPr lang="en-US" smtClean="0"/>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DBD4CB-B96B-4FC5-BB1A-84C60CA8DC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D179279-87D5-497B-92CB-19C578516378}" type="datetimeFigureOut">
              <a:rPr lang="en-US" smtClean="0"/>
              <a:t>11/5/2019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1DBD4CB-B96B-4FC5-BB1A-84C60CA8DC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179279-87D5-497B-92CB-19C578516378}" type="datetimeFigureOut">
              <a:rPr lang="en-US" smtClean="0"/>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DBD4CB-B96B-4FC5-BB1A-84C60CA8DC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179279-87D5-497B-92CB-19C578516378}" type="datetimeFigureOut">
              <a:rPr lang="en-US" smtClean="0"/>
              <a:t>11/5/2019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1DBD4CB-B96B-4FC5-BB1A-84C60CA8DC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D179279-87D5-497B-92CB-19C578516378}" type="datetimeFigureOut">
              <a:rPr lang="en-US" smtClean="0"/>
              <a:t>11/5/2019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1DBD4CB-B96B-4FC5-BB1A-84C60CA8DC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D179279-87D5-497B-92CB-19C578516378}" type="datetimeFigureOut">
              <a:rPr lang="en-US" smtClean="0"/>
              <a:t>11/5/2019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1DBD4CB-B96B-4FC5-BB1A-84C60CA8DC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179279-87D5-497B-92CB-19C578516378}" type="datetimeFigureOut">
              <a:rPr lang="en-US" smtClean="0"/>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DBD4CB-B96B-4FC5-BB1A-84C60CA8DC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D179279-87D5-497B-92CB-19C578516378}" type="datetimeFigureOut">
              <a:rPr lang="en-US" smtClean="0"/>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DBD4CB-B96B-4FC5-BB1A-84C60CA8DC8E}"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D179279-87D5-497B-92CB-19C578516378}" type="datetimeFigureOut">
              <a:rPr lang="en-US" smtClean="0"/>
              <a:t>11/5/2019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1DBD4CB-B96B-4FC5-BB1A-84C60CA8DC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nk.zixcentral.com/u/fa16b820/lrrbYEit6RGDWCQXh3soMg?u=https://malegislature.gov/Laws/GeneralLaws/PartII/TitleII/Chapter201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Advance Care </a:t>
            </a:r>
            <a:r>
              <a:rPr lang="en-US" sz="4400" dirty="0" err="1" smtClean="0"/>
              <a:t>PLanning</a:t>
            </a:r>
            <a:endParaRPr lang="en-US" sz="4400" dirty="0"/>
          </a:p>
        </p:txBody>
      </p:sp>
      <p:sp>
        <p:nvSpPr>
          <p:cNvPr id="3" name="Subtitle 2"/>
          <p:cNvSpPr>
            <a:spLocks noGrp="1"/>
          </p:cNvSpPr>
          <p:nvPr>
            <p:ph type="subTitle" idx="1"/>
          </p:nvPr>
        </p:nvSpPr>
        <p:spPr/>
        <p:txBody>
          <a:bodyPr/>
          <a:lstStyle/>
          <a:p>
            <a:r>
              <a:rPr lang="en-US" dirty="0" smtClean="0"/>
              <a:t>Primary Care Lunch</a:t>
            </a:r>
          </a:p>
          <a:p>
            <a:r>
              <a:rPr lang="en-US" dirty="0" smtClean="0"/>
              <a:t>Fall 2019</a:t>
            </a:r>
            <a:endParaRPr lang="en-US" dirty="0"/>
          </a:p>
        </p:txBody>
      </p:sp>
    </p:spTree>
    <p:extLst>
      <p:ext uri="{BB962C8B-B14F-4D97-AF65-F5344CB8AC3E}">
        <p14:creationId xmlns:p14="http://schemas.microsoft.com/office/powerpoint/2010/main" val="359352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Determining Capacity (</a:t>
            </a:r>
            <a:r>
              <a:rPr lang="en-US" sz="3200" dirty="0" err="1"/>
              <a:t>cont</a:t>
            </a:r>
            <a:r>
              <a:rPr lang="en-US" sz="3200" dirty="0" smtClean="0"/>
              <a:t>)</a:t>
            </a:r>
            <a:endParaRPr lang="en-US" sz="3200" dirty="0"/>
          </a:p>
        </p:txBody>
      </p:sp>
      <p:sp>
        <p:nvSpPr>
          <p:cNvPr id="3" name="Content Placeholder 2"/>
          <p:cNvSpPr>
            <a:spLocks noGrp="1"/>
          </p:cNvSpPr>
          <p:nvPr>
            <p:ph idx="1"/>
          </p:nvPr>
        </p:nvSpPr>
        <p:spPr/>
        <p:txBody>
          <a:bodyPr>
            <a:normAutofit/>
          </a:bodyPr>
          <a:lstStyle/>
          <a:p>
            <a:pPr marL="0" indent="0">
              <a:buNone/>
            </a:pPr>
            <a:endParaRPr lang="en-US" sz="2000" dirty="0" smtClean="0"/>
          </a:p>
          <a:p>
            <a:pPr marL="0" indent="0">
              <a:buNone/>
            </a:pPr>
            <a:r>
              <a:rPr lang="en-US" sz="2000" dirty="0" smtClean="0"/>
              <a:t>Components to be documented</a:t>
            </a:r>
          </a:p>
          <a:p>
            <a:pPr>
              <a:buFont typeface="Wingdings" panose="05000000000000000000" pitchFamily="2" charset="2"/>
              <a:buChar char="q"/>
            </a:pPr>
            <a:r>
              <a:rPr lang="en-US" sz="1700" dirty="0" smtClean="0"/>
              <a:t>Patient’s ability to understand treatment, including the risks and benefits of options for care</a:t>
            </a:r>
          </a:p>
          <a:p>
            <a:pPr marL="0" indent="0">
              <a:buNone/>
            </a:pPr>
            <a:endParaRPr lang="en-US" sz="1700" dirty="0" smtClean="0"/>
          </a:p>
          <a:p>
            <a:pPr>
              <a:buFont typeface="Wingdings" panose="05000000000000000000" pitchFamily="2" charset="2"/>
              <a:buChar char="q"/>
            </a:pPr>
            <a:r>
              <a:rPr lang="en-US" sz="1700" dirty="0" smtClean="0"/>
              <a:t>Patient’s ability to appreciate how the information applies to them</a:t>
            </a:r>
          </a:p>
          <a:p>
            <a:pPr marL="0" indent="0">
              <a:buNone/>
            </a:pPr>
            <a:endParaRPr lang="en-US" sz="1700" dirty="0" smtClean="0"/>
          </a:p>
          <a:p>
            <a:pPr>
              <a:buFont typeface="Wingdings" panose="05000000000000000000" pitchFamily="2" charset="2"/>
              <a:buChar char="q"/>
            </a:pPr>
            <a:r>
              <a:rPr lang="en-US" sz="1700" dirty="0" smtClean="0"/>
              <a:t>Patient's ability to reason, to make a decision that balances the facts with their own values</a:t>
            </a:r>
          </a:p>
          <a:p>
            <a:pPr marL="0" indent="0">
              <a:buNone/>
            </a:pPr>
            <a:endParaRPr lang="en-US" sz="1700" dirty="0" smtClean="0"/>
          </a:p>
          <a:p>
            <a:pPr>
              <a:buFont typeface="Wingdings" panose="05000000000000000000" pitchFamily="2" charset="2"/>
              <a:buChar char="q"/>
            </a:pPr>
            <a:r>
              <a:rPr lang="en-US" sz="1700" dirty="0" smtClean="0"/>
              <a:t>Patient’s ability to communicate a clear choice of their own with reliability and consistency over time</a:t>
            </a:r>
          </a:p>
          <a:p>
            <a:pPr>
              <a:buFont typeface="Wingdings" panose="05000000000000000000" pitchFamily="2" charset="2"/>
              <a:buChar char="q"/>
            </a:pPr>
            <a:endParaRPr lang="en-US" sz="1700" dirty="0"/>
          </a:p>
          <a:p>
            <a:pPr>
              <a:buFont typeface="Wingdings" panose="05000000000000000000" pitchFamily="2" charset="2"/>
              <a:buChar char="q"/>
            </a:pPr>
            <a:endParaRPr lang="en-US" sz="1700" dirty="0"/>
          </a:p>
          <a:p>
            <a:pPr>
              <a:buFont typeface="Wingdings" panose="05000000000000000000" pitchFamily="2" charset="2"/>
              <a:buChar char="q"/>
            </a:pPr>
            <a:endParaRPr lang="en-US" sz="1700" dirty="0"/>
          </a:p>
        </p:txBody>
      </p:sp>
    </p:spTree>
    <p:extLst>
      <p:ext uri="{BB962C8B-B14F-4D97-AF65-F5344CB8AC3E}">
        <p14:creationId xmlns:p14="http://schemas.microsoft.com/office/powerpoint/2010/main" val="878927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Determining </a:t>
            </a:r>
            <a:r>
              <a:rPr lang="en-US" sz="3200" dirty="0" smtClean="0"/>
              <a:t>Capacity </a:t>
            </a:r>
            <a:r>
              <a:rPr lang="en-US" sz="2400" dirty="0" smtClean="0"/>
              <a:t>(</a:t>
            </a:r>
            <a:r>
              <a:rPr lang="en-US" sz="2400" dirty="0" err="1" smtClean="0"/>
              <a:t>cont</a:t>
            </a:r>
            <a:r>
              <a:rPr lang="en-US" sz="2400" dirty="0" smtClean="0"/>
              <a:t>)*</a:t>
            </a:r>
            <a:endParaRPr lang="en-US" sz="2400"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lnSpc>
                <a:spcPct val="150000"/>
              </a:lnSpc>
              <a:buNone/>
            </a:pPr>
            <a:r>
              <a:rPr lang="en-US" sz="2000" dirty="0" smtClean="0"/>
              <a:t>In the setting of mental illness or developmental disability, the attending physician who makes the determination must have, or must consult with a health care professional who has, specialized training or experience in diagnosing or treating mental illness or developmental disabilities of the same or similar nature in making such determination.</a:t>
            </a:r>
            <a:endParaRPr lang="en-US" sz="2000" dirty="0"/>
          </a:p>
        </p:txBody>
      </p:sp>
    </p:spTree>
    <p:extLst>
      <p:ext uri="{BB962C8B-B14F-4D97-AF65-F5344CB8AC3E}">
        <p14:creationId xmlns:p14="http://schemas.microsoft.com/office/powerpoint/2010/main" val="2489921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96200" cy="838200"/>
          </a:xfrm>
        </p:spPr>
        <p:txBody>
          <a:bodyPr>
            <a:normAutofit/>
          </a:bodyPr>
          <a:lstStyle/>
          <a:p>
            <a:pPr algn="ctr"/>
            <a:r>
              <a:rPr lang="en-US" sz="3200" dirty="0" smtClean="0"/>
              <a:t>Invoking the Health Care Proxy*</a:t>
            </a:r>
            <a:endParaRPr lang="en-US" sz="3200" dirty="0"/>
          </a:p>
        </p:txBody>
      </p:sp>
      <p:sp>
        <p:nvSpPr>
          <p:cNvPr id="3" name="Content Placeholder 2"/>
          <p:cNvSpPr>
            <a:spLocks noGrp="1"/>
          </p:cNvSpPr>
          <p:nvPr>
            <p:ph idx="1"/>
          </p:nvPr>
        </p:nvSpPr>
        <p:spPr>
          <a:xfrm>
            <a:off x="381000" y="1600200"/>
            <a:ext cx="7239000" cy="4846320"/>
          </a:xfrm>
        </p:spPr>
        <p:txBody>
          <a:bodyPr>
            <a:normAutofit lnSpcReduction="10000"/>
          </a:bodyPr>
          <a:lstStyle/>
          <a:p>
            <a:pPr marL="0" indent="0">
              <a:buNone/>
            </a:pPr>
            <a:r>
              <a:rPr lang="en-US" sz="2000" dirty="0" smtClean="0"/>
              <a:t>A health care </a:t>
            </a:r>
            <a:r>
              <a:rPr lang="en-US" sz="2000" dirty="0"/>
              <a:t>proxy is a legal document that designates  the person/persons who can make medical decisions </a:t>
            </a:r>
            <a:r>
              <a:rPr lang="en-US" sz="2000" dirty="0" smtClean="0"/>
              <a:t>if/when the patient is not able. The </a:t>
            </a:r>
            <a:r>
              <a:rPr lang="en-US" sz="2000" dirty="0"/>
              <a:t>healthcare </a:t>
            </a:r>
            <a:r>
              <a:rPr lang="en-US" sz="2000" dirty="0" smtClean="0"/>
              <a:t>proxy, </a:t>
            </a:r>
            <a:r>
              <a:rPr lang="en-US" sz="2000" dirty="0"/>
              <a:t>in order to be </a:t>
            </a:r>
            <a:r>
              <a:rPr lang="en-US" sz="2000" dirty="0" smtClean="0"/>
              <a:t>actualized, </a:t>
            </a:r>
            <a:r>
              <a:rPr lang="en-US" sz="2000" dirty="0"/>
              <a:t>needs to be invoked.  There are three ways </a:t>
            </a:r>
            <a:r>
              <a:rPr lang="en-US" sz="2000" dirty="0" smtClean="0"/>
              <a:t>a proxy </a:t>
            </a:r>
            <a:r>
              <a:rPr lang="en-US" sz="2000" dirty="0"/>
              <a:t>can be </a:t>
            </a:r>
            <a:r>
              <a:rPr lang="en-US" sz="2000" dirty="0" smtClean="0"/>
              <a:t>invoked</a:t>
            </a:r>
            <a:r>
              <a:rPr lang="en-US" sz="2000" dirty="0"/>
              <a:t>:</a:t>
            </a:r>
          </a:p>
          <a:p>
            <a:pPr marL="589788" lvl="1" indent="-342900">
              <a:buFont typeface="+mj-lt"/>
              <a:buAutoNum type="arabicPeriod"/>
            </a:pPr>
            <a:r>
              <a:rPr lang="en-US" sz="1700" dirty="0" smtClean="0">
                <a:solidFill>
                  <a:schemeClr val="tx1"/>
                </a:solidFill>
              </a:rPr>
              <a:t>The </a:t>
            </a:r>
            <a:r>
              <a:rPr lang="en-US" sz="1700" dirty="0">
                <a:solidFill>
                  <a:schemeClr val="tx1"/>
                </a:solidFill>
              </a:rPr>
              <a:t>primary care doctor invokes the proxy by writing in the chart </a:t>
            </a:r>
            <a:r>
              <a:rPr lang="en-US" sz="1700" dirty="0" smtClean="0">
                <a:solidFill>
                  <a:schemeClr val="tx1"/>
                </a:solidFill>
              </a:rPr>
              <a:t>“The </a:t>
            </a:r>
            <a:r>
              <a:rPr lang="en-US" sz="1700" dirty="0">
                <a:solidFill>
                  <a:schemeClr val="tx1"/>
                </a:solidFill>
              </a:rPr>
              <a:t>Healthcare Proxy is invoked</a:t>
            </a:r>
            <a:r>
              <a:rPr lang="en-US" sz="1700" dirty="0" smtClean="0">
                <a:solidFill>
                  <a:schemeClr val="tx1"/>
                </a:solidFill>
              </a:rPr>
              <a:t>.”</a:t>
            </a:r>
            <a:endParaRPr lang="en-US" sz="1700" dirty="0">
              <a:solidFill>
                <a:schemeClr val="tx1"/>
              </a:solidFill>
            </a:endParaRPr>
          </a:p>
          <a:p>
            <a:pPr marL="589788" lvl="1" indent="-342900">
              <a:buFont typeface="+mj-lt"/>
              <a:buAutoNum type="arabicPeriod"/>
            </a:pPr>
            <a:r>
              <a:rPr lang="en-US" sz="1700" dirty="0" smtClean="0">
                <a:solidFill>
                  <a:schemeClr val="tx1"/>
                </a:solidFill>
              </a:rPr>
              <a:t>If </a:t>
            </a:r>
            <a:r>
              <a:rPr lang="en-US" sz="1700" dirty="0">
                <a:solidFill>
                  <a:schemeClr val="tx1"/>
                </a:solidFill>
              </a:rPr>
              <a:t>hospitalized, the medical team can invoke the proxy in the same way, ONLY if the patient is unconscious or clearly has dementia. </a:t>
            </a:r>
            <a:endParaRPr lang="en-US" sz="1700" dirty="0" smtClean="0">
              <a:solidFill>
                <a:schemeClr val="tx1"/>
              </a:solidFill>
            </a:endParaRPr>
          </a:p>
          <a:p>
            <a:pPr marL="484632" lvl="2" indent="0">
              <a:buNone/>
            </a:pPr>
            <a:r>
              <a:rPr lang="en-US" sz="1700" dirty="0" smtClean="0">
                <a:solidFill>
                  <a:schemeClr val="tx1"/>
                </a:solidFill>
              </a:rPr>
              <a:t>	Hospitals </a:t>
            </a:r>
            <a:r>
              <a:rPr lang="en-US" sz="1700" dirty="0">
                <a:solidFill>
                  <a:schemeClr val="tx1"/>
                </a:solidFill>
              </a:rPr>
              <a:t>are hesitant to act on the healthcare proxy and </a:t>
            </a:r>
            <a:r>
              <a:rPr lang="en-US" sz="1700" dirty="0" smtClean="0">
                <a:solidFill>
                  <a:schemeClr val="tx1"/>
                </a:solidFill>
              </a:rPr>
              <a:t>	often </a:t>
            </a:r>
            <a:r>
              <a:rPr lang="en-US" sz="1700" dirty="0">
                <a:solidFill>
                  <a:schemeClr val="tx1"/>
                </a:solidFill>
              </a:rPr>
              <a:t>will refer back to the PCP unless it is very obvious</a:t>
            </a:r>
            <a:r>
              <a:rPr lang="en-US" sz="1700" dirty="0" smtClean="0">
                <a:solidFill>
                  <a:schemeClr val="tx1"/>
                </a:solidFill>
              </a:rPr>
              <a:t>.</a:t>
            </a:r>
            <a:endParaRPr lang="en-US" sz="1700" dirty="0">
              <a:solidFill>
                <a:schemeClr val="tx1"/>
              </a:solidFill>
            </a:endParaRPr>
          </a:p>
          <a:p>
            <a:pPr marL="589788" lvl="1" indent="-342900">
              <a:buFont typeface="+mj-lt"/>
              <a:buAutoNum type="arabicPeriod"/>
            </a:pPr>
            <a:r>
              <a:rPr lang="en-US" sz="1700" dirty="0" smtClean="0">
                <a:solidFill>
                  <a:schemeClr val="tx1"/>
                </a:solidFill>
              </a:rPr>
              <a:t>The </a:t>
            </a:r>
            <a:r>
              <a:rPr lang="en-US" sz="1700" dirty="0">
                <a:solidFill>
                  <a:schemeClr val="tx1"/>
                </a:solidFill>
              </a:rPr>
              <a:t>courts can invoke a healthcare proxy.</a:t>
            </a:r>
          </a:p>
          <a:p>
            <a:pPr marL="0" indent="0">
              <a:buNone/>
            </a:pPr>
            <a:endParaRPr lang="en-US" sz="1800" dirty="0" smtClean="0"/>
          </a:p>
          <a:p>
            <a:pPr marL="0" indent="0">
              <a:buNone/>
            </a:pPr>
            <a:r>
              <a:rPr lang="en-US" sz="1400" i="1" dirty="0" smtClean="0"/>
              <a:t>*Mass </a:t>
            </a:r>
            <a:r>
              <a:rPr lang="en-US" sz="1400" i="1" dirty="0"/>
              <a:t>legislature </a:t>
            </a:r>
            <a:r>
              <a:rPr lang="en-US" sz="1400" i="1" dirty="0" smtClean="0"/>
              <a:t>link: General Laws, Part II, Title II, Chapter 201D, Section </a:t>
            </a:r>
            <a:r>
              <a:rPr lang="en-US" sz="1400" i="1" dirty="0"/>
              <a:t>6: </a:t>
            </a:r>
            <a:endParaRPr lang="en-US" sz="1400" i="1" dirty="0" smtClean="0"/>
          </a:p>
          <a:p>
            <a:pPr marL="0" indent="0">
              <a:buNone/>
            </a:pPr>
            <a:r>
              <a:rPr lang="en-US" sz="1400" i="1" dirty="0">
                <a:hlinkClick r:id="rId3"/>
              </a:rPr>
              <a:t>https://</a:t>
            </a:r>
            <a:r>
              <a:rPr lang="en-US" sz="1400" i="1" dirty="0" smtClean="0">
                <a:hlinkClick r:id="rId3"/>
              </a:rPr>
              <a:t>malegislature.gov/Laws/GeneralLaws/PartII/TitleII/Chapter201D/Section6</a:t>
            </a:r>
            <a:endParaRPr lang="en-US" sz="1400" i="1" dirty="0">
              <a:hlinkClick r:id="rId3"/>
            </a:endParaRPr>
          </a:p>
        </p:txBody>
      </p:sp>
    </p:spTree>
    <p:extLst>
      <p:ext uri="{BB962C8B-B14F-4D97-AF65-F5344CB8AC3E}">
        <p14:creationId xmlns:p14="http://schemas.microsoft.com/office/powerpoint/2010/main" val="3129840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ACP and Dementia</a:t>
            </a:r>
            <a:endParaRPr lang="en-US" sz="3200" dirty="0"/>
          </a:p>
        </p:txBody>
      </p:sp>
      <p:sp>
        <p:nvSpPr>
          <p:cNvPr id="3" name="Content Placeholder 2"/>
          <p:cNvSpPr>
            <a:spLocks noGrp="1"/>
          </p:cNvSpPr>
          <p:nvPr>
            <p:ph idx="1"/>
          </p:nvPr>
        </p:nvSpPr>
        <p:spPr>
          <a:xfrm>
            <a:off x="533400" y="1600200"/>
            <a:ext cx="7543800" cy="4525963"/>
          </a:xfrm>
        </p:spPr>
        <p:txBody>
          <a:bodyPr>
            <a:normAutofit/>
          </a:bodyPr>
          <a:lstStyle/>
          <a:p>
            <a:pPr marL="0" indent="0">
              <a:buNone/>
            </a:pPr>
            <a:endParaRPr lang="en-US" dirty="0" smtClean="0"/>
          </a:p>
          <a:p>
            <a:pPr>
              <a:lnSpc>
                <a:spcPct val="150000"/>
              </a:lnSpc>
              <a:buFont typeface="Wingdings" panose="05000000000000000000" pitchFamily="2" charset="2"/>
              <a:buChar char="q"/>
            </a:pPr>
            <a:r>
              <a:rPr lang="en-US" sz="2000" dirty="0" smtClean="0">
                <a:solidFill>
                  <a:schemeClr val="tx1"/>
                </a:solidFill>
              </a:rPr>
              <a:t>HCP completed while competent remains binding</a:t>
            </a:r>
          </a:p>
          <a:p>
            <a:pPr marL="0" indent="0">
              <a:lnSpc>
                <a:spcPct val="150000"/>
              </a:lnSpc>
              <a:buNone/>
            </a:pPr>
            <a:endParaRPr lang="en-US" sz="2000" dirty="0" smtClean="0">
              <a:solidFill>
                <a:schemeClr val="tx1"/>
              </a:solidFill>
            </a:endParaRPr>
          </a:p>
          <a:p>
            <a:pPr>
              <a:buFont typeface="Wingdings" panose="05000000000000000000" pitchFamily="2" charset="2"/>
              <a:buChar char="q"/>
            </a:pPr>
            <a:r>
              <a:rPr lang="en-US" sz="2000" dirty="0" smtClean="0">
                <a:solidFill>
                  <a:schemeClr val="tx1"/>
                </a:solidFill>
              </a:rPr>
              <a:t>Alternative Health Directive for Dementia can be completed by patient while competent; non-binding</a:t>
            </a:r>
          </a:p>
          <a:p>
            <a:pPr marL="0" indent="0">
              <a:buNone/>
            </a:pPr>
            <a:endParaRPr lang="en-US" sz="2000" dirty="0" smtClean="0">
              <a:solidFill>
                <a:schemeClr val="tx1"/>
              </a:solidFill>
            </a:endParaRPr>
          </a:p>
          <a:p>
            <a:pPr>
              <a:buFont typeface="Wingdings" panose="05000000000000000000" pitchFamily="2" charset="2"/>
              <a:buChar char="q"/>
            </a:pPr>
            <a:r>
              <a:rPr lang="en-US" sz="2000" dirty="0" smtClean="0">
                <a:solidFill>
                  <a:schemeClr val="tx1"/>
                </a:solidFill>
              </a:rPr>
              <a:t>Once determined to lack capacity, patient cannot sign documents and must have legal guardian</a:t>
            </a:r>
          </a:p>
          <a:p>
            <a:pPr>
              <a:lnSpc>
                <a:spcPct val="150000"/>
              </a:lnSpc>
            </a:pPr>
            <a:endParaRPr lang="en-US" dirty="0"/>
          </a:p>
        </p:txBody>
      </p:sp>
    </p:spTree>
    <p:extLst>
      <p:ext uri="{BB962C8B-B14F-4D97-AF65-F5344CB8AC3E}">
        <p14:creationId xmlns:p14="http://schemas.microsoft.com/office/powerpoint/2010/main" val="2547728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Living wills and Other Legal and Personal Documents</a:t>
            </a:r>
            <a:endParaRPr lang="en-US" sz="32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sz="2000" dirty="0" smtClean="0"/>
              <a:t>FYI: Massachusetts does not recognize living wills. According to the Massachusetts Medical society article, living wills can be useful because they can guide the health care proxy agent and physicians about the types of choices a person would make.</a:t>
            </a:r>
          </a:p>
          <a:p>
            <a:pPr marL="0" indent="0">
              <a:buNone/>
            </a:pPr>
            <a:endParaRPr lang="en-US" dirty="0" smtClean="0"/>
          </a:p>
          <a:p>
            <a:pPr marL="0" indent="0">
              <a:buNone/>
            </a:pPr>
            <a:endParaRPr lang="en-US" dirty="0"/>
          </a:p>
          <a:p>
            <a:pPr marL="0" indent="0">
              <a:buNone/>
            </a:pPr>
            <a:r>
              <a:rPr lang="en-US" sz="1400" dirty="0" smtClean="0"/>
              <a:t>Mary Jo Kennedy</a:t>
            </a:r>
          </a:p>
          <a:p>
            <a:pPr marL="0" indent="0">
              <a:buNone/>
            </a:pPr>
            <a:r>
              <a:rPr lang="en-US" sz="1400" dirty="0" smtClean="0"/>
              <a:t>Attorney Consultant for VMG Compliance Committee</a:t>
            </a:r>
          </a:p>
          <a:p>
            <a:pPr marL="0" indent="0">
              <a:buNone/>
            </a:pPr>
            <a:r>
              <a:rPr lang="en-US" sz="1400" dirty="0" err="1" smtClean="0"/>
              <a:t>Bulkley</a:t>
            </a:r>
            <a:r>
              <a:rPr lang="en-US" sz="1400" dirty="0" smtClean="0"/>
              <a:t>, Richardson and </a:t>
            </a:r>
            <a:r>
              <a:rPr lang="en-US" sz="1400" dirty="0" err="1" smtClean="0"/>
              <a:t>Gelinas</a:t>
            </a:r>
            <a:r>
              <a:rPr lang="en-US" sz="1400" dirty="0" smtClean="0"/>
              <a:t>, LLP</a:t>
            </a:r>
          </a:p>
          <a:p>
            <a:pPr marL="0" indent="0">
              <a:buNone/>
            </a:pPr>
            <a:endParaRPr lang="en-US" dirty="0"/>
          </a:p>
        </p:txBody>
      </p:sp>
    </p:spTree>
    <p:extLst>
      <p:ext uri="{BB962C8B-B14F-4D97-AF65-F5344CB8AC3E}">
        <p14:creationId xmlns:p14="http://schemas.microsoft.com/office/powerpoint/2010/main" val="3245653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pPr algn="ctr"/>
            <a:r>
              <a:rPr lang="en-US" sz="3200" dirty="0" smtClean="0"/>
              <a:t>Next Steps</a:t>
            </a:r>
            <a:endParaRPr lang="en-US" sz="3200" dirty="0"/>
          </a:p>
        </p:txBody>
      </p:sp>
      <p:sp>
        <p:nvSpPr>
          <p:cNvPr id="3" name="Content Placeholder 2"/>
          <p:cNvSpPr>
            <a:spLocks noGrp="1"/>
          </p:cNvSpPr>
          <p:nvPr>
            <p:ph idx="1"/>
          </p:nvPr>
        </p:nvSpPr>
        <p:spPr/>
        <p:txBody>
          <a:bodyPr>
            <a:normAutofit/>
          </a:bodyPr>
          <a:lstStyle/>
          <a:p>
            <a:pPr marL="0" indent="0">
              <a:buNone/>
            </a:pPr>
            <a:r>
              <a:rPr lang="en-US" sz="2000" dirty="0" smtClean="0"/>
              <a:t>2020</a:t>
            </a:r>
            <a:endParaRPr lang="en-US" sz="2000" dirty="0"/>
          </a:p>
          <a:p>
            <a:pPr>
              <a:buFont typeface="Wingdings" panose="05000000000000000000" pitchFamily="2" charset="2"/>
              <a:buChar char="q"/>
            </a:pPr>
            <a:r>
              <a:rPr lang="en-US" sz="2000" dirty="0" smtClean="0">
                <a:solidFill>
                  <a:schemeClr val="tx1"/>
                </a:solidFill>
              </a:rPr>
              <a:t>Planning for 4 one hour forums,1 per center, to educate patients and family members about HCP and MOLST and to encourage discussions with PCPs</a:t>
            </a:r>
          </a:p>
          <a:p>
            <a:pPr lvl="1">
              <a:buFont typeface="Wingdings" panose="05000000000000000000" pitchFamily="2" charset="2"/>
              <a:buChar char="q"/>
            </a:pPr>
            <a:endParaRPr lang="en-US" sz="1800" dirty="0">
              <a:solidFill>
                <a:schemeClr val="tx1"/>
              </a:solidFill>
            </a:endParaRPr>
          </a:p>
          <a:p>
            <a:pPr marL="292608" lvl="1" indent="0">
              <a:buNone/>
            </a:pPr>
            <a:endParaRPr lang="en-US" sz="1800" dirty="0" smtClean="0">
              <a:solidFill>
                <a:schemeClr val="tx1"/>
              </a:solidFill>
            </a:endParaRPr>
          </a:p>
          <a:p>
            <a:pPr marL="292608" lvl="1" indent="0">
              <a:buNone/>
            </a:pPr>
            <a:endParaRPr lang="en-US" sz="1800" dirty="0" smtClean="0">
              <a:solidFill>
                <a:schemeClr val="tx1"/>
              </a:solidFill>
            </a:endParaRPr>
          </a:p>
          <a:p>
            <a:pPr>
              <a:buFont typeface="Wingdings" panose="05000000000000000000" pitchFamily="2" charset="2"/>
              <a:buChar char="q"/>
            </a:pPr>
            <a:endParaRPr lang="en-US" sz="2000" dirty="0" smtClean="0"/>
          </a:p>
          <a:p>
            <a:pPr marL="0" indent="0">
              <a:buNone/>
            </a:pPr>
            <a:endParaRPr lang="en-US" sz="2000" dirty="0" smtClean="0"/>
          </a:p>
          <a:p>
            <a:pPr marL="0" indent="0">
              <a:buNone/>
            </a:pPr>
            <a:endParaRPr lang="en-US" sz="2000" dirty="0"/>
          </a:p>
          <a:p>
            <a:pPr>
              <a:buFont typeface="Wingdings" panose="05000000000000000000" pitchFamily="2" charset="2"/>
              <a:buChar char="q"/>
            </a:pPr>
            <a:r>
              <a:rPr lang="en-US" sz="2000" dirty="0" smtClean="0"/>
              <a:t>ACP Committee will continue to meet to assess initiative and to educate as needed/requested</a:t>
            </a:r>
            <a:endParaRPr lang="en-US" sz="2000" dirty="0" smtClean="0">
              <a:solidFill>
                <a:schemeClr val="tx1"/>
              </a:solidFill>
            </a:endParaRPr>
          </a:p>
          <a:p>
            <a:pPr marL="292608" lvl="1" indent="0">
              <a:buNone/>
            </a:pPr>
            <a:endParaRPr lang="en-US" sz="18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475" y="3276600"/>
            <a:ext cx="3200400" cy="129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2950" y="3276600"/>
            <a:ext cx="2743200" cy="136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78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pPr algn="ctr"/>
            <a:r>
              <a:rPr lang="en-US" sz="3200" dirty="0" smtClean="0"/>
              <a:t>Agenda</a:t>
            </a:r>
            <a:endParaRPr lang="en-US" sz="3200"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q"/>
            </a:pPr>
            <a:r>
              <a:rPr lang="en-US" sz="2000" dirty="0" smtClean="0"/>
              <a:t>Palliative Care</a:t>
            </a:r>
          </a:p>
          <a:p>
            <a:pPr>
              <a:lnSpc>
                <a:spcPct val="150000"/>
              </a:lnSpc>
              <a:buFont typeface="Wingdings" panose="05000000000000000000" pitchFamily="2" charset="2"/>
              <a:buChar char="q"/>
            </a:pPr>
            <a:r>
              <a:rPr lang="en-US" sz="2000" dirty="0" smtClean="0"/>
              <a:t>Hospice Care</a:t>
            </a:r>
          </a:p>
          <a:p>
            <a:pPr>
              <a:lnSpc>
                <a:spcPct val="150000"/>
              </a:lnSpc>
              <a:buFont typeface="Wingdings" panose="05000000000000000000" pitchFamily="2" charset="2"/>
              <a:buChar char="q"/>
            </a:pPr>
            <a:r>
              <a:rPr lang="en-US" sz="2000" dirty="0" smtClean="0"/>
              <a:t>Determining Capacity</a:t>
            </a:r>
          </a:p>
          <a:p>
            <a:pPr>
              <a:lnSpc>
                <a:spcPct val="150000"/>
              </a:lnSpc>
              <a:buFont typeface="Wingdings" panose="05000000000000000000" pitchFamily="2" charset="2"/>
              <a:buChar char="q"/>
            </a:pPr>
            <a:r>
              <a:rPr lang="en-US" sz="2000" dirty="0" smtClean="0"/>
              <a:t>Invoking the Health Care Proxy</a:t>
            </a:r>
          </a:p>
          <a:p>
            <a:pPr>
              <a:lnSpc>
                <a:spcPct val="150000"/>
              </a:lnSpc>
              <a:buFont typeface="Wingdings" panose="05000000000000000000" pitchFamily="2" charset="2"/>
              <a:buChar char="q"/>
            </a:pPr>
            <a:r>
              <a:rPr lang="en-US" sz="2000" dirty="0" smtClean="0"/>
              <a:t>ACP and Dementia</a:t>
            </a:r>
          </a:p>
          <a:p>
            <a:pPr>
              <a:lnSpc>
                <a:spcPct val="150000"/>
              </a:lnSpc>
              <a:buFont typeface="Wingdings" panose="05000000000000000000" pitchFamily="2" charset="2"/>
              <a:buChar char="q"/>
            </a:pPr>
            <a:r>
              <a:rPr lang="en-US" sz="2000" dirty="0" smtClean="0"/>
              <a:t>Living Wills and Other Documents</a:t>
            </a:r>
          </a:p>
          <a:p>
            <a:pPr>
              <a:lnSpc>
                <a:spcPct val="150000"/>
              </a:lnSpc>
              <a:buFont typeface="Wingdings" panose="05000000000000000000" pitchFamily="2" charset="2"/>
              <a:buChar char="q"/>
            </a:pPr>
            <a:r>
              <a:rPr lang="en-US" sz="2000" dirty="0" smtClean="0"/>
              <a:t>Next Steps</a:t>
            </a:r>
          </a:p>
          <a:p>
            <a:pPr>
              <a:lnSpc>
                <a:spcPct val="150000"/>
              </a:lnSpc>
              <a:buFont typeface="Wingdings" panose="05000000000000000000" pitchFamily="2" charset="2"/>
              <a:buChar char="q"/>
            </a:pPr>
            <a:r>
              <a:rPr lang="en-US" sz="2000" dirty="0" smtClean="0"/>
              <a:t>Discussion</a:t>
            </a:r>
            <a:endParaRPr lang="en-US" sz="2000" dirty="0"/>
          </a:p>
        </p:txBody>
      </p:sp>
    </p:spTree>
    <p:extLst>
      <p:ext uri="{BB962C8B-B14F-4D97-AF65-F5344CB8AC3E}">
        <p14:creationId xmlns:p14="http://schemas.microsoft.com/office/powerpoint/2010/main" val="295653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1143000"/>
          </a:xfrm>
        </p:spPr>
        <p:txBody>
          <a:bodyPr>
            <a:normAutofit/>
          </a:bodyPr>
          <a:lstStyle/>
          <a:p>
            <a:pPr algn="ctr"/>
            <a:r>
              <a:rPr lang="en-US" sz="3200" dirty="0" smtClean="0"/>
              <a:t>Palliative and Hospice Care</a:t>
            </a:r>
            <a:endParaRPr lang="en-US" sz="3200" dirty="0"/>
          </a:p>
        </p:txBody>
      </p:sp>
      <p:sp>
        <p:nvSpPr>
          <p:cNvPr id="3" name="Content Placeholder 2"/>
          <p:cNvSpPr>
            <a:spLocks noGrp="1"/>
          </p:cNvSpPr>
          <p:nvPr>
            <p:ph idx="1"/>
          </p:nvPr>
        </p:nvSpPr>
        <p:spPr>
          <a:xfrm>
            <a:off x="457200" y="1676400"/>
            <a:ext cx="7696200" cy="4525963"/>
          </a:xfrm>
        </p:spPr>
        <p:txBody>
          <a:bodyPr>
            <a:normAutofit/>
          </a:bodyPr>
          <a:lstStyle/>
          <a:p>
            <a:pPr marL="0" indent="0">
              <a:buNone/>
            </a:pPr>
            <a:endParaRPr lang="en-US" sz="2000" i="1" dirty="0" smtClean="0"/>
          </a:p>
          <a:p>
            <a:pPr marL="0" indent="0">
              <a:buNone/>
            </a:pPr>
            <a:endParaRPr lang="en-US" sz="2000" i="1" dirty="0" smtClean="0"/>
          </a:p>
          <a:p>
            <a:pPr marL="0" indent="0">
              <a:lnSpc>
                <a:spcPct val="150000"/>
              </a:lnSpc>
              <a:buNone/>
            </a:pPr>
            <a:r>
              <a:rPr lang="en-US" sz="2400" i="1" dirty="0" smtClean="0"/>
              <a:t>Palliative </a:t>
            </a:r>
            <a:r>
              <a:rPr lang="en-US" sz="2400" i="1" dirty="0"/>
              <a:t>care </a:t>
            </a:r>
            <a:r>
              <a:rPr lang="en-US" sz="2400" dirty="0"/>
              <a:t>helps patients live their best </a:t>
            </a:r>
            <a:r>
              <a:rPr lang="en-US" sz="2400" dirty="0" smtClean="0"/>
              <a:t>lives with </a:t>
            </a:r>
            <a:r>
              <a:rPr lang="en-US" sz="2400" dirty="0"/>
              <a:t>the time they have </a:t>
            </a:r>
            <a:r>
              <a:rPr lang="en-US" sz="2400" dirty="0" smtClean="0"/>
              <a:t>left</a:t>
            </a:r>
            <a:r>
              <a:rPr lang="en-US" sz="2400" dirty="0"/>
              <a:t>;</a:t>
            </a:r>
            <a:r>
              <a:rPr lang="en-US" sz="2400" dirty="0" smtClean="0"/>
              <a:t> </a:t>
            </a:r>
            <a:r>
              <a:rPr lang="en-US" sz="2400" i="1" dirty="0"/>
              <a:t>hospice </a:t>
            </a:r>
            <a:r>
              <a:rPr lang="en-US" sz="2400" i="1" dirty="0" smtClean="0"/>
              <a:t>care </a:t>
            </a:r>
            <a:r>
              <a:rPr lang="en-US" sz="2400" dirty="0" smtClean="0"/>
              <a:t>helps </a:t>
            </a:r>
            <a:r>
              <a:rPr lang="en-US" sz="2400" dirty="0"/>
              <a:t>patients have the death they want </a:t>
            </a:r>
            <a:r>
              <a:rPr lang="en-US" sz="2400" dirty="0" smtClean="0"/>
              <a:t>consistent with </a:t>
            </a:r>
            <a:r>
              <a:rPr lang="en-US" sz="2400" dirty="0"/>
              <a:t>their values. </a:t>
            </a:r>
            <a:endParaRPr lang="en-US" sz="2400" dirty="0" smtClean="0"/>
          </a:p>
          <a:p>
            <a:pPr marL="0" indent="0">
              <a:buNone/>
            </a:pPr>
            <a:endParaRPr lang="en-US" sz="2000" dirty="0" smtClean="0"/>
          </a:p>
          <a:p>
            <a:pPr marL="0" indent="0">
              <a:buNone/>
            </a:pPr>
            <a:endParaRPr lang="en-US" sz="2000" dirty="0" smtClean="0"/>
          </a:p>
        </p:txBody>
      </p:sp>
    </p:spTree>
    <p:extLst>
      <p:ext uri="{BB962C8B-B14F-4D97-AF65-F5344CB8AC3E}">
        <p14:creationId xmlns:p14="http://schemas.microsoft.com/office/powerpoint/2010/main" val="336087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Palliative Consult</a:t>
            </a:r>
            <a:endParaRPr lang="en-US" sz="3200" dirty="0"/>
          </a:p>
        </p:txBody>
      </p:sp>
      <p:sp>
        <p:nvSpPr>
          <p:cNvPr id="3" name="Content Placeholder 2"/>
          <p:cNvSpPr>
            <a:spLocks noGrp="1"/>
          </p:cNvSpPr>
          <p:nvPr>
            <p:ph idx="1"/>
          </p:nvPr>
        </p:nvSpPr>
        <p:spPr/>
        <p:txBody>
          <a:bodyPr>
            <a:normAutofit/>
          </a:bodyPr>
          <a:lstStyle/>
          <a:p>
            <a:pPr marL="0" indent="0">
              <a:buNone/>
            </a:pPr>
            <a:r>
              <a:rPr lang="en-US" sz="2000" dirty="0" smtClean="0"/>
              <a:t>Palliative </a:t>
            </a:r>
            <a:r>
              <a:rPr lang="en-US" sz="2000" dirty="0"/>
              <a:t>care should be as ubiquitous as hospice care within the health care industry. If 60% of patients who would benefit aren’t receiving it, there’s a real disconnect</a:t>
            </a:r>
            <a:r>
              <a:rPr lang="en-US" sz="2000" dirty="0" smtClean="0"/>
              <a:t>.</a:t>
            </a:r>
            <a:endParaRPr lang="en-US" sz="2000" dirty="0"/>
          </a:p>
          <a:p>
            <a:pPr marL="0" indent="0">
              <a:buNone/>
            </a:pPr>
            <a:r>
              <a:rPr lang="en-US" sz="1400" i="1" dirty="0"/>
              <a:t>Amy Compton-Phillips, MD , </a:t>
            </a:r>
            <a:r>
              <a:rPr lang="en-US" sz="1400" i="1" dirty="0" err="1"/>
              <a:t>Namita</a:t>
            </a:r>
            <a:r>
              <a:rPr lang="en-US" sz="1400" i="1" dirty="0"/>
              <a:t> Seth </a:t>
            </a:r>
            <a:r>
              <a:rPr lang="en-US" sz="1400" i="1" dirty="0" err="1"/>
              <a:t>Mohta</a:t>
            </a:r>
            <a:r>
              <a:rPr lang="en-US" sz="1400" i="1" dirty="0"/>
              <a:t>, MD </a:t>
            </a:r>
          </a:p>
          <a:p>
            <a:pPr marL="0" indent="0">
              <a:buNone/>
            </a:pPr>
            <a:r>
              <a:rPr lang="en-US" sz="1400" i="1" dirty="0" smtClean="0"/>
              <a:t>Care </a:t>
            </a:r>
            <a:r>
              <a:rPr lang="en-US" sz="1400" i="1" dirty="0"/>
              <a:t>Redesign Survey: The Power of Palliative Care, NEJM Catalyst June 2019</a:t>
            </a:r>
          </a:p>
          <a:p>
            <a:pPr marL="0" indent="0">
              <a:buNone/>
            </a:pPr>
            <a:endParaRPr lang="en-US" sz="2000" dirty="0"/>
          </a:p>
          <a:p>
            <a:pPr>
              <a:buFont typeface="Wingdings" panose="05000000000000000000" pitchFamily="2" charset="2"/>
              <a:buChar char="q"/>
            </a:pPr>
            <a:r>
              <a:rPr lang="en-US" sz="1700" dirty="0" smtClean="0"/>
              <a:t>A </a:t>
            </a:r>
            <a:r>
              <a:rPr lang="en-US" sz="1700" dirty="0"/>
              <a:t>palliative care </a:t>
            </a:r>
            <a:r>
              <a:rPr lang="en-US" sz="1700" dirty="0" smtClean="0"/>
              <a:t>consult can assist with </a:t>
            </a:r>
            <a:r>
              <a:rPr lang="en-US" sz="1700" dirty="0"/>
              <a:t>managing complex pain, </a:t>
            </a:r>
            <a:r>
              <a:rPr lang="en-US" sz="1700" dirty="0" smtClean="0"/>
              <a:t>problematic symptoms</a:t>
            </a:r>
            <a:r>
              <a:rPr lang="en-US" sz="1700" dirty="0"/>
              <a:t>, comorbidities</a:t>
            </a:r>
            <a:r>
              <a:rPr lang="en-US" sz="1700" dirty="0" smtClean="0"/>
              <a:t>, or </a:t>
            </a:r>
            <a:r>
              <a:rPr lang="en-US" sz="1700" dirty="0"/>
              <a:t>patient/family </a:t>
            </a:r>
            <a:r>
              <a:rPr lang="en-US" sz="1700" dirty="0" smtClean="0"/>
              <a:t>communication</a:t>
            </a:r>
          </a:p>
          <a:p>
            <a:pPr>
              <a:buFont typeface="Wingdings" panose="05000000000000000000" pitchFamily="2" charset="2"/>
              <a:buChar char="q"/>
            </a:pPr>
            <a:r>
              <a:rPr lang="en-US" sz="1700" dirty="0" smtClean="0"/>
              <a:t>Based on need, no specific diagnosis or prognosis required</a:t>
            </a:r>
          </a:p>
          <a:p>
            <a:pPr>
              <a:buFont typeface="Wingdings" panose="05000000000000000000" pitchFamily="2" charset="2"/>
              <a:buChar char="q"/>
            </a:pPr>
            <a:r>
              <a:rPr lang="en-US" sz="1700" dirty="0" smtClean="0"/>
              <a:t>Dr Paul </a:t>
            </a:r>
            <a:r>
              <a:rPr lang="en-US" sz="1700" dirty="0" err="1" smtClean="0"/>
              <a:t>Jodka</a:t>
            </a:r>
            <a:r>
              <a:rPr lang="en-US" sz="1700" dirty="0" smtClean="0"/>
              <a:t>, palliative care physician with Cooley Dickinson Medical </a:t>
            </a:r>
            <a:r>
              <a:rPr lang="en-US" sz="1700" dirty="0" smtClean="0"/>
              <a:t>Group, available </a:t>
            </a:r>
            <a:r>
              <a:rPr lang="en-US" sz="1700" dirty="0" smtClean="0"/>
              <a:t>for palli consults (not for chronic pain mngmt) with intention that PCP then manages the </a:t>
            </a:r>
            <a:r>
              <a:rPr lang="en-US" sz="1700" dirty="0" smtClean="0"/>
              <a:t>patient</a:t>
            </a:r>
          </a:p>
          <a:p>
            <a:pPr>
              <a:buFont typeface="Wingdings" panose="05000000000000000000" pitchFamily="2" charset="2"/>
              <a:buChar char="q"/>
            </a:pPr>
            <a:r>
              <a:rPr lang="en-US" sz="1700" dirty="0" smtClean="0"/>
              <a:t>Dr Rebecca Starr, geriatrician with CDH, available for outpatient consults</a:t>
            </a:r>
            <a:endParaRPr lang="en-US" sz="1700" dirty="0"/>
          </a:p>
        </p:txBody>
      </p:sp>
    </p:spTree>
    <p:extLst>
      <p:ext uri="{BB962C8B-B14F-4D97-AF65-F5344CB8AC3E}">
        <p14:creationId xmlns:p14="http://schemas.microsoft.com/office/powerpoint/2010/main" val="1821262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r>
              <a:rPr lang="en-US" sz="3200" dirty="0" smtClean="0"/>
              <a:t>Palliative Home Care</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000" dirty="0" smtClean="0"/>
              <a:t>When to refer</a:t>
            </a:r>
          </a:p>
          <a:p>
            <a:pPr lvl="1">
              <a:buFont typeface="Wingdings" panose="05000000000000000000" pitchFamily="2" charset="2"/>
              <a:buChar char="q"/>
            </a:pPr>
            <a:r>
              <a:rPr lang="en-US" sz="1700" dirty="0" smtClean="0">
                <a:solidFill>
                  <a:schemeClr val="tx1"/>
                </a:solidFill>
              </a:rPr>
              <a:t>For serious or chronic illness care at home while still accepting curative treatment</a:t>
            </a:r>
          </a:p>
          <a:p>
            <a:pPr lvl="1">
              <a:buFont typeface="Wingdings" panose="05000000000000000000" pitchFamily="2" charset="2"/>
              <a:buChar char="q"/>
            </a:pPr>
            <a:endParaRPr lang="en-US" sz="1700" dirty="0" smtClean="0"/>
          </a:p>
          <a:p>
            <a:pPr>
              <a:buFont typeface="Wingdings" panose="05000000000000000000" pitchFamily="2" charset="2"/>
              <a:buChar char="q"/>
            </a:pPr>
            <a:r>
              <a:rPr lang="en-US" sz="2000" dirty="0" smtClean="0">
                <a:solidFill>
                  <a:schemeClr val="tx1"/>
                </a:solidFill>
              </a:rPr>
              <a:t>Requirements same as regular VNA </a:t>
            </a:r>
          </a:p>
          <a:p>
            <a:pPr lvl="1">
              <a:buFont typeface="Wingdings" panose="05000000000000000000" pitchFamily="2" charset="2"/>
              <a:buChar char="q"/>
            </a:pPr>
            <a:r>
              <a:rPr lang="en-US" sz="1700" dirty="0" smtClean="0">
                <a:solidFill>
                  <a:schemeClr val="tx1"/>
                </a:solidFill>
              </a:rPr>
              <a:t>No particular diagnosis or prognosis required</a:t>
            </a:r>
          </a:p>
          <a:p>
            <a:pPr lvl="1">
              <a:buFont typeface="Wingdings" panose="05000000000000000000" pitchFamily="2" charset="2"/>
              <a:buChar char="q"/>
            </a:pPr>
            <a:r>
              <a:rPr lang="en-US" sz="1700" dirty="0" smtClean="0">
                <a:solidFill>
                  <a:schemeClr val="tx1"/>
                </a:solidFill>
              </a:rPr>
              <a:t>Homebound status</a:t>
            </a:r>
          </a:p>
          <a:p>
            <a:pPr lvl="1">
              <a:buFont typeface="Wingdings" panose="05000000000000000000" pitchFamily="2" charset="2"/>
              <a:buChar char="q"/>
            </a:pPr>
            <a:r>
              <a:rPr lang="en-US" sz="1700" dirty="0" smtClean="0">
                <a:solidFill>
                  <a:schemeClr val="tx1"/>
                </a:solidFill>
              </a:rPr>
              <a:t>Skilled need for education or symptom mngmt</a:t>
            </a:r>
          </a:p>
          <a:p>
            <a:pPr marL="292608" lvl="1" indent="0">
              <a:buNone/>
            </a:pPr>
            <a:endParaRPr lang="en-US" sz="1800" dirty="0" smtClean="0">
              <a:solidFill>
                <a:schemeClr val="tx1"/>
              </a:solidFill>
            </a:endParaRPr>
          </a:p>
          <a:p>
            <a:pPr>
              <a:buFont typeface="Wingdings" panose="05000000000000000000" pitchFamily="2" charset="2"/>
              <a:buChar char="q"/>
            </a:pPr>
            <a:r>
              <a:rPr lang="en-US" sz="2000" dirty="0" smtClean="0">
                <a:solidFill>
                  <a:schemeClr val="tx1"/>
                </a:solidFill>
              </a:rPr>
              <a:t>Benefit of collaborative multi-disciplinary team approach to reduce hospitalizations</a:t>
            </a:r>
          </a:p>
          <a:p>
            <a:pPr lvl="2">
              <a:buFont typeface="Wingdings" panose="05000000000000000000" pitchFamily="2" charset="2"/>
              <a:buChar char="q"/>
            </a:pPr>
            <a:endParaRPr lang="en-US" dirty="0" smtClean="0"/>
          </a:p>
        </p:txBody>
      </p:sp>
    </p:spTree>
    <p:extLst>
      <p:ext uri="{BB962C8B-B14F-4D97-AF65-F5344CB8AC3E}">
        <p14:creationId xmlns:p14="http://schemas.microsoft.com/office/powerpoint/2010/main" val="201510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pPr algn="ctr"/>
            <a:r>
              <a:rPr lang="en-US" sz="3200" dirty="0" smtClean="0"/>
              <a:t>Hospice</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solidFill>
                  <a:schemeClr val="tx1"/>
                </a:solidFill>
              </a:rPr>
              <a:t>In 2017, 48.2% of all Medicare decedents received at least one day of hospice care and were enrolled in hospice at time of death; median LOS was 24 days; 26% of patients were on hospice for 1 week or less.</a:t>
            </a:r>
          </a:p>
          <a:p>
            <a:pPr marL="0" indent="0">
              <a:buNone/>
            </a:pPr>
            <a:r>
              <a:rPr lang="en-US" sz="1400" i="1" dirty="0" smtClean="0"/>
              <a:t>National Hospice and Palliative Care organization 2018 edition, nhpco.org</a:t>
            </a:r>
            <a:endParaRPr lang="en-US" sz="1400" i="1" dirty="0" smtClean="0">
              <a:solidFill>
                <a:schemeClr val="tx1"/>
              </a:solidFill>
            </a:endParaRPr>
          </a:p>
          <a:p>
            <a:pPr marL="0" indent="0">
              <a:buNone/>
            </a:pPr>
            <a:endParaRPr lang="en-US" sz="1700" dirty="0" smtClean="0">
              <a:solidFill>
                <a:schemeClr val="tx1"/>
              </a:solidFill>
            </a:endParaRPr>
          </a:p>
          <a:p>
            <a:pPr>
              <a:buFont typeface="Wingdings" panose="05000000000000000000" pitchFamily="2" charset="2"/>
              <a:buChar char="q"/>
            </a:pPr>
            <a:r>
              <a:rPr lang="en-US" sz="2000" dirty="0" smtClean="0">
                <a:solidFill>
                  <a:schemeClr val="tx1"/>
                </a:solidFill>
              </a:rPr>
              <a:t>When </a:t>
            </a:r>
            <a:r>
              <a:rPr lang="en-US" sz="2000" dirty="0">
                <a:solidFill>
                  <a:schemeClr val="tx1"/>
                </a:solidFill>
              </a:rPr>
              <a:t>to refer </a:t>
            </a:r>
            <a:endParaRPr lang="en-US" sz="2000" dirty="0" smtClean="0">
              <a:solidFill>
                <a:schemeClr val="tx1"/>
              </a:solidFill>
            </a:endParaRPr>
          </a:p>
          <a:p>
            <a:pPr lvl="1">
              <a:buFont typeface="Wingdings" panose="05000000000000000000" pitchFamily="2" charset="2"/>
              <a:buChar char="q"/>
            </a:pPr>
            <a:r>
              <a:rPr lang="en-US" sz="1700" dirty="0" smtClean="0">
                <a:solidFill>
                  <a:schemeClr val="tx1"/>
                </a:solidFill>
              </a:rPr>
              <a:t>When trajectory of decline is noted by declining function, decreasing weight, increased hospital admissions or office visits</a:t>
            </a:r>
          </a:p>
          <a:p>
            <a:pPr lvl="1">
              <a:buFont typeface="Wingdings" panose="05000000000000000000" pitchFamily="2" charset="2"/>
              <a:buChar char="q"/>
            </a:pPr>
            <a:r>
              <a:rPr lang="en-US" sz="1700" dirty="0" smtClean="0">
                <a:solidFill>
                  <a:schemeClr val="tx1"/>
                </a:solidFill>
              </a:rPr>
              <a:t>“Would you be surprised if…” especially if present interventions are stopped</a:t>
            </a:r>
          </a:p>
          <a:p>
            <a:pPr lvl="1">
              <a:buFont typeface="Wingdings" panose="05000000000000000000" pitchFamily="2" charset="2"/>
              <a:buChar char="q"/>
            </a:pPr>
            <a:r>
              <a:rPr lang="en-US" sz="1700" dirty="0" smtClean="0">
                <a:solidFill>
                  <a:schemeClr val="tx1"/>
                </a:solidFill>
              </a:rPr>
              <a:t>May need to de-stigmatize hospice as deathbed status or as “giving up” on patient</a:t>
            </a:r>
          </a:p>
          <a:p>
            <a:pPr lvl="1">
              <a:buFont typeface="Wingdings" panose="05000000000000000000" pitchFamily="2" charset="2"/>
              <a:buChar char="q"/>
            </a:pPr>
            <a:r>
              <a:rPr lang="en-US" sz="1700" dirty="0" smtClean="0">
                <a:solidFill>
                  <a:schemeClr val="tx1"/>
                </a:solidFill>
              </a:rPr>
              <a:t>Describe as a “shift in focus”</a:t>
            </a:r>
          </a:p>
          <a:p>
            <a:pPr lvl="1">
              <a:buFont typeface="Wingdings" panose="05000000000000000000" pitchFamily="2" charset="2"/>
              <a:buChar char="q"/>
            </a:pPr>
            <a:r>
              <a:rPr lang="en-US" sz="1700" dirty="0" smtClean="0">
                <a:solidFill>
                  <a:schemeClr val="tx1"/>
                </a:solidFill>
              </a:rPr>
              <a:t>About 10% of hospice referrals decline services, but still valuable as education in the process of understanding</a:t>
            </a:r>
          </a:p>
          <a:p>
            <a:pPr marL="292608" lvl="1" indent="0">
              <a:buNone/>
            </a:pPr>
            <a:endParaRPr lang="en-US" sz="1800" dirty="0" smtClean="0">
              <a:solidFill>
                <a:schemeClr val="tx1"/>
              </a:solidFill>
            </a:endParaRPr>
          </a:p>
          <a:p>
            <a:pPr marL="292608" lvl="1" indent="0">
              <a:buNone/>
            </a:pPr>
            <a:endParaRPr lang="en-US" sz="1800" dirty="0" smtClean="0">
              <a:solidFill>
                <a:schemeClr val="tx1"/>
              </a:solidFill>
            </a:endParaRPr>
          </a:p>
          <a:p>
            <a:pPr marL="388620" indent="-342900">
              <a:buFont typeface="Wingdings" panose="05000000000000000000" pitchFamily="2" charset="2"/>
              <a:buChar char="q"/>
            </a:pPr>
            <a:endParaRPr lang="en-US" sz="1700" dirty="0" smtClean="0">
              <a:solidFill>
                <a:schemeClr val="tx1"/>
              </a:solidFill>
            </a:endParaRPr>
          </a:p>
        </p:txBody>
      </p:sp>
    </p:spTree>
    <p:extLst>
      <p:ext uri="{BB962C8B-B14F-4D97-AF65-F5344CB8AC3E}">
        <p14:creationId xmlns:p14="http://schemas.microsoft.com/office/powerpoint/2010/main" val="696262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Hospice </a:t>
            </a:r>
            <a:r>
              <a:rPr lang="en-US" sz="2400" dirty="0" smtClean="0"/>
              <a:t>(</a:t>
            </a:r>
            <a:r>
              <a:rPr lang="en-US" sz="2400" dirty="0" err="1" smtClean="0"/>
              <a:t>cont</a:t>
            </a:r>
            <a:r>
              <a:rPr lang="en-US" sz="2400" dirty="0" smtClean="0"/>
              <a:t>)</a:t>
            </a:r>
            <a:endParaRPr lang="en-US" sz="2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endParaRPr lang="en-US" sz="2000" dirty="0" smtClean="0"/>
          </a:p>
          <a:p>
            <a:pPr>
              <a:buFont typeface="Wingdings" panose="05000000000000000000" pitchFamily="2" charset="2"/>
              <a:buChar char="q"/>
            </a:pPr>
            <a:r>
              <a:rPr lang="en-US" sz="2000" dirty="0" smtClean="0"/>
              <a:t>Requirements</a:t>
            </a:r>
            <a:endParaRPr lang="en-US" sz="2000" dirty="0"/>
          </a:p>
          <a:p>
            <a:pPr lvl="1">
              <a:buFont typeface="Wingdings" panose="05000000000000000000" pitchFamily="2" charset="2"/>
              <a:buChar char="q"/>
            </a:pPr>
            <a:r>
              <a:rPr lang="en-US" sz="1700" dirty="0">
                <a:solidFill>
                  <a:schemeClr val="tx1"/>
                </a:solidFill>
              </a:rPr>
              <a:t>Hospice intake to </a:t>
            </a:r>
            <a:r>
              <a:rPr lang="en-US" sz="1700" dirty="0" smtClean="0">
                <a:solidFill>
                  <a:schemeClr val="tx1"/>
                </a:solidFill>
              </a:rPr>
              <a:t>assess for eligibility</a:t>
            </a:r>
            <a:endParaRPr lang="en-US" sz="1700" dirty="0">
              <a:solidFill>
                <a:schemeClr val="tx1"/>
              </a:solidFill>
            </a:endParaRPr>
          </a:p>
          <a:p>
            <a:pPr lvl="1">
              <a:buFont typeface="Wingdings" panose="05000000000000000000" pitchFamily="2" charset="2"/>
              <a:buChar char="q"/>
            </a:pPr>
            <a:r>
              <a:rPr lang="en-US" sz="1700" dirty="0">
                <a:solidFill>
                  <a:schemeClr val="tx1"/>
                </a:solidFill>
              </a:rPr>
              <a:t>Prognosis 6 months or less </a:t>
            </a:r>
          </a:p>
          <a:p>
            <a:pPr lvl="1">
              <a:buFont typeface="Wingdings" panose="05000000000000000000" pitchFamily="2" charset="2"/>
              <a:buChar char="q"/>
            </a:pPr>
            <a:r>
              <a:rPr lang="en-US" sz="1700" dirty="0">
                <a:solidFill>
                  <a:schemeClr val="tx1"/>
                </a:solidFill>
              </a:rPr>
              <a:t>Treatment is palliative rather than curative </a:t>
            </a:r>
          </a:p>
          <a:p>
            <a:pPr lvl="1">
              <a:buFont typeface="Wingdings" panose="05000000000000000000" pitchFamily="2" charset="2"/>
              <a:buChar char="q"/>
            </a:pPr>
            <a:r>
              <a:rPr lang="en-US" sz="1700" dirty="0">
                <a:solidFill>
                  <a:schemeClr val="tx1"/>
                </a:solidFill>
              </a:rPr>
              <a:t>No requirement for homebound status</a:t>
            </a:r>
          </a:p>
          <a:p>
            <a:pPr lvl="1">
              <a:buFont typeface="Wingdings" panose="05000000000000000000" pitchFamily="2" charset="2"/>
              <a:buChar char="q"/>
            </a:pPr>
            <a:r>
              <a:rPr lang="en-US" sz="1700" dirty="0">
                <a:solidFill>
                  <a:schemeClr val="tx1"/>
                </a:solidFill>
              </a:rPr>
              <a:t>Able to come off and go back on if decision-making warrants this</a:t>
            </a:r>
          </a:p>
          <a:p>
            <a:pPr lvl="1">
              <a:buFont typeface="Wingdings" panose="05000000000000000000" pitchFamily="2" charset="2"/>
              <a:buChar char="q"/>
            </a:pPr>
            <a:r>
              <a:rPr lang="en-US" sz="1700" dirty="0">
                <a:solidFill>
                  <a:schemeClr val="tx1"/>
                </a:solidFill>
              </a:rPr>
              <a:t>C</a:t>
            </a:r>
            <a:r>
              <a:rPr lang="en-US" sz="1700" dirty="0" smtClean="0">
                <a:solidFill>
                  <a:schemeClr val="tx1"/>
                </a:solidFill>
              </a:rPr>
              <a:t>ollaborative</a:t>
            </a:r>
            <a:r>
              <a:rPr lang="en-US" sz="1700" dirty="0">
                <a:solidFill>
                  <a:schemeClr val="tx1"/>
                </a:solidFill>
              </a:rPr>
              <a:t>, multi-disciplinary team approach to reduce pain, increase </a:t>
            </a:r>
            <a:r>
              <a:rPr lang="en-US" sz="1700" dirty="0" smtClean="0">
                <a:solidFill>
                  <a:schemeClr val="tx1"/>
                </a:solidFill>
              </a:rPr>
              <a:t>comfort</a:t>
            </a:r>
          </a:p>
          <a:p>
            <a:pPr lvl="1">
              <a:buFont typeface="Wingdings" panose="05000000000000000000" pitchFamily="2" charset="2"/>
              <a:buChar char="q"/>
            </a:pPr>
            <a:endParaRPr lang="en-US" sz="1700" dirty="0">
              <a:solidFill>
                <a:schemeClr val="tx1"/>
              </a:solidFill>
            </a:endParaRPr>
          </a:p>
          <a:p>
            <a:pPr marL="45720" indent="0">
              <a:buNone/>
            </a:pPr>
            <a:r>
              <a:rPr lang="en-US" sz="1700" dirty="0" smtClean="0">
                <a:solidFill>
                  <a:schemeClr val="tx1"/>
                </a:solidFill>
              </a:rPr>
              <a:t>Provider benefit of using Hospice as a resource; call to ask questions or to consult about referrals or eligibility</a:t>
            </a:r>
          </a:p>
          <a:p>
            <a:pPr marL="45720" indent="0">
              <a:buNone/>
            </a:pPr>
            <a:endParaRPr lang="en-US" sz="2000" dirty="0"/>
          </a:p>
          <a:p>
            <a:pPr marL="0" indent="0">
              <a:buNone/>
            </a:pPr>
            <a:endParaRPr lang="en-US" dirty="0"/>
          </a:p>
        </p:txBody>
      </p:sp>
    </p:spTree>
    <p:extLst>
      <p:ext uri="{BB962C8B-B14F-4D97-AF65-F5344CB8AC3E}">
        <p14:creationId xmlns:p14="http://schemas.microsoft.com/office/powerpoint/2010/main" val="374431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Palliative vs Hospice Care</a:t>
            </a:r>
          </a:p>
        </p:txBody>
      </p:sp>
      <p:sp>
        <p:nvSpPr>
          <p:cNvPr id="3" name="Content Placeholder 2"/>
          <p:cNvSpPr>
            <a:spLocks noGrp="1"/>
          </p:cNvSpPr>
          <p:nvPr>
            <p:ph idx="1"/>
          </p:nvPr>
        </p:nvSpPr>
        <p:spPr/>
        <p:txBody>
          <a:bodyPr/>
          <a:lstStyle/>
          <a:p>
            <a:pPr marL="0" indent="0">
              <a:buNone/>
            </a:pPr>
            <a:endParaRPr lang="en-US" dirty="0" smtClean="0">
              <a:solidFill>
                <a:srgbClr val="FF0000"/>
              </a:solidFill>
            </a:endParaRPr>
          </a:p>
          <a:p>
            <a:pPr marL="0" indent="0">
              <a:buNone/>
            </a:pPr>
            <a:endParaRPr lang="en-US"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010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722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en-US" sz="3200" dirty="0" smtClean="0"/>
              <a:t>Determining Capacity*</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000" dirty="0" smtClean="0"/>
              <a:t>Determining capacity (medical) vs competency (legal)</a:t>
            </a:r>
          </a:p>
          <a:p>
            <a:pPr marL="0" indent="0">
              <a:buNone/>
            </a:pPr>
            <a:endParaRPr lang="en-US" sz="2000" dirty="0" smtClean="0"/>
          </a:p>
          <a:p>
            <a:pPr>
              <a:buFont typeface="Wingdings" panose="05000000000000000000" pitchFamily="2" charset="2"/>
              <a:buChar char="q"/>
            </a:pPr>
            <a:r>
              <a:rPr lang="en-US" sz="2000" dirty="0" smtClean="0"/>
              <a:t>Regulations  for Determining Capacity</a:t>
            </a:r>
          </a:p>
          <a:p>
            <a:pPr lvl="1">
              <a:buFont typeface="Wingdings" panose="05000000000000000000" pitchFamily="2" charset="2"/>
              <a:buChar char="q"/>
            </a:pPr>
            <a:r>
              <a:rPr lang="en-US" sz="1700" dirty="0" smtClean="0">
                <a:solidFill>
                  <a:schemeClr val="tx1"/>
                </a:solidFill>
              </a:rPr>
              <a:t>The determination shall be in writing and shall contain the date of determination, the attending physician's opinion regarding the cause and nature of the principal's incapacity as well as its extent and probable duration. This written determination shall be entered into the principal's permanent medical record.</a:t>
            </a:r>
          </a:p>
          <a:p>
            <a:pPr marL="292608" lvl="1" indent="0">
              <a:buNone/>
            </a:pPr>
            <a:endParaRPr lang="en-US" sz="1700" dirty="0" smtClean="0">
              <a:solidFill>
                <a:schemeClr val="tx1"/>
              </a:solidFill>
            </a:endParaRPr>
          </a:p>
          <a:p>
            <a:pPr lvl="1">
              <a:buFont typeface="Wingdings" panose="05000000000000000000" pitchFamily="2" charset="2"/>
              <a:buChar char="q"/>
            </a:pPr>
            <a:r>
              <a:rPr lang="en-US" sz="1700" dirty="0">
                <a:solidFill>
                  <a:schemeClr val="tx1"/>
                </a:solidFill>
              </a:rPr>
              <a:t>Notice of a determination that a principal lacks capacity to make health care decisions shall promptly be given orally and in writing: (</a:t>
            </a:r>
            <a:r>
              <a:rPr lang="en-US" sz="1700" dirty="0" err="1">
                <a:solidFill>
                  <a:schemeClr val="tx1"/>
                </a:solidFill>
              </a:rPr>
              <a:t>i</a:t>
            </a:r>
            <a:r>
              <a:rPr lang="en-US" sz="1700" dirty="0">
                <a:solidFill>
                  <a:schemeClr val="tx1"/>
                </a:solidFill>
              </a:rPr>
              <a:t>) to the principal, where there is any indication of the principal's ability to comprehend such notice; (ii) to the agent; and (iii) if the patient is in or is transferred from a mental health facility, to the facility director</a:t>
            </a:r>
            <a:r>
              <a:rPr lang="en-US" sz="1700" dirty="0"/>
              <a:t>.</a:t>
            </a:r>
            <a:endParaRPr lang="en-US" sz="1700" dirty="0" smtClean="0"/>
          </a:p>
          <a:p>
            <a:endParaRPr lang="en-US" sz="1800" dirty="0"/>
          </a:p>
        </p:txBody>
      </p:sp>
    </p:spTree>
    <p:extLst>
      <p:ext uri="{BB962C8B-B14F-4D97-AF65-F5344CB8AC3E}">
        <p14:creationId xmlns:p14="http://schemas.microsoft.com/office/powerpoint/2010/main" val="6191875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4">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A8D3D"/>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1290</TotalTime>
  <Words>985</Words>
  <Application>Microsoft Office PowerPoint</Application>
  <PresentationFormat>On-screen Show (4:3)</PresentationFormat>
  <Paragraphs>130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Advance Care PLanning</vt:lpstr>
      <vt:lpstr>Agenda</vt:lpstr>
      <vt:lpstr>Palliative and Hospice Care</vt:lpstr>
      <vt:lpstr>Palliative Consult</vt:lpstr>
      <vt:lpstr>Palliative Home Care</vt:lpstr>
      <vt:lpstr>Hospice</vt:lpstr>
      <vt:lpstr>Hospice (cont)</vt:lpstr>
      <vt:lpstr>Palliative vs Hospice Care</vt:lpstr>
      <vt:lpstr>Determining Capacity*</vt:lpstr>
      <vt:lpstr>Determining Capacity (cont)</vt:lpstr>
      <vt:lpstr>Determining Capacity (cont)*</vt:lpstr>
      <vt:lpstr>Invoking the Health Care Proxy*</vt:lpstr>
      <vt:lpstr>ACP and Dementia</vt:lpstr>
      <vt:lpstr>Living wills and Other Legal and Personal Documents</vt:lpstr>
      <vt:lpstr>Next Steps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next PowerPoint</dc:title>
  <dc:creator>Pick,Stephanie</dc:creator>
  <cp:lastModifiedBy>Pick,Stephanie</cp:lastModifiedBy>
  <cp:revision>74</cp:revision>
  <cp:lastPrinted>2019-11-05T14:10:04Z</cp:lastPrinted>
  <dcterms:created xsi:type="dcterms:W3CDTF">2019-04-30T13:32:37Z</dcterms:created>
  <dcterms:modified xsi:type="dcterms:W3CDTF">2019-11-05T19:54:16Z</dcterms:modified>
</cp:coreProperties>
</file>