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338" r:id="rId2"/>
    <p:sldId id="339" r:id="rId3"/>
    <p:sldId id="340" r:id="rId4"/>
    <p:sldId id="363" r:id="rId5"/>
    <p:sldId id="341" r:id="rId6"/>
    <p:sldId id="342" r:id="rId7"/>
    <p:sldId id="343" r:id="rId8"/>
    <p:sldId id="344" r:id="rId9"/>
    <p:sldId id="345" r:id="rId10"/>
    <p:sldId id="346" r:id="rId11"/>
    <p:sldId id="347" r:id="rId12"/>
    <p:sldId id="348" r:id="rId13"/>
    <p:sldId id="330" r:id="rId14"/>
    <p:sldId id="310" r:id="rId15"/>
    <p:sldId id="260" r:id="rId16"/>
    <p:sldId id="268" r:id="rId17"/>
    <p:sldId id="364" r:id="rId18"/>
    <p:sldId id="313" r:id="rId19"/>
    <p:sldId id="332" r:id="rId20"/>
    <p:sldId id="333" r:id="rId21"/>
    <p:sldId id="349" r:id="rId22"/>
    <p:sldId id="314" r:id="rId23"/>
    <p:sldId id="318" r:id="rId24"/>
    <p:sldId id="296" r:id="rId25"/>
    <p:sldId id="361" r:id="rId26"/>
    <p:sldId id="362" r:id="rId27"/>
    <p:sldId id="355" r:id="rId28"/>
    <p:sldId id="358" r:id="rId29"/>
    <p:sldId id="359" r:id="rId30"/>
    <p:sldId id="356" r:id="rId31"/>
    <p:sldId id="334" r:id="rId32"/>
    <p:sldId id="275" r:id="rId33"/>
    <p:sldId id="292" r:id="rId34"/>
    <p:sldId id="300" r:id="rId35"/>
    <p:sldId id="335" r:id="rId36"/>
    <p:sldId id="322" r:id="rId37"/>
    <p:sldId id="321" r:id="rId38"/>
    <p:sldId id="302" r:id="rId39"/>
    <p:sldId id="311" r:id="rId40"/>
    <p:sldId id="327" r:id="rId41"/>
    <p:sldId id="366" r:id="rId42"/>
    <p:sldId id="337" r:id="rId43"/>
    <p:sldId id="336" r:id="rId44"/>
    <p:sldId id="328" r:id="rId45"/>
    <p:sldId id="329" r:id="rId46"/>
    <p:sldId id="350" r:id="rId47"/>
    <p:sldId id="278" r:id="rId48"/>
    <p:sldId id="298" r:id="rId49"/>
    <p:sldId id="280" r:id="rId50"/>
    <p:sldId id="285" r:id="rId51"/>
    <p:sldId id="289" r:id="rId52"/>
    <p:sldId id="365" r:id="rId53"/>
    <p:sldId id="367" r:id="rId54"/>
    <p:sldId id="368" r:id="rId55"/>
    <p:sldId id="369"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17" autoAdjust="0"/>
    <p:restoredTop sz="74597" autoAdjust="0"/>
  </p:normalViewPr>
  <p:slideViewPr>
    <p:cSldViewPr>
      <p:cViewPr>
        <p:scale>
          <a:sx n="66" d="100"/>
          <a:sy n="66" d="100"/>
        </p:scale>
        <p:origin x="-48" y="360"/>
      </p:cViewPr>
      <p:guideLst>
        <p:guide orient="horz" pos="2160"/>
        <p:guide pos="2880"/>
      </p:guideLst>
    </p:cSldViewPr>
  </p:slideViewPr>
  <p:notesTextViewPr>
    <p:cViewPr>
      <p:scale>
        <a:sx n="1" d="1"/>
        <a:sy n="1" d="1"/>
      </p:scale>
      <p:origin x="0" y="0"/>
    </p:cViewPr>
  </p:notesTextViewPr>
  <p:sorterViewPr>
    <p:cViewPr>
      <p:scale>
        <a:sx n="120" d="100"/>
        <a:sy n="120" d="100"/>
      </p:scale>
      <p:origin x="0" y="73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FFC000"/>
              </a:solidFill>
            </c:spPr>
          </c:dPt>
          <c:cat>
            <c:strRef>
              <c:f>Sheet1!$A$2:$A$5</c:f>
              <c:strCache>
                <c:ptCount val="2"/>
                <c:pt idx="0">
                  <c:v>Alzheimers</c:v>
                </c:pt>
                <c:pt idx="1">
                  <c:v>Other</c:v>
                </c:pt>
              </c:strCache>
            </c:strRef>
          </c:cat>
          <c:val>
            <c:numRef>
              <c:f>Sheet1!$B$2:$B$5</c:f>
              <c:numCache>
                <c:formatCode>General</c:formatCode>
                <c:ptCount val="4"/>
                <c:pt idx="0">
                  <c:v>70</c:v>
                </c:pt>
                <c:pt idx="1">
                  <c:v>30</c:v>
                </c:pt>
              </c:numCache>
            </c:numRef>
          </c:val>
          <c:extLst xmlns:c16r2="http://schemas.microsoft.com/office/drawing/2015/06/chart">
            <c:ext xmlns:c16="http://schemas.microsoft.com/office/drawing/2014/chart" uri="{C3380CC4-5D6E-409C-BE32-E72D297353CC}">
              <c16:uniqueId val="{00000000-56B1-4361-996E-36B6753DE03F}"/>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10"/>
          <c:dPt>
            <c:idx val="0"/>
            <c:bubble3D val="0"/>
            <c:spPr>
              <a:solidFill>
                <a:schemeClr val="tx1"/>
              </a:solidFill>
            </c:spPr>
          </c:dPt>
          <c:dPt>
            <c:idx val="1"/>
            <c:bubble3D val="0"/>
            <c:explosion val="0"/>
            <c:spPr>
              <a:solidFill>
                <a:srgbClr val="65378E"/>
              </a:solidFill>
            </c:spPr>
          </c:dPt>
          <c:cat>
            <c:strRef>
              <c:f>Sheet1!$A$2:$A$3</c:f>
              <c:strCache>
                <c:ptCount val="1"/>
                <c:pt idx="0">
                  <c:v>1st Qtr</c:v>
                </c:pt>
              </c:strCache>
            </c:strRef>
          </c:cat>
          <c:val>
            <c:numRef>
              <c:f>Sheet1!$B$2:$B$3</c:f>
              <c:numCache>
                <c:formatCode>General</c:formatCode>
                <c:ptCount val="2"/>
                <c:pt idx="0">
                  <c:v>55</c:v>
                </c:pt>
                <c:pt idx="1">
                  <c:v>45</c:v>
                </c:pt>
              </c:numCache>
            </c:numRef>
          </c:val>
        </c:ser>
        <c:dLbls>
          <c:showLegendKey val="0"/>
          <c:showVal val="0"/>
          <c:showCatName val="0"/>
          <c:showSerName val="0"/>
          <c:showPercent val="0"/>
          <c:showBubbleSize val="0"/>
          <c:showLeaderLines val="0"/>
        </c:dLbls>
        <c:firstSliceAng val="160"/>
      </c:pieChart>
    </c:plotArea>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tx1"/>
            </a:solidFill>
          </c:spPr>
          <c:explosion val="10"/>
          <c:dPt>
            <c:idx val="0"/>
            <c:bubble3D val="0"/>
            <c:spPr>
              <a:solidFill>
                <a:srgbClr val="65378E"/>
              </a:solidFill>
            </c:spPr>
          </c:dPt>
          <c:dPt>
            <c:idx val="1"/>
            <c:bubble3D val="0"/>
            <c:explosion val="0"/>
          </c:dPt>
          <c:cat>
            <c:strRef>
              <c:f>Sheet1!$A$2:$A$3</c:f>
              <c:strCache>
                <c:ptCount val="1"/>
                <c:pt idx="0">
                  <c:v>1st Qtr</c:v>
                </c:pt>
              </c:strCache>
            </c:strRef>
          </c:cat>
          <c:val>
            <c:numRef>
              <c:f>Sheet1!$B$2:$B$3</c:f>
              <c:numCache>
                <c:formatCode>General</c:formatCode>
                <c:ptCount val="2"/>
                <c:pt idx="0">
                  <c:v>33.333333300000014</c:v>
                </c:pt>
                <c:pt idx="1">
                  <c:v>66.666666660000061</c:v>
                </c:pt>
              </c:numCache>
            </c:numRef>
          </c:val>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cdr:x>
      <cdr:y>0.41072</cdr:y>
    </cdr:from>
    <cdr:to>
      <cdr:x>0.79021</cdr:x>
      <cdr:y>0.71428</cdr:y>
    </cdr:to>
    <cdr:sp macro="" textlink="">
      <cdr:nvSpPr>
        <cdr:cNvPr id="3" name="TextBox 2"/>
        <cdr:cNvSpPr txBox="1"/>
      </cdr:nvSpPr>
      <cdr:spPr>
        <a:xfrm xmlns:a="http://schemas.openxmlformats.org/drawingml/2006/main">
          <a:off x="4267200" y="2190780"/>
          <a:ext cx="2476768" cy="16192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3200" b="1" dirty="0">
              <a:solidFill>
                <a:schemeClr val="tx1"/>
              </a:solidFill>
            </a:rPr>
            <a:t>Alzheimer’s </a:t>
          </a:r>
          <a:r>
            <a:rPr lang="en-US" sz="3200" b="1" dirty="0" smtClean="0">
              <a:solidFill>
                <a:schemeClr val="tx1"/>
              </a:solidFill>
            </a:rPr>
            <a:t>Disease</a:t>
          </a:r>
        </a:p>
        <a:p xmlns:a="http://schemas.openxmlformats.org/drawingml/2006/main">
          <a:pPr algn="ctr"/>
          <a:r>
            <a:rPr lang="en-US" sz="3200" b="1" dirty="0" smtClean="0">
              <a:solidFill>
                <a:schemeClr val="tx1"/>
              </a:solidFill>
            </a:rPr>
            <a:t>(60-70%)</a:t>
          </a:r>
          <a:endParaRPr lang="en-US" sz="32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CE8F11-9477-46E3-B591-1439085CA422}" type="datetimeFigureOut">
              <a:rPr lang="en-US" smtClean="0"/>
              <a:t>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E5E98B-BB67-4D42-82A3-51998FFE2657}" type="slidenum">
              <a:rPr lang="en-US" smtClean="0"/>
              <a:t>‹#›</a:t>
            </a:fld>
            <a:endParaRPr lang="en-US"/>
          </a:p>
        </p:txBody>
      </p:sp>
    </p:spTree>
    <p:extLst>
      <p:ext uri="{BB962C8B-B14F-4D97-AF65-F5344CB8AC3E}">
        <p14:creationId xmlns:p14="http://schemas.microsoft.com/office/powerpoint/2010/main" val="160199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Ave life expectancy</a:t>
            </a:r>
            <a:r>
              <a:rPr lang="en-US" baseline="0" dirty="0" smtClean="0"/>
              <a:t> in US is ~78 years</a:t>
            </a:r>
            <a:endParaRPr lang="en-US" dirty="0" smtClean="0"/>
          </a:p>
          <a:p>
            <a:r>
              <a:rPr lang="en-US" dirty="0" smtClean="0"/>
              <a:t>1 in 3</a:t>
            </a:r>
            <a:r>
              <a:rPr lang="en-US" baseline="0" dirty="0" smtClean="0"/>
              <a:t> seniors dies with AD or a different dementia</a:t>
            </a:r>
          </a:p>
          <a:p>
            <a:r>
              <a:rPr lang="en-US" baseline="0" dirty="0" smtClean="0"/>
              <a:t>It kills more than prostate and breast cancer combined</a:t>
            </a:r>
          </a:p>
          <a:p>
            <a:r>
              <a:rPr lang="en-US" baseline="0" dirty="0" smtClean="0"/>
              <a:t>Every 60 seconds someone in the US develops AD</a:t>
            </a:r>
          </a:p>
          <a:p>
            <a:endParaRPr lang="en-US" dirty="0"/>
          </a:p>
        </p:txBody>
      </p:sp>
      <p:sp>
        <p:nvSpPr>
          <p:cNvPr id="4" name="Slide Number Placeholder 3"/>
          <p:cNvSpPr>
            <a:spLocks noGrp="1"/>
          </p:cNvSpPr>
          <p:nvPr>
            <p:ph type="sldNum" sz="quarter" idx="10"/>
          </p:nvPr>
        </p:nvSpPr>
        <p:spPr/>
        <p:txBody>
          <a:bodyPr/>
          <a:lstStyle/>
          <a:p>
            <a:fld id="{49C8E227-C619-4389-BFBD-9BBA258214AE}" type="slidenum">
              <a:rPr lang="en-US" smtClean="0"/>
              <a:t>2</a:t>
            </a:fld>
            <a:endParaRPr lang="en-US"/>
          </a:p>
        </p:txBody>
      </p:sp>
    </p:spTree>
    <p:extLst>
      <p:ext uri="{BB962C8B-B14F-4D97-AF65-F5344CB8AC3E}">
        <p14:creationId xmlns:p14="http://schemas.microsoft.com/office/powerpoint/2010/main" val="3680722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a:t>Despite the belief of some health care providers, early detection and diagnosis are important because they provide the best opportunity for better medical care and health outcomes for both individuals with the disease and caregivers.</a:t>
            </a:r>
            <a:endParaRPr lang="en-US" b="1" dirty="0"/>
          </a:p>
          <a:p>
            <a:r>
              <a:rPr lang="en-US" b="1" dirty="0"/>
              <a:t> </a:t>
            </a:r>
            <a:endParaRPr lang="en-US" dirty="0"/>
          </a:p>
          <a:p>
            <a:r>
              <a:rPr lang="en-US" dirty="0"/>
              <a:t>Even without a way to cure or slow the progression of Alzheimer’s, early diagnosis provides individuals and their caregivers with access to available treatments, support services, and the opportunity to enroll in clinical trials. The care team can better manage co-occurring conditions and reduce the risk for falls and injuries. </a:t>
            </a:r>
          </a:p>
          <a:p>
            <a:r>
              <a:rPr lang="en-US" dirty="0"/>
              <a:t> </a:t>
            </a:r>
          </a:p>
          <a:p>
            <a:r>
              <a:rPr lang="en-US" dirty="0"/>
              <a:t>Early diagnosis also allows the individual with the disease to be involved in his or her own care when cognition is least affected. They can help build their care team and set advanced care and financial plans. </a:t>
            </a:r>
            <a:endParaRPr lang="en-US" dirty="0" smtClean="0"/>
          </a:p>
          <a:p>
            <a:endParaRPr lang="en-US" dirty="0" smtClean="0"/>
          </a:p>
          <a:p>
            <a:r>
              <a:rPr lang="en-US" dirty="0" smtClean="0">
                <a:ea typeface="ＭＳ Ｐゴシック" pitchFamily="34" charset="-128"/>
              </a:rPr>
              <a:t>Patients </a:t>
            </a:r>
            <a:r>
              <a:rPr lang="en-US" dirty="0">
                <a:ea typeface="ＭＳ Ｐゴシック" pitchFamily="34" charset="-128"/>
              </a:rPr>
              <a:t>can still have many years of decent quality of life if they adapt with the appropriate supports</a:t>
            </a:r>
          </a:p>
          <a:p>
            <a:endParaRPr lang="en-US" dirty="0"/>
          </a:p>
          <a:p>
            <a:endParaRPr lang="en-US" dirty="0"/>
          </a:p>
        </p:txBody>
      </p:sp>
      <p:sp>
        <p:nvSpPr>
          <p:cNvPr id="4" name="Slide Number Placeholder 3"/>
          <p:cNvSpPr>
            <a:spLocks noGrp="1"/>
          </p:cNvSpPr>
          <p:nvPr>
            <p:ph type="sldNum" sz="quarter" idx="10"/>
          </p:nvPr>
        </p:nvSpPr>
        <p:spPr/>
        <p:txBody>
          <a:bodyPr/>
          <a:lstStyle/>
          <a:p>
            <a:fld id="{CBEA3C8D-88B0-4156-805E-8A60FAD82111}" type="slidenum">
              <a:rPr lang="en-US" smtClean="0"/>
              <a:pPr/>
              <a:t>11</a:t>
            </a:fld>
            <a:endParaRPr lang="en-US"/>
          </a:p>
        </p:txBody>
      </p:sp>
    </p:spTree>
    <p:extLst>
      <p:ext uri="{BB962C8B-B14F-4D97-AF65-F5344CB8AC3E}">
        <p14:creationId xmlns:p14="http://schemas.microsoft.com/office/powerpoint/2010/main" val="2309914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7:30-9:56</a:t>
            </a:r>
          </a:p>
          <a:p>
            <a:r>
              <a:rPr lang="en-US" dirty="0" smtClean="0"/>
              <a:t>The Alzheimer’s Project. HBO. 2009.</a:t>
            </a:r>
            <a:endParaRPr lang="en-US" dirty="0"/>
          </a:p>
        </p:txBody>
      </p:sp>
      <p:sp>
        <p:nvSpPr>
          <p:cNvPr id="4" name="Slide Number Placeholder 3"/>
          <p:cNvSpPr>
            <a:spLocks noGrp="1"/>
          </p:cNvSpPr>
          <p:nvPr>
            <p:ph type="sldNum" sz="quarter" idx="10"/>
          </p:nvPr>
        </p:nvSpPr>
        <p:spPr/>
        <p:txBody>
          <a:bodyPr/>
          <a:lstStyle/>
          <a:p>
            <a:fld id="{49C8E227-C619-4389-BFBD-9BBA258214AE}" type="slidenum">
              <a:rPr lang="en-US" smtClean="0"/>
              <a:t>12</a:t>
            </a:fld>
            <a:endParaRPr lang="en-US"/>
          </a:p>
        </p:txBody>
      </p:sp>
    </p:spTree>
    <p:extLst>
      <p:ext uri="{BB962C8B-B14F-4D97-AF65-F5344CB8AC3E}">
        <p14:creationId xmlns:p14="http://schemas.microsoft.com/office/powerpoint/2010/main" val="3680722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Framework of diagnosis</a:t>
            </a:r>
          </a:p>
          <a:p>
            <a:r>
              <a:rPr lang="en-US" dirty="0" smtClean="0"/>
              <a:t>“normal” cognition and “dementia” are not separate entities</a:t>
            </a:r>
          </a:p>
          <a:p>
            <a:r>
              <a:rPr lang="en-US" dirty="0" smtClean="0"/>
              <a:t>A</a:t>
            </a:r>
            <a:r>
              <a:rPr lang="en-US" baseline="0" dirty="0" smtClean="0"/>
              <a:t> person does not decline from normal to dementia, but rather …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4E5E98B-BB67-4D42-82A3-51998FFE2657}" type="slidenum">
              <a:rPr lang="en-US" smtClean="0"/>
              <a:t>13</a:t>
            </a:fld>
            <a:endParaRPr lang="en-US"/>
          </a:p>
        </p:txBody>
      </p:sp>
    </p:spTree>
    <p:extLst>
      <p:ext uri="{BB962C8B-B14F-4D97-AF65-F5344CB8AC3E}">
        <p14:creationId xmlns:p14="http://schemas.microsoft.com/office/powerpoint/2010/main" val="3437682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points:</a:t>
            </a:r>
          </a:p>
          <a:p>
            <a:r>
              <a:rPr lang="en-US" dirty="0" smtClean="0"/>
              <a:t>Collateral</a:t>
            </a:r>
            <a:r>
              <a:rPr lang="en-US" baseline="0" dirty="0" smtClean="0"/>
              <a:t> information very important</a:t>
            </a:r>
          </a:p>
          <a:p>
            <a:r>
              <a:rPr lang="en-US" baseline="0" dirty="0" smtClean="0"/>
              <a:t>Decline can occur in ANY domain and does NOT have to include memory</a:t>
            </a:r>
          </a:p>
          <a:p>
            <a:r>
              <a:rPr lang="en-US" baseline="0" dirty="0" smtClean="0"/>
              <a:t>Deficits have to interfere with dependence and daily activities – instrumental ADLS – including bill paying, appointments, etc.</a:t>
            </a:r>
          </a:p>
          <a:p>
            <a:endParaRPr lang="en-US" dirty="0"/>
          </a:p>
        </p:txBody>
      </p:sp>
      <p:sp>
        <p:nvSpPr>
          <p:cNvPr id="4" name="Slide Number Placeholder 3"/>
          <p:cNvSpPr>
            <a:spLocks noGrp="1"/>
          </p:cNvSpPr>
          <p:nvPr>
            <p:ph type="sldNum" sz="quarter" idx="10"/>
          </p:nvPr>
        </p:nvSpPr>
        <p:spPr/>
        <p:txBody>
          <a:bodyPr/>
          <a:lstStyle/>
          <a:p>
            <a:fld id="{34E5E98B-BB67-4D42-82A3-51998FFE2657}" type="slidenum">
              <a:rPr lang="en-US" smtClean="0"/>
              <a:t>14</a:t>
            </a:fld>
            <a:endParaRPr lang="en-US"/>
          </a:p>
        </p:txBody>
      </p:sp>
    </p:spTree>
    <p:extLst>
      <p:ext uri="{BB962C8B-B14F-4D97-AF65-F5344CB8AC3E}">
        <p14:creationId xmlns:p14="http://schemas.microsoft.com/office/powerpoint/2010/main" val="2736801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Here are the 10 warning signs of Alzheimer’s disease.</a:t>
            </a:r>
            <a:endParaRPr lang="en-US" dirty="0"/>
          </a:p>
          <a:p>
            <a:r>
              <a:rPr lang="en-US" i="1" dirty="0"/>
              <a:t> </a:t>
            </a:r>
            <a:endParaRPr lang="en-US" dirty="0"/>
          </a:p>
          <a:p>
            <a:r>
              <a:rPr lang="en-US" dirty="0"/>
              <a:t>Some people may recognize changes in their thinking before anyone else. For others, friends and family may be the first to notice changes in their loved one’s memory, behavior, or abilities. Because of this, </a:t>
            </a:r>
            <a:r>
              <a:rPr lang="en-US" i="1" dirty="0"/>
              <a:t>Know the 10 Signs</a:t>
            </a:r>
            <a:r>
              <a:rPr lang="en-US" dirty="0"/>
              <a:t> is designed for the entire community to help build awareness. </a:t>
            </a:r>
          </a:p>
          <a:p>
            <a:r>
              <a:rPr lang="en-US" i="1" dirty="0"/>
              <a:t> </a:t>
            </a:r>
            <a:endParaRPr lang="en-US" dirty="0"/>
          </a:p>
          <a:p>
            <a:r>
              <a:rPr lang="en-US" dirty="0"/>
              <a:t>[Highlight 1-2 warning signs to emphasize; use those for which you have a personal anecdote, if possible. Example: “We have one man who comes to our caregiver support group who noticed his wife – a lifelong baker – was having trouble making cupcakes, something she has done a million times in her life. Looking back, he now understands that her difficulty following a recipe was a warning sign that something was wrong with her thinking pattern.”]</a:t>
            </a:r>
          </a:p>
          <a:p>
            <a:r>
              <a:rPr lang="en-US" dirty="0"/>
              <a:t> </a:t>
            </a:r>
          </a:p>
          <a:p>
            <a:endParaRPr lang="en-US" dirty="0"/>
          </a:p>
        </p:txBody>
      </p:sp>
      <p:sp>
        <p:nvSpPr>
          <p:cNvPr id="4" name="Slide Number Placeholder 3"/>
          <p:cNvSpPr>
            <a:spLocks noGrp="1"/>
          </p:cNvSpPr>
          <p:nvPr>
            <p:ph type="sldNum" sz="quarter" idx="10"/>
          </p:nvPr>
        </p:nvSpPr>
        <p:spPr/>
        <p:txBody>
          <a:bodyPr/>
          <a:lstStyle/>
          <a:p>
            <a:fld id="{CBEA3C8D-88B0-4156-805E-8A60FAD82111}" type="slidenum">
              <a:rPr lang="en-US" smtClean="0"/>
              <a:pPr/>
              <a:t>15</a:t>
            </a:fld>
            <a:endParaRPr lang="en-US"/>
          </a:p>
        </p:txBody>
      </p:sp>
    </p:spTree>
    <p:extLst>
      <p:ext uri="{BB962C8B-B14F-4D97-AF65-F5344CB8AC3E}">
        <p14:creationId xmlns:p14="http://schemas.microsoft.com/office/powerpoint/2010/main" val="65807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(Cooper &amp; Greene, 2005; </a:t>
            </a:r>
            <a:r>
              <a:rPr lang="en-US" sz="1200" dirty="0" err="1" smtClean="0"/>
              <a:t>Galasko</a:t>
            </a:r>
            <a:r>
              <a:rPr lang="en-US" sz="1200" dirty="0" smtClean="0"/>
              <a:t>, 2013; Galvin &amp; </a:t>
            </a:r>
            <a:r>
              <a:rPr lang="en-US" sz="1200" dirty="0" err="1" smtClean="0"/>
              <a:t>Sadowsky</a:t>
            </a:r>
            <a:r>
              <a:rPr lang="en-US" sz="1200" dirty="0" smtClean="0"/>
              <a:t>, 2012; </a:t>
            </a:r>
            <a:r>
              <a:rPr lang="en-US" sz="1200" dirty="0" err="1" smtClean="0"/>
              <a:t>Parmar</a:t>
            </a:r>
            <a:r>
              <a:rPr lang="en-US" sz="1200" dirty="0" smtClean="0"/>
              <a:t> et al., 2014)</a:t>
            </a:r>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16</a:t>
            </a:fld>
            <a:endParaRPr lang="en-US"/>
          </a:p>
        </p:txBody>
      </p:sp>
    </p:spTree>
    <p:extLst>
      <p:ext uri="{BB962C8B-B14F-4D97-AF65-F5344CB8AC3E}">
        <p14:creationId xmlns:p14="http://schemas.microsoft.com/office/powerpoint/2010/main" val="4093559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400" dirty="0" smtClean="0"/>
              <a:t>Primary care often first point of contact for </a:t>
            </a:r>
            <a:r>
              <a:rPr lang="en-US" sz="2400" dirty="0" err="1" smtClean="0"/>
              <a:t>PLwD</a:t>
            </a:r>
            <a:r>
              <a:rPr lang="en-US" sz="2400" dirty="0" smtClean="0"/>
              <a:t> (Robinson et al., 2015)</a:t>
            </a:r>
          </a:p>
          <a:p>
            <a:pPr lvl="0"/>
            <a:r>
              <a:rPr lang="en-US" sz="2400" dirty="0" smtClean="0"/>
              <a:t>Adults who manifest subjective signs and/or symptoms of cognitive impairment or dementia should undergo evaluation.</a:t>
            </a:r>
          </a:p>
          <a:p>
            <a:pPr lvl="0"/>
            <a:r>
              <a:rPr lang="en-US" sz="2400" dirty="0" smtClean="0"/>
              <a:t>Initial evaluation typically involves administration of a brief objective standardized instrument to detect dementia and determine if additional evaluation is warranted (</a:t>
            </a:r>
            <a:r>
              <a:rPr lang="en-US" sz="2400" dirty="0" err="1" smtClean="0"/>
              <a:t>Borson</a:t>
            </a:r>
            <a:r>
              <a:rPr lang="en-US" sz="2400" dirty="0" smtClean="0"/>
              <a:t> et al., 2006; </a:t>
            </a:r>
            <a:r>
              <a:rPr lang="en-US" sz="2400" dirty="0" err="1" smtClean="0"/>
              <a:t>Rabins</a:t>
            </a:r>
            <a:r>
              <a:rPr lang="en-US" sz="2400" dirty="0" smtClean="0"/>
              <a:t> &amp; Blass, 2014).</a:t>
            </a:r>
          </a:p>
          <a:p>
            <a:pPr lvl="1">
              <a:buFont typeface="Courier New" panose="02070309020205020404" pitchFamily="49" charset="0"/>
              <a:buChar char="o"/>
            </a:pPr>
            <a:r>
              <a:rPr lang="en-US" sz="2400" dirty="0" smtClean="0"/>
              <a:t>Screening alone cannot diagnose dementia.</a:t>
            </a:r>
          </a:p>
          <a:p>
            <a:pPr lvl="0"/>
            <a:r>
              <a:rPr lang="en-US" sz="2400" dirty="0" smtClean="0"/>
              <a:t>Specialized screening necessary when presented by adult with Down syndrome or other intellectual disability (Moran et al., 2013)</a:t>
            </a:r>
          </a:p>
          <a:p>
            <a:endParaRPr lang="en-US" dirty="0"/>
          </a:p>
        </p:txBody>
      </p:sp>
      <p:sp>
        <p:nvSpPr>
          <p:cNvPr id="4" name="Slide Number Placeholder 3"/>
          <p:cNvSpPr>
            <a:spLocks noGrp="1"/>
          </p:cNvSpPr>
          <p:nvPr>
            <p:ph type="sldNum" sz="quarter" idx="10"/>
          </p:nvPr>
        </p:nvSpPr>
        <p:spPr/>
        <p:txBody>
          <a:bodyPr/>
          <a:lstStyle/>
          <a:p>
            <a:fld id="{34E5E98B-BB67-4D42-82A3-51998FFE2657}" type="slidenum">
              <a:rPr lang="en-US" smtClean="0"/>
              <a:t>17</a:t>
            </a:fld>
            <a:endParaRPr lang="en-US"/>
          </a:p>
        </p:txBody>
      </p:sp>
    </p:spTree>
    <p:extLst>
      <p:ext uri="{BB962C8B-B14F-4D97-AF65-F5344CB8AC3E}">
        <p14:creationId xmlns:p14="http://schemas.microsoft.com/office/powerpoint/2010/main" val="2376063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suspicious for cognitive impairment, consider asking the following …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Assessment of Cognitive Complaints Toolkit </a:t>
            </a:r>
          </a:p>
          <a:p>
            <a:r>
              <a:rPr lang="en-US" sz="1200" b="0" i="0" u="none" strike="noStrike" kern="1200" baseline="0" dirty="0" smtClean="0">
                <a:solidFill>
                  <a:schemeClr val="tx1"/>
                </a:solidFill>
                <a:latin typeface="+mn-lt"/>
                <a:ea typeface="+mn-ea"/>
                <a:cs typeface="+mn-cs"/>
              </a:rPr>
              <a:t>for Alzheimer’s Disease </a:t>
            </a:r>
          </a:p>
          <a:p>
            <a:r>
              <a:rPr lang="en-US" sz="1200" b="0" i="0" u="none" strike="noStrike" kern="1200" baseline="0" dirty="0" smtClean="0">
                <a:solidFill>
                  <a:schemeClr val="tx1"/>
                </a:solidFill>
                <a:latin typeface="+mn-lt"/>
                <a:ea typeface="+mn-ea"/>
                <a:cs typeface="+mn-cs"/>
              </a:rPr>
              <a:t>PRODUCED BY THE CALIFORNIA ALZHEIMER’S DISEASE CENTERS </a:t>
            </a:r>
            <a:endParaRPr lang="en-US" dirty="0" smtClean="0"/>
          </a:p>
          <a:p>
            <a:endParaRPr lang="en-US" dirty="0"/>
          </a:p>
        </p:txBody>
      </p:sp>
      <p:sp>
        <p:nvSpPr>
          <p:cNvPr id="4" name="Slide Number Placeholder 3"/>
          <p:cNvSpPr>
            <a:spLocks noGrp="1"/>
          </p:cNvSpPr>
          <p:nvPr>
            <p:ph type="sldNum" sz="quarter" idx="10"/>
          </p:nvPr>
        </p:nvSpPr>
        <p:spPr/>
        <p:txBody>
          <a:bodyPr/>
          <a:lstStyle/>
          <a:p>
            <a:fld id="{34E5E98B-BB67-4D42-82A3-51998FFE2657}" type="slidenum">
              <a:rPr lang="en-US" smtClean="0"/>
              <a:t>18</a:t>
            </a:fld>
            <a:endParaRPr lang="en-US"/>
          </a:p>
        </p:txBody>
      </p:sp>
    </p:spTree>
    <p:extLst>
      <p:ext uri="{BB962C8B-B14F-4D97-AF65-F5344CB8AC3E}">
        <p14:creationId xmlns:p14="http://schemas.microsoft.com/office/powerpoint/2010/main" val="2383105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 questions</a:t>
            </a:r>
            <a:r>
              <a:rPr lang="en-US" baseline="0" dirty="0" smtClean="0"/>
              <a:t> for the caregiver pertaining to the patients ability to perform daily activities and issues in other cognitive domains</a:t>
            </a:r>
          </a:p>
          <a:p>
            <a:r>
              <a:rPr lang="en-US" baseline="0" dirty="0" smtClean="0"/>
              <a:t>2 or more answered positive should prompt further work up</a:t>
            </a:r>
            <a:endParaRPr lang="en-US" dirty="0"/>
          </a:p>
        </p:txBody>
      </p:sp>
      <p:sp>
        <p:nvSpPr>
          <p:cNvPr id="4" name="Slide Number Placeholder 3"/>
          <p:cNvSpPr>
            <a:spLocks noGrp="1"/>
          </p:cNvSpPr>
          <p:nvPr>
            <p:ph type="sldNum" sz="quarter" idx="10"/>
          </p:nvPr>
        </p:nvSpPr>
        <p:spPr/>
        <p:txBody>
          <a:bodyPr/>
          <a:lstStyle/>
          <a:p>
            <a:fld id="{34E5E98B-BB67-4D42-82A3-51998FFE2657}" type="slidenum">
              <a:rPr lang="en-US" smtClean="0"/>
              <a:t>19</a:t>
            </a:fld>
            <a:endParaRPr lang="en-US"/>
          </a:p>
        </p:txBody>
      </p:sp>
    </p:spTree>
    <p:extLst>
      <p:ext uri="{BB962C8B-B14F-4D97-AF65-F5344CB8AC3E}">
        <p14:creationId xmlns:p14="http://schemas.microsoft.com/office/powerpoint/2010/main" val="1907806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Moca</a:t>
            </a:r>
            <a:r>
              <a:rPr lang="en-US" baseline="0" dirty="0" smtClean="0"/>
              <a:t> is more sensitive, as it assess more cognitive domains, AND different </a:t>
            </a:r>
            <a:r>
              <a:rPr lang="en-US" u="sng" baseline="0" dirty="0" smtClean="0"/>
              <a:t>languages</a:t>
            </a:r>
            <a:r>
              <a:rPr lang="en-US" baseline="0" dirty="0" smtClean="0"/>
              <a:t>, low literacy (</a:t>
            </a:r>
            <a:r>
              <a:rPr lang="en-US" baseline="0" dirty="0" err="1" smtClean="0"/>
              <a:t>moca</a:t>
            </a:r>
            <a:r>
              <a:rPr lang="en-US" baseline="0" dirty="0" smtClean="0"/>
              <a:t> basic) and visual impairment (</a:t>
            </a:r>
            <a:r>
              <a:rPr lang="en-US" baseline="0" dirty="0" err="1" smtClean="0"/>
              <a:t>moca</a:t>
            </a:r>
            <a:r>
              <a:rPr lang="en-US" baseline="0" dirty="0" smtClean="0"/>
              <a:t> blind)</a:t>
            </a:r>
            <a:endParaRPr lang="en-US" dirty="0"/>
          </a:p>
        </p:txBody>
      </p:sp>
      <p:sp>
        <p:nvSpPr>
          <p:cNvPr id="4" name="Slide Number Placeholder 3"/>
          <p:cNvSpPr>
            <a:spLocks noGrp="1"/>
          </p:cNvSpPr>
          <p:nvPr>
            <p:ph type="sldNum" sz="quarter" idx="10"/>
          </p:nvPr>
        </p:nvSpPr>
        <p:spPr/>
        <p:txBody>
          <a:bodyPr/>
          <a:lstStyle/>
          <a:p>
            <a:fld id="{34E5E98B-BB67-4D42-82A3-51998FFE2657}" type="slidenum">
              <a:rPr lang="en-US" smtClean="0"/>
              <a:t>20</a:t>
            </a:fld>
            <a:endParaRPr lang="en-US"/>
          </a:p>
        </p:txBody>
      </p:sp>
    </p:spTree>
    <p:extLst>
      <p:ext uri="{BB962C8B-B14F-4D97-AF65-F5344CB8AC3E}">
        <p14:creationId xmlns:p14="http://schemas.microsoft.com/office/powerpoint/2010/main" val="216326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C8E227-C619-4389-BFBD-9BBA258214AE}" type="slidenum">
              <a:rPr lang="en-US" smtClean="0"/>
              <a:t>3</a:t>
            </a:fld>
            <a:endParaRPr lang="en-US"/>
          </a:p>
        </p:txBody>
      </p:sp>
    </p:spTree>
    <p:extLst>
      <p:ext uri="{BB962C8B-B14F-4D97-AF65-F5344CB8AC3E}">
        <p14:creationId xmlns:p14="http://schemas.microsoft.com/office/powerpoint/2010/main" val="3680722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1:1</a:t>
            </a:r>
          </a:p>
          <a:p>
            <a:r>
              <a:rPr lang="en-US" dirty="0" smtClean="0"/>
              <a:t>Test</a:t>
            </a:r>
            <a:r>
              <a:rPr lang="en-US" baseline="0" dirty="0" smtClean="0"/>
              <a:t> doesn’t make the diagnosis – MUST meet other clinical criteria</a:t>
            </a:r>
            <a:endParaRPr lang="en-US" dirty="0"/>
          </a:p>
        </p:txBody>
      </p:sp>
      <p:sp>
        <p:nvSpPr>
          <p:cNvPr id="4" name="Slide Number Placeholder 3"/>
          <p:cNvSpPr>
            <a:spLocks noGrp="1"/>
          </p:cNvSpPr>
          <p:nvPr>
            <p:ph type="sldNum" sz="quarter" idx="10"/>
          </p:nvPr>
        </p:nvSpPr>
        <p:spPr/>
        <p:txBody>
          <a:bodyPr/>
          <a:lstStyle/>
          <a:p>
            <a:fld id="{34E5E98B-BB67-4D42-82A3-51998FFE2657}" type="slidenum">
              <a:rPr lang="en-US" smtClean="0"/>
              <a:t>21</a:t>
            </a:fld>
            <a:endParaRPr lang="en-US"/>
          </a:p>
        </p:txBody>
      </p:sp>
    </p:spTree>
    <p:extLst>
      <p:ext uri="{BB962C8B-B14F-4D97-AF65-F5344CB8AC3E}">
        <p14:creationId xmlns:p14="http://schemas.microsoft.com/office/powerpoint/2010/main" val="4239455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100" dirty="0" smtClean="0"/>
              <a:t>To illustrate the importance,</a:t>
            </a:r>
            <a:r>
              <a:rPr lang="en-US" sz="1100" baseline="0" dirty="0" smtClean="0"/>
              <a:t> </a:t>
            </a:r>
            <a:r>
              <a:rPr lang="en-US" sz="1100" dirty="0" smtClean="0"/>
              <a:t>Memory disorders</a:t>
            </a:r>
            <a:r>
              <a:rPr lang="en-US" sz="1100" baseline="0" dirty="0" smtClean="0"/>
              <a:t> clinic requires: </a:t>
            </a:r>
          </a:p>
          <a:p>
            <a:pPr marL="171450" indent="-171450">
              <a:buFontTx/>
              <a:buChar char="-"/>
            </a:pPr>
            <a:r>
              <a:rPr lang="en-US" sz="1100" baseline="0" dirty="0" smtClean="0"/>
              <a:t>patient’s with OSA be compliant with therapy for 6 months before assessment</a:t>
            </a:r>
          </a:p>
          <a:p>
            <a:pPr marL="171450" indent="-171450">
              <a:buFontTx/>
              <a:buChar char="-"/>
            </a:pPr>
            <a:r>
              <a:rPr lang="en-US" sz="1100" baseline="0" dirty="0" smtClean="0"/>
              <a:t>requires adequate treatment for underlying depression / anxiety</a:t>
            </a:r>
          </a:p>
          <a:p>
            <a:pPr marL="171450" indent="-171450">
              <a:buFontTx/>
              <a:buChar char="-"/>
            </a:pPr>
            <a:r>
              <a:rPr lang="en-US" sz="1100" baseline="0" dirty="0" smtClean="0"/>
              <a:t>Will </a:t>
            </a:r>
            <a:r>
              <a:rPr lang="en-US" sz="1100" baseline="0" dirty="0" err="1" smtClean="0"/>
              <a:t>nott</a:t>
            </a:r>
            <a:r>
              <a:rPr lang="en-US" sz="1100" baseline="0" dirty="0" smtClean="0"/>
              <a:t> assess someone with ACTIVE alcohol or substance abuse</a:t>
            </a:r>
          </a:p>
          <a:p>
            <a:pPr marL="171450" indent="-171450">
              <a:buFontTx/>
              <a:buChar char="-"/>
            </a:pPr>
            <a:r>
              <a:rPr lang="en-US" sz="1100" baseline="0" dirty="0" smtClean="0"/>
              <a:t>Must be 6 months out from chemotherapy</a:t>
            </a:r>
            <a:endParaRPr lang="en-US" sz="1100" dirty="0" smtClean="0"/>
          </a:p>
          <a:p>
            <a:endParaRPr lang="en-US" sz="1100" dirty="0" smtClean="0"/>
          </a:p>
          <a:p>
            <a:r>
              <a:rPr lang="en-US" sz="1100" dirty="0" smtClean="0"/>
              <a:t>Depression</a:t>
            </a:r>
            <a:r>
              <a:rPr lang="en-US" sz="1100" dirty="0"/>
              <a:t>: Late-life depression (LLD) can be a reversible cause of cognitive impairment, distinct from dementia</a:t>
            </a:r>
          </a:p>
          <a:p>
            <a:endParaRPr lang="en-US" sz="1100" dirty="0"/>
          </a:p>
          <a:p>
            <a:r>
              <a:rPr lang="en-US" sz="1100" dirty="0"/>
              <a:t>Depression, anxiety and apathy are also common neuropsychiatric symptoms (NPS) that occur over the course of MCI and dementia</a:t>
            </a:r>
            <a:r>
              <a:rPr lang="en-US" sz="1100" dirty="0" smtClean="0"/>
              <a:t>.</a:t>
            </a:r>
            <a:endParaRPr lang="en-US" sz="1100" dirty="0"/>
          </a:p>
        </p:txBody>
      </p:sp>
      <p:sp>
        <p:nvSpPr>
          <p:cNvPr id="4" name="Slide Number Placeholder 3"/>
          <p:cNvSpPr>
            <a:spLocks noGrp="1"/>
          </p:cNvSpPr>
          <p:nvPr>
            <p:ph type="sldNum" sz="quarter" idx="10"/>
          </p:nvPr>
        </p:nvSpPr>
        <p:spPr/>
        <p:txBody>
          <a:bodyPr/>
          <a:lstStyle/>
          <a:p>
            <a:fld id="{950FFCB4-29A2-468F-8175-83EF57C595C2}" type="slidenum">
              <a:rPr lang="en-US" smtClean="0"/>
              <a:pPr/>
              <a:t>22</a:t>
            </a:fld>
            <a:endParaRPr lang="en-US"/>
          </a:p>
        </p:txBody>
      </p:sp>
    </p:spTree>
    <p:extLst>
      <p:ext uri="{BB962C8B-B14F-4D97-AF65-F5344CB8AC3E}">
        <p14:creationId xmlns:p14="http://schemas.microsoft.com/office/powerpoint/2010/main" val="1582750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400" dirty="0" smtClean="0"/>
              <a:t>Primary care often first point of contact for </a:t>
            </a:r>
            <a:r>
              <a:rPr lang="en-US" sz="2400" dirty="0" err="1" smtClean="0"/>
              <a:t>PLwD</a:t>
            </a:r>
            <a:r>
              <a:rPr lang="en-US" sz="2400" dirty="0" smtClean="0"/>
              <a:t> (Robinson et al., 2015)</a:t>
            </a:r>
          </a:p>
          <a:p>
            <a:pPr lvl="0"/>
            <a:r>
              <a:rPr lang="en-US" sz="2400" dirty="0" smtClean="0"/>
              <a:t>Adults who manifest subjective signs and/or symptoms of cognitive impairment or dementia should undergo evaluation.</a:t>
            </a:r>
          </a:p>
          <a:p>
            <a:pPr lvl="0"/>
            <a:r>
              <a:rPr lang="en-US" sz="2400" dirty="0" smtClean="0"/>
              <a:t>Initial evaluation typically involves administration of a brief objective standardized instrument to detect dementia and determine if additional evaluation is warranted (</a:t>
            </a:r>
            <a:r>
              <a:rPr lang="en-US" sz="2400" dirty="0" err="1" smtClean="0"/>
              <a:t>Borson</a:t>
            </a:r>
            <a:r>
              <a:rPr lang="en-US" sz="2400" dirty="0" smtClean="0"/>
              <a:t> et al., 2006; </a:t>
            </a:r>
            <a:r>
              <a:rPr lang="en-US" sz="2400" dirty="0" err="1" smtClean="0"/>
              <a:t>Rabins</a:t>
            </a:r>
            <a:r>
              <a:rPr lang="en-US" sz="2400" dirty="0" smtClean="0"/>
              <a:t> &amp; Blass, 2014).</a:t>
            </a:r>
          </a:p>
          <a:p>
            <a:pPr lvl="1">
              <a:buFont typeface="Courier New" panose="02070309020205020404" pitchFamily="49" charset="0"/>
              <a:buChar char="o"/>
            </a:pPr>
            <a:r>
              <a:rPr lang="en-US" sz="2400" dirty="0" smtClean="0"/>
              <a:t>Screening alone cannot diagnose dementia.</a:t>
            </a:r>
          </a:p>
          <a:p>
            <a:pPr lvl="0"/>
            <a:r>
              <a:rPr lang="en-US" sz="2400" dirty="0" smtClean="0"/>
              <a:t>Specialized screening necessary when presented by adult with Down syndrome or other intellectual disability (Moran et al., 2013)</a:t>
            </a:r>
          </a:p>
          <a:p>
            <a:endParaRPr lang="en-US" dirty="0"/>
          </a:p>
        </p:txBody>
      </p:sp>
      <p:sp>
        <p:nvSpPr>
          <p:cNvPr id="4" name="Slide Number Placeholder 3"/>
          <p:cNvSpPr>
            <a:spLocks noGrp="1"/>
          </p:cNvSpPr>
          <p:nvPr>
            <p:ph type="sldNum" sz="quarter" idx="10"/>
          </p:nvPr>
        </p:nvSpPr>
        <p:spPr/>
        <p:txBody>
          <a:bodyPr/>
          <a:lstStyle/>
          <a:p>
            <a:fld id="{34E5E98B-BB67-4D42-82A3-51998FFE2657}" type="slidenum">
              <a:rPr lang="en-US" smtClean="0"/>
              <a:t>23</a:t>
            </a:fld>
            <a:endParaRPr lang="en-US"/>
          </a:p>
        </p:txBody>
      </p:sp>
    </p:spTree>
    <p:extLst>
      <p:ext uri="{BB962C8B-B14F-4D97-AF65-F5344CB8AC3E}">
        <p14:creationId xmlns:p14="http://schemas.microsoft.com/office/powerpoint/2010/main" val="2376063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are most common but other types and often overlap</a:t>
            </a:r>
          </a:p>
          <a:p>
            <a:endParaRPr lang="en-US" baseline="0" dirty="0" smtClean="0"/>
          </a:p>
          <a:p>
            <a:pPr rtl="0" eaLnBrk="1" fontAlgn="t" latinLnBrk="0" hangingPunct="1"/>
            <a:r>
              <a:rPr lang="en-US" sz="1200" b="0" i="0" u="none" strike="noStrike"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4E5E98B-BB67-4D42-82A3-51998FFE2657}" type="slidenum">
              <a:rPr lang="en-US" smtClean="0"/>
              <a:t>24</a:t>
            </a:fld>
            <a:endParaRPr lang="en-US"/>
          </a:p>
        </p:txBody>
      </p:sp>
    </p:spTree>
    <p:extLst>
      <p:ext uri="{BB962C8B-B14F-4D97-AF65-F5344CB8AC3E}">
        <p14:creationId xmlns:p14="http://schemas.microsoft.com/office/powerpoint/2010/main" val="2241339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Psychiatric</a:t>
            </a:r>
            <a:r>
              <a:rPr lang="en-US" baseline="0" dirty="0" smtClean="0"/>
              <a:t> symptoms can be overlooked and are often the presenting feature of certain subtypes</a:t>
            </a:r>
          </a:p>
          <a:p>
            <a:pPr rtl="0" eaLnBrk="1" fontAlgn="t" latinLnBrk="0" hangingPunct="1"/>
            <a:endParaRPr lang="en-US" sz="1200" b="0" i="0" u="none" strike="noStrike" kern="1200" dirty="0" smtClean="0">
              <a:solidFill>
                <a:schemeClr val="tx1"/>
              </a:solidFill>
              <a:effectLst/>
              <a:latin typeface="+mn-lt"/>
              <a:ea typeface="+mn-ea"/>
              <a:cs typeface="+mn-cs"/>
            </a:endParaRPr>
          </a:p>
          <a:p>
            <a:pPr rtl="0" eaLnBrk="1" fontAlgn="t" latinLnBrk="0" hangingPunct="1"/>
            <a:r>
              <a:rPr lang="en-US" sz="1200" b="1" i="0" u="none" strike="noStrike" kern="1200" dirty="0" smtClean="0">
                <a:solidFill>
                  <a:schemeClr val="tx1"/>
                </a:solidFill>
                <a:effectLst/>
                <a:latin typeface="+mn-lt"/>
                <a:ea typeface="+mn-ea"/>
                <a:cs typeface="+mn-cs"/>
              </a:rPr>
              <a:t>AD</a:t>
            </a:r>
            <a:r>
              <a:rPr lang="en-US" sz="1200" b="0" i="0" u="none" strike="noStrike" kern="1200" dirty="0" smtClean="0">
                <a:solidFill>
                  <a:schemeClr val="tx1"/>
                </a:solidFill>
                <a:effectLst/>
                <a:latin typeface="+mn-lt"/>
                <a:ea typeface="+mn-ea"/>
                <a:cs typeface="+mn-cs"/>
              </a:rPr>
              <a:t> - Memory first, also </a:t>
            </a:r>
            <a:r>
              <a:rPr lang="en-US" sz="1200" b="0" i="0" u="none" strike="noStrike" kern="1200" baseline="0" dirty="0" smtClean="0">
                <a:solidFill>
                  <a:schemeClr val="tx1"/>
                </a:solidFill>
                <a:effectLst/>
                <a:latin typeface="+mn-lt"/>
                <a:ea typeface="+mn-ea"/>
                <a:cs typeface="+mn-cs"/>
              </a:rPr>
              <a:t>visuospatial dysfunction, </a:t>
            </a:r>
            <a:r>
              <a:rPr lang="en-US" sz="1200" b="0" i="0" u="sng" strike="noStrike" kern="1200" dirty="0" smtClean="0">
                <a:solidFill>
                  <a:srgbClr val="FF0000"/>
                </a:solidFill>
                <a:effectLst/>
                <a:latin typeface="+mn-lt"/>
                <a:ea typeface="+mn-ea"/>
                <a:cs typeface="+mn-cs"/>
              </a:rPr>
              <a:t>Early preservation of social skills</a:t>
            </a:r>
            <a:r>
              <a:rPr lang="en-US" sz="1200" b="0" i="0" u="none" strike="noStrike" kern="1200" dirty="0" smtClean="0">
                <a:solidFill>
                  <a:srgbClr val="FF0000"/>
                </a:solidFill>
                <a:effectLst/>
                <a:latin typeface="+mn-lt"/>
                <a:ea typeface="+mn-ea"/>
                <a:cs typeface="+mn-cs"/>
              </a:rPr>
              <a:t>,</a:t>
            </a:r>
            <a:r>
              <a:rPr lang="en-US" sz="1200" b="0" i="0" u="none" strike="noStrike" kern="1200" baseline="0" dirty="0" smtClean="0">
                <a:solidFill>
                  <a:srgbClr val="FF0000"/>
                </a:solidFill>
                <a:effectLst/>
                <a:latin typeface="+mn-lt"/>
                <a:ea typeface="+mn-ea"/>
                <a:cs typeface="+mn-cs"/>
              </a:rPr>
              <a:t> e</a:t>
            </a:r>
            <a:r>
              <a:rPr lang="en-US" sz="1200" b="0" i="0" u="none" strike="noStrike" kern="1200" dirty="0" smtClean="0">
                <a:solidFill>
                  <a:srgbClr val="FF0000"/>
                </a:solidFill>
                <a:effectLst/>
                <a:latin typeface="+mn-lt"/>
                <a:ea typeface="+mn-ea"/>
                <a:cs typeface="+mn-cs"/>
              </a:rPr>
              <a:t>xecutive </a:t>
            </a:r>
            <a:r>
              <a:rPr lang="en-US" sz="1200" b="0" i="0" u="none" strike="noStrike" kern="1200" dirty="0" smtClean="0">
                <a:solidFill>
                  <a:schemeClr val="tx1"/>
                </a:solidFill>
                <a:effectLst/>
                <a:latin typeface="+mn-lt"/>
                <a:ea typeface="+mn-ea"/>
                <a:cs typeface="+mn-cs"/>
              </a:rPr>
              <a:t>function impaired late</a:t>
            </a:r>
          </a:p>
          <a:p>
            <a:pPr rtl="0" eaLnBrk="1" fontAlgn="t" latinLnBrk="0" hangingPunct="1"/>
            <a:r>
              <a:rPr lang="en-US" sz="1200" b="1" i="0" u="none" strike="noStrike" kern="1200" dirty="0" err="1" smtClean="0">
                <a:solidFill>
                  <a:schemeClr val="tx1"/>
                </a:solidFill>
                <a:effectLst/>
                <a:latin typeface="+mn-lt"/>
                <a:ea typeface="+mn-ea"/>
                <a:cs typeface="+mn-cs"/>
              </a:rPr>
              <a:t>VaD</a:t>
            </a:r>
            <a:r>
              <a:rPr lang="en-US" sz="1200" b="1" i="0" u="none" strike="noStrike" kern="1200" dirty="0" smtClean="0">
                <a:solidFill>
                  <a:schemeClr val="tx1"/>
                </a:solidFill>
                <a:effectLst/>
                <a:latin typeface="+mn-lt"/>
                <a:ea typeface="+mn-ea"/>
                <a:cs typeface="+mn-cs"/>
              </a:rPr>
              <a:t> – </a:t>
            </a:r>
            <a:r>
              <a:rPr lang="en-US" sz="1200" b="0" i="0" u="none" strike="noStrike" kern="1200" dirty="0" smtClean="0">
                <a:solidFill>
                  <a:schemeClr val="tx1"/>
                </a:solidFill>
                <a:effectLst/>
                <a:latin typeface="+mn-lt"/>
                <a:ea typeface="+mn-ea"/>
                <a:cs typeface="+mn-cs"/>
              </a:rPr>
              <a:t>Variable presentation depending on where vascular lesions are … includes large and small vessel. executive</a:t>
            </a:r>
            <a:r>
              <a:rPr lang="en-US" sz="1200" b="0" i="0" u="none" strike="noStrike" kern="1200" baseline="0" dirty="0" smtClean="0">
                <a:solidFill>
                  <a:schemeClr val="tx1"/>
                </a:solidFill>
                <a:effectLst/>
                <a:latin typeface="+mn-lt"/>
                <a:ea typeface="+mn-ea"/>
                <a:cs typeface="+mn-cs"/>
              </a:rPr>
              <a:t> dysfunction is </a:t>
            </a:r>
            <a:r>
              <a:rPr lang="en-US" sz="1200" b="0" i="0" u="none" strike="noStrike" kern="1200" dirty="0" smtClean="0">
                <a:solidFill>
                  <a:schemeClr val="tx1"/>
                </a:solidFill>
                <a:effectLst/>
                <a:latin typeface="+mn-lt"/>
                <a:ea typeface="+mn-ea"/>
                <a:cs typeface="+mn-cs"/>
              </a:rPr>
              <a:t>common early</a:t>
            </a:r>
          </a:p>
          <a:p>
            <a:pPr rtl="0" eaLnBrk="1" fontAlgn="t" latinLnBrk="0" hangingPunct="1"/>
            <a:r>
              <a:rPr lang="en-US" sz="1200" b="1" i="0" u="none" strike="noStrike" kern="1200" dirty="0" smtClean="0">
                <a:solidFill>
                  <a:schemeClr val="tx1"/>
                </a:solidFill>
                <a:effectLst/>
                <a:latin typeface="+mn-lt"/>
                <a:ea typeface="+mn-ea"/>
                <a:cs typeface="+mn-cs"/>
              </a:rPr>
              <a:t>DLB</a:t>
            </a:r>
            <a:r>
              <a:rPr lang="en-US" sz="1200" b="0" i="0" u="none" strike="noStrike" kern="1200" baseline="0" dirty="0" smtClean="0">
                <a:solidFill>
                  <a:schemeClr val="tx1"/>
                </a:solidFill>
                <a:effectLst/>
                <a:latin typeface="+mn-lt"/>
                <a:ea typeface="+mn-ea"/>
                <a:cs typeface="+mn-cs"/>
              </a:rPr>
              <a:t> - </a:t>
            </a:r>
            <a:r>
              <a:rPr lang="en-US" sz="1200" b="0" i="0" u="none" strike="noStrike" kern="1200" dirty="0" smtClean="0">
                <a:solidFill>
                  <a:schemeClr val="tx1"/>
                </a:solidFill>
                <a:effectLst/>
                <a:latin typeface="+mn-lt"/>
                <a:ea typeface="+mn-ea"/>
                <a:cs typeface="+mn-cs"/>
              </a:rPr>
              <a:t>Hallucinations and delusions, parkinsonism, fluctuating cognition;</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Falls, autonomic dysfunction;</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REM sleep disorder</a:t>
            </a:r>
          </a:p>
          <a:p>
            <a:pPr rtl="0" eaLnBrk="1" fontAlgn="t" latinLnBrk="0" hangingPunct="1"/>
            <a:r>
              <a:rPr lang="en-US" sz="1200" b="0" i="0" u="none" strike="noStrike" kern="1200" dirty="0" smtClean="0">
                <a:solidFill>
                  <a:schemeClr val="tx1"/>
                </a:solidFill>
                <a:effectLst/>
                <a:latin typeface="+mn-lt"/>
                <a:ea typeface="+mn-ea"/>
                <a:cs typeface="+mn-cs"/>
              </a:rPr>
              <a:t>Attention and visuospatial impaired early;</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Relative milder memory difficulties </a:t>
            </a:r>
          </a:p>
          <a:p>
            <a:pPr rtl="0" eaLnBrk="1" fontAlgn="auto" latinLnBrk="0" hangingPunct="1"/>
            <a:r>
              <a:rPr lang="en-US" sz="1200" b="1" i="0" u="none" strike="noStrike" kern="1200" dirty="0" smtClean="0">
                <a:solidFill>
                  <a:schemeClr val="tx1"/>
                </a:solidFill>
                <a:effectLst/>
                <a:latin typeface="+mn-lt"/>
                <a:ea typeface="+mn-ea"/>
                <a:cs typeface="+mn-cs"/>
              </a:rPr>
              <a:t>FTD – </a:t>
            </a:r>
          </a:p>
          <a:p>
            <a:pPr rtl="0" eaLnBrk="1" fontAlgn="auto" latinLnBrk="0" hangingPunct="1"/>
            <a:r>
              <a:rPr lang="en-US" sz="1200" b="1" i="0" u="none" strike="noStrike" kern="1200" dirty="0" smtClean="0">
                <a:solidFill>
                  <a:schemeClr val="tx1"/>
                </a:solidFill>
                <a:effectLst/>
                <a:latin typeface="+mn-lt"/>
                <a:ea typeface="+mn-ea"/>
                <a:cs typeface="+mn-cs"/>
              </a:rPr>
              <a:t>	BV:</a:t>
            </a:r>
            <a:r>
              <a:rPr lang="en-US" sz="1200" b="1"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Apathy, disinhibition, compulsive, repetitive</a:t>
            </a:r>
          </a:p>
          <a:p>
            <a:pPr rtl="0" eaLnBrk="1" fontAlgn="t" latinLnBrk="0" hangingPunct="1"/>
            <a:r>
              <a:rPr lang="en-US" sz="1200" b="0" i="0" u="none" strike="noStrike" kern="1200" dirty="0" smtClean="0">
                <a:solidFill>
                  <a:schemeClr val="tx1"/>
                </a:solidFill>
                <a:effectLst/>
                <a:latin typeface="+mn-lt"/>
                <a:ea typeface="+mn-ea"/>
                <a:cs typeface="+mn-cs"/>
              </a:rPr>
              <a:t>	Memory and orientation intact early</a:t>
            </a:r>
          </a:p>
          <a:p>
            <a:pPr rtl="0" eaLnBrk="1" fontAlgn="t" latinLnBrk="0" hangingPunct="1"/>
            <a:r>
              <a:rPr lang="en-US" sz="1200" b="0" i="0" u="none" strike="noStrike" kern="120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rPr>
              <a:t>Semantic: </a:t>
            </a:r>
            <a:r>
              <a:rPr lang="en-US" sz="1200" b="0" i="0" u="none" strike="noStrike" kern="1200" dirty="0" smtClean="0">
                <a:solidFill>
                  <a:schemeClr val="tx1"/>
                </a:solidFill>
                <a:effectLst/>
                <a:latin typeface="+mn-lt"/>
                <a:ea typeface="+mn-ea"/>
                <a:cs typeface="+mn-cs"/>
              </a:rPr>
              <a:t>Impaired naming and word comprehension</a:t>
            </a:r>
          </a:p>
          <a:p>
            <a:pPr rtl="0" eaLnBrk="1" fontAlgn="auto" latinLnBrk="0" hangingPunct="1"/>
            <a:r>
              <a:rPr lang="en-US" sz="1200" b="0" i="0" u="none" strike="noStrike" kern="1200" dirty="0" smtClean="0">
                <a:solidFill>
                  <a:schemeClr val="tx1"/>
                </a:solidFill>
                <a:effectLst/>
                <a:latin typeface="+mn-lt"/>
                <a:ea typeface="+mn-ea"/>
                <a:cs typeface="+mn-cs"/>
              </a:rPr>
              <a:t>	Loss of meaning for words, objects</a:t>
            </a:r>
          </a:p>
          <a:p>
            <a:pPr rtl="0" eaLnBrk="1" fontAlgn="t" latinLnBrk="0" hangingPunct="1"/>
            <a:r>
              <a:rPr lang="en-US" sz="1200" b="0" i="0" u="none" strike="noStrike" kern="120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rPr>
              <a:t>PNFA (progressive non-fluent aphasia): </a:t>
            </a:r>
            <a:r>
              <a:rPr lang="en-US" sz="1200" b="0" i="0" u="none" strike="noStrike" kern="1200" dirty="0" smtClean="0">
                <a:solidFill>
                  <a:schemeClr val="tx1"/>
                </a:solidFill>
                <a:effectLst/>
                <a:latin typeface="+mn-lt"/>
                <a:ea typeface="+mn-ea"/>
                <a:cs typeface="+mn-cs"/>
              </a:rPr>
              <a:t>Stuttering. Early preservation of word meaning. Late mutism.</a:t>
            </a:r>
          </a:p>
          <a:p>
            <a:pPr rtl="0" eaLnBrk="1" fontAlgn="t" latinLnBrk="0" hangingPunct="1"/>
            <a:r>
              <a:rPr lang="en-US" sz="1200" b="0" i="0" u="none" strike="noStrike" kern="1200" dirty="0" smtClean="0">
                <a:solidFill>
                  <a:schemeClr val="tx1"/>
                </a:solidFill>
                <a:effectLst/>
                <a:latin typeface="+mn-lt"/>
                <a:ea typeface="+mn-ea"/>
                <a:cs typeface="+mn-cs"/>
              </a:rPr>
              <a:t>	Early preservation of social skills</a:t>
            </a:r>
          </a:p>
          <a:p>
            <a:endParaRPr lang="en-US" dirty="0" smtClean="0"/>
          </a:p>
          <a:p>
            <a:pPr rtl="0" eaLnBrk="1" fontAlgn="t" latinLnBrk="0" hangingPunct="1"/>
            <a:r>
              <a:rPr lang="en-US" sz="1200" b="0" i="0" u="none" strike="noStrike" kern="1200" dirty="0" smtClean="0">
                <a:solidFill>
                  <a:schemeClr val="tx1"/>
                </a:solidFill>
                <a:effectLst/>
                <a:latin typeface="+mn-lt"/>
                <a:ea typeface="+mn-ea"/>
                <a:cs typeface="+mn-cs"/>
              </a:rPr>
              <a:t>ALZHEIMERS DISEASE (AD)</a:t>
            </a:r>
            <a:r>
              <a:rPr lang="en-US" sz="1200" b="0" i="0" u="none" strike="noStrike" kern="1200" baseline="0" dirty="0" smtClean="0">
                <a:solidFill>
                  <a:schemeClr val="tx1"/>
                </a:solidFill>
                <a:effectLst/>
                <a:latin typeface="+mn-lt"/>
                <a:ea typeface="+mn-ea"/>
                <a:cs typeface="+mn-cs"/>
              </a:rPr>
              <a:t> - </a:t>
            </a:r>
            <a:r>
              <a:rPr lang="en-US" sz="1200" b="1" i="0" u="none" strike="noStrike" kern="1200" dirty="0" smtClean="0">
                <a:solidFill>
                  <a:schemeClr val="tx1"/>
                </a:solidFill>
                <a:effectLst/>
                <a:latin typeface="+mn-lt"/>
                <a:ea typeface="+mn-ea"/>
                <a:cs typeface="+mn-cs"/>
              </a:rPr>
              <a:t>Most common subtype &gt; 65 </a:t>
            </a:r>
            <a:r>
              <a:rPr lang="en-US" sz="1200" b="1" i="0" u="none" strike="noStrike" kern="1200" dirty="0" err="1" smtClean="0">
                <a:solidFill>
                  <a:schemeClr val="tx1"/>
                </a:solidFill>
                <a:effectLst/>
                <a:latin typeface="+mn-lt"/>
                <a:ea typeface="+mn-ea"/>
                <a:cs typeface="+mn-cs"/>
              </a:rPr>
              <a:t>yr</a:t>
            </a:r>
            <a:r>
              <a:rPr lang="en-US" sz="1200" b="1" i="0" u="none" strike="noStrike" kern="1200" dirty="0" smtClean="0">
                <a:solidFill>
                  <a:schemeClr val="tx1"/>
                </a:solidFill>
                <a:effectLst/>
                <a:latin typeface="+mn-lt"/>
                <a:ea typeface="+mn-ea"/>
                <a:cs typeface="+mn-cs"/>
              </a:rPr>
              <a:t>;</a:t>
            </a:r>
            <a:r>
              <a:rPr lang="en-US" sz="1200" b="1" i="0" u="none" strike="noStrike" kern="1200" baseline="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rPr>
              <a:t>Incidence doubles every 5y</a:t>
            </a:r>
            <a:endParaRPr lang="en-US" sz="1200" b="0" i="0" u="none" strike="noStrike" kern="1200" dirty="0" smtClean="0">
              <a:solidFill>
                <a:schemeClr val="tx1"/>
              </a:solidFill>
              <a:effectLst/>
              <a:latin typeface="+mn-lt"/>
              <a:ea typeface="+mn-ea"/>
              <a:cs typeface="+mn-cs"/>
            </a:endParaRPr>
          </a:p>
          <a:p>
            <a:pPr rtl="0" eaLnBrk="1" fontAlgn="t" latinLnBrk="0" hangingPunct="1"/>
            <a:r>
              <a:rPr lang="en-US" sz="1200" b="0" i="0" u="none" strike="noStrike" kern="1200" dirty="0" smtClean="0">
                <a:solidFill>
                  <a:schemeClr val="tx1"/>
                </a:solidFill>
                <a:effectLst/>
                <a:latin typeface="+mn-lt"/>
                <a:ea typeface="+mn-ea"/>
                <a:cs typeface="+mn-cs"/>
              </a:rPr>
              <a:t>VASCULAR DEMENTIA (</a:t>
            </a:r>
            <a:r>
              <a:rPr lang="en-US" sz="1200" b="0" i="0" u="none" strike="noStrike" kern="1200" dirty="0" err="1" smtClean="0">
                <a:solidFill>
                  <a:schemeClr val="tx1"/>
                </a:solidFill>
                <a:effectLst/>
                <a:latin typeface="+mn-lt"/>
                <a:ea typeface="+mn-ea"/>
                <a:cs typeface="+mn-cs"/>
              </a:rPr>
              <a:t>VaD</a:t>
            </a:r>
            <a:r>
              <a:rPr lang="en-US" sz="1200" b="0" i="0" u="none" strike="noStrike" kern="1200" dirty="0" smtClean="0">
                <a:solidFill>
                  <a:schemeClr val="tx1"/>
                </a:solidFill>
                <a:effectLst/>
                <a:latin typeface="+mn-lt"/>
                <a:ea typeface="+mn-ea"/>
                <a:cs typeface="+mn-cs"/>
              </a:rPr>
              <a:t>) – includes large and</a:t>
            </a:r>
            <a:r>
              <a:rPr lang="en-US" sz="1200" b="0" i="0" u="none" strike="noStrike" kern="1200" baseline="0" dirty="0" smtClean="0">
                <a:solidFill>
                  <a:schemeClr val="tx1"/>
                </a:solidFill>
                <a:effectLst/>
                <a:latin typeface="+mn-lt"/>
                <a:ea typeface="+mn-ea"/>
                <a:cs typeface="+mn-cs"/>
              </a:rPr>
              <a:t> small vessel; </a:t>
            </a:r>
            <a:r>
              <a:rPr lang="en-US" sz="1200" b="0" i="0" u="none" strike="noStrike" kern="1200" dirty="0" smtClean="0">
                <a:solidFill>
                  <a:schemeClr val="tx1"/>
                </a:solidFill>
                <a:effectLst/>
                <a:latin typeface="+mn-lt"/>
                <a:ea typeface="+mn-ea"/>
                <a:cs typeface="+mn-cs"/>
              </a:rPr>
              <a:t>Incidence doubles every 5</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years after 65 </a:t>
            </a:r>
            <a:r>
              <a:rPr lang="en-US" sz="1200" b="0" i="0" u="none" strike="noStrike" kern="1200" dirty="0" err="1" smtClean="0">
                <a:solidFill>
                  <a:schemeClr val="tx1"/>
                </a:solidFill>
                <a:effectLst/>
                <a:latin typeface="+mn-lt"/>
                <a:ea typeface="+mn-ea"/>
                <a:cs typeface="+mn-cs"/>
              </a:rPr>
              <a:t>yr</a:t>
            </a:r>
            <a:r>
              <a:rPr lang="en-US" sz="1200" b="0" i="0" u="none" strike="noStrike" kern="1200" dirty="0" smtClean="0">
                <a:solidFill>
                  <a:schemeClr val="tx1"/>
                </a:solidFill>
                <a:effectLst/>
                <a:latin typeface="+mn-lt"/>
                <a:ea typeface="+mn-ea"/>
                <a:cs typeface="+mn-cs"/>
              </a:rPr>
              <a:t>;</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15-30% have dementia after CVA</a:t>
            </a:r>
          </a:p>
          <a:p>
            <a:pPr rtl="0" eaLnBrk="1" fontAlgn="t" latinLnBrk="0" hangingPunct="1"/>
            <a:r>
              <a:rPr lang="en-US" sz="1200" b="0" i="0" u="none" strike="noStrike" kern="1200" dirty="0" smtClean="0">
                <a:solidFill>
                  <a:schemeClr val="tx1"/>
                </a:solidFill>
                <a:effectLst/>
                <a:latin typeface="+mn-lt"/>
                <a:ea typeface="+mn-ea"/>
                <a:cs typeface="+mn-cs"/>
              </a:rPr>
              <a:t>LEWY BODY DEMENTIA (DLB) – often</a:t>
            </a:r>
            <a:r>
              <a:rPr lang="en-US" sz="1200" b="0" i="0" u="none" strike="noStrike" kern="1200" baseline="0" dirty="0" smtClean="0">
                <a:solidFill>
                  <a:schemeClr val="tx1"/>
                </a:solidFill>
                <a:effectLst/>
                <a:latin typeface="+mn-lt"/>
                <a:ea typeface="+mn-ea"/>
                <a:cs typeface="+mn-cs"/>
              </a:rPr>
              <a:t> earlier onset (50-90), increased risk with </a:t>
            </a:r>
            <a:r>
              <a:rPr lang="en-US" sz="1200" b="0" i="0" u="none" strike="noStrike" kern="1200" baseline="0" dirty="0" err="1" smtClean="0">
                <a:solidFill>
                  <a:schemeClr val="tx1"/>
                </a:solidFill>
                <a:effectLst/>
                <a:latin typeface="+mn-lt"/>
                <a:ea typeface="+mn-ea"/>
                <a:cs typeface="+mn-cs"/>
              </a:rPr>
              <a:t>FHx</a:t>
            </a:r>
            <a:r>
              <a:rPr lang="en-US" sz="1200" b="0" i="0" u="none" strike="noStrike" kern="1200" dirty="0" smtClean="0">
                <a:solidFill>
                  <a:schemeClr val="tx1"/>
                </a:solidFill>
                <a:effectLst/>
                <a:latin typeface="+mn-lt"/>
                <a:ea typeface="+mn-ea"/>
                <a:cs typeface="+mn-cs"/>
              </a:rPr>
              <a:t> </a:t>
            </a:r>
          </a:p>
          <a:p>
            <a:pPr rtl="0" eaLnBrk="1" fontAlgn="t" latinLnBrk="0" hangingPunct="1"/>
            <a:r>
              <a:rPr lang="en-US" sz="1200" b="0" i="0" u="none" strike="noStrike" kern="1200" dirty="0" smtClean="0">
                <a:solidFill>
                  <a:schemeClr val="tx1"/>
                </a:solidFill>
                <a:effectLst/>
                <a:latin typeface="+mn-lt"/>
                <a:ea typeface="+mn-ea"/>
                <a:cs typeface="+mn-cs"/>
              </a:rPr>
              <a:t>FRONTOTEMPORAL DEMENTIA(FTD) – multiple variants – behavioral, semantic, progressive non fluent aphasia</a:t>
            </a:r>
          </a:p>
          <a:p>
            <a:pPr rtl="0" eaLnBrk="1" fontAlgn="t" latinLnBrk="0" hangingPunct="1"/>
            <a:r>
              <a:rPr lang="en-US" sz="1200" b="0" i="0" u="none" strike="noStrike" kern="1200" dirty="0" smtClean="0">
                <a:solidFill>
                  <a:schemeClr val="tx1"/>
                </a:solidFill>
                <a:effectLst/>
                <a:latin typeface="+mn-lt"/>
                <a:ea typeface="+mn-ea"/>
                <a:cs typeface="+mn-cs"/>
              </a:rPr>
              <a:t>More common than AD in younger than 60 (onset as</a:t>
            </a:r>
            <a:r>
              <a:rPr lang="en-US" sz="1200" b="0" i="0" u="none" strike="noStrike" kern="1200" baseline="0" dirty="0" smtClean="0">
                <a:solidFill>
                  <a:schemeClr val="tx1"/>
                </a:solidFill>
                <a:effectLst/>
                <a:latin typeface="+mn-lt"/>
                <a:ea typeface="+mn-ea"/>
                <a:cs typeface="+mn-cs"/>
              </a:rPr>
              <a:t> young as 30)</a:t>
            </a:r>
            <a:r>
              <a:rPr lang="en-US" sz="1200" b="0" i="0" u="none" strike="noStrike" kern="1200" dirty="0" smtClean="0">
                <a:solidFill>
                  <a:schemeClr val="tx1"/>
                </a:solidFill>
                <a:effectLst/>
                <a:latin typeface="+mn-lt"/>
                <a:ea typeface="+mn-ea"/>
                <a:cs typeface="+mn-cs"/>
              </a:rPr>
              <a:t>, increased risk with </a:t>
            </a:r>
            <a:r>
              <a:rPr lang="en-US" sz="1200" b="0" i="0" u="none" strike="noStrike" kern="1200" dirty="0" err="1" smtClean="0">
                <a:solidFill>
                  <a:schemeClr val="tx1"/>
                </a:solidFill>
                <a:effectLst/>
                <a:latin typeface="+mn-lt"/>
                <a:ea typeface="+mn-ea"/>
                <a:cs typeface="+mn-cs"/>
              </a:rPr>
              <a:t>FHx</a:t>
            </a:r>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4E5E98B-BB67-4D42-82A3-51998FFE2657}" type="slidenum">
              <a:rPr lang="en-US" smtClean="0"/>
              <a:t>25</a:t>
            </a:fld>
            <a:endParaRPr lang="en-US"/>
          </a:p>
        </p:txBody>
      </p:sp>
    </p:spTree>
    <p:extLst>
      <p:ext uri="{BB962C8B-B14F-4D97-AF65-F5344CB8AC3E}">
        <p14:creationId xmlns:p14="http://schemas.microsoft.com/office/powerpoint/2010/main" val="2258146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100" dirty="0" smtClean="0"/>
              <a:t>Defining</a:t>
            </a:r>
            <a:r>
              <a:rPr lang="en-US" sz="1100" baseline="0" dirty="0" smtClean="0"/>
              <a:t> neuropathological mechanisms in AD brains: </a:t>
            </a:r>
          </a:p>
          <a:p>
            <a:pPr>
              <a:spcBef>
                <a:spcPts val="0"/>
              </a:spcBef>
            </a:pPr>
            <a:r>
              <a:rPr lang="en-US" dirty="0" smtClean="0"/>
              <a:t>Extracellular AB plaques</a:t>
            </a:r>
          </a:p>
          <a:p>
            <a:pPr>
              <a:spcBef>
                <a:spcPts val="0"/>
              </a:spcBef>
            </a:pPr>
            <a:r>
              <a:rPr lang="en-US" dirty="0" err="1" smtClean="0"/>
              <a:t>Intraneuronal</a:t>
            </a:r>
            <a:r>
              <a:rPr lang="en-US" dirty="0" smtClean="0"/>
              <a:t> tau containing neurofibrillary tangles (NFT)</a:t>
            </a:r>
          </a:p>
          <a:p>
            <a:pPr lvl="1">
              <a:spcBef>
                <a:spcPts val="0"/>
              </a:spcBef>
            </a:pPr>
            <a:endParaRPr lang="en-US" dirty="0" smtClean="0"/>
          </a:p>
          <a:p>
            <a:endParaRPr lang="en-US" sz="1100" baseline="0" dirty="0" smtClean="0"/>
          </a:p>
          <a:p>
            <a:endParaRPr lang="en-US" sz="1100" baseline="0" dirty="0" smtClean="0"/>
          </a:p>
        </p:txBody>
      </p:sp>
      <p:sp>
        <p:nvSpPr>
          <p:cNvPr id="4" name="Slide Number Placeholder 3"/>
          <p:cNvSpPr>
            <a:spLocks noGrp="1"/>
          </p:cNvSpPr>
          <p:nvPr>
            <p:ph type="sldNum" sz="quarter" idx="10"/>
          </p:nvPr>
        </p:nvSpPr>
        <p:spPr/>
        <p:txBody>
          <a:bodyPr/>
          <a:lstStyle/>
          <a:p>
            <a:fld id="{950FFCB4-29A2-468F-8175-83EF57C595C2}" type="slidenum">
              <a:rPr lang="en-US" smtClean="0"/>
              <a:pPr/>
              <a:t>26</a:t>
            </a:fld>
            <a:endParaRPr lang="en-US"/>
          </a:p>
        </p:txBody>
      </p:sp>
    </p:spTree>
    <p:extLst>
      <p:ext uri="{BB962C8B-B14F-4D97-AF65-F5344CB8AC3E}">
        <p14:creationId xmlns:p14="http://schemas.microsoft.com/office/powerpoint/2010/main" val="1582750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100" dirty="0" smtClean="0"/>
              <a:t>Dementia</a:t>
            </a:r>
            <a:r>
              <a:rPr lang="en-US" sz="1100" baseline="0" dirty="0" smtClean="0"/>
              <a:t> is currently a clinical diagnosis</a:t>
            </a:r>
          </a:p>
          <a:p>
            <a:r>
              <a:rPr lang="en-US" sz="1100" baseline="0" dirty="0" smtClean="0"/>
              <a:t>Validated, widely used biomarkers exist that are proxies for AD </a:t>
            </a:r>
            <a:r>
              <a:rPr lang="en-US" sz="1100" baseline="0" dirty="0" err="1" smtClean="0"/>
              <a:t>neuropathologic</a:t>
            </a:r>
            <a:r>
              <a:rPr lang="en-US" sz="1100" baseline="0" dirty="0" smtClean="0"/>
              <a:t> changes</a:t>
            </a:r>
          </a:p>
          <a:p>
            <a:r>
              <a:rPr lang="en-US" sz="1100" baseline="0" dirty="0" smtClean="0"/>
              <a:t>Biomarkers of neuropathological change, B-amyloid deposition, pathologic tau and neurodegeneration have been and are being developed</a:t>
            </a:r>
          </a:p>
          <a:p>
            <a:endParaRPr lang="en-US" sz="1100" dirty="0" smtClean="0"/>
          </a:p>
          <a:p>
            <a:r>
              <a:rPr lang="en-US" sz="1100" dirty="0" smtClean="0"/>
              <a:t>Amyloid</a:t>
            </a:r>
            <a:r>
              <a:rPr lang="en-US" sz="1100" baseline="0" dirty="0" smtClean="0"/>
              <a:t> Beta42 – principal peptide in </a:t>
            </a:r>
            <a:r>
              <a:rPr lang="en-US" sz="1100" baseline="0" dirty="0" err="1" smtClean="0"/>
              <a:t>plalques</a:t>
            </a:r>
            <a:r>
              <a:rPr lang="en-US" sz="1100" baseline="0" dirty="0" smtClean="0"/>
              <a:t>; reflects cortical amyloid deposition; levels correlate inversely with plaque load</a:t>
            </a:r>
          </a:p>
          <a:p>
            <a:r>
              <a:rPr lang="en-US" sz="1100" baseline="0" dirty="0" smtClean="0"/>
              <a:t>Total tau (t-tau) -- reflects intensity of neurodegeneration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Phosphorylated tau (p-tau) – correlates with NF pathologic changes; abnormal phosphorylation of tau in AD has been hypothesized to be driven by AB pathology; </a:t>
            </a:r>
            <a:r>
              <a:rPr lang="en-US" sz="1100" b="1" baseline="0" dirty="0" smtClean="0"/>
              <a:t>High sensitivity and specificity of 85-90% to identify prodromal AD in the MCI stage</a:t>
            </a:r>
          </a:p>
          <a:p>
            <a:endParaRPr lang="en-US" sz="1100" baseline="0" dirty="0" smtClean="0"/>
          </a:p>
          <a:p>
            <a:r>
              <a:rPr lang="en-US" sz="1100" baseline="0" dirty="0" smtClean="0"/>
              <a:t>Older adults with AD often show several pathological changes – alpha </a:t>
            </a:r>
            <a:r>
              <a:rPr lang="en-US" sz="1100" baseline="0" dirty="0" err="1" smtClean="0"/>
              <a:t>synuclein</a:t>
            </a:r>
            <a:r>
              <a:rPr lang="en-US" sz="1100" baseline="0" dirty="0" smtClean="0"/>
              <a:t>, TDP43 and vascular changes precluding any biomarker from having 100% diagnostic accuracy</a:t>
            </a:r>
          </a:p>
          <a:p>
            <a:endParaRPr lang="en-US" sz="1100" baseline="0" dirty="0" smtClean="0"/>
          </a:p>
          <a:p>
            <a:r>
              <a:rPr lang="en-US" sz="1100" baseline="0" dirty="0" smtClean="0"/>
              <a:t>AB oligomers – toxic form of AB that cause synaptic dysfunction; first biomarkers to become abnormal </a:t>
            </a:r>
          </a:p>
          <a:p>
            <a:r>
              <a:rPr lang="en-US" sz="1100" baseline="0" dirty="0" smtClean="0"/>
              <a:t>    B-amyloidosis can cause downstream pathologic change (e.g. </a:t>
            </a:r>
            <a:r>
              <a:rPr lang="en-US" sz="1100" baseline="0" dirty="0" err="1" smtClean="0"/>
              <a:t>tauopathy</a:t>
            </a:r>
            <a:r>
              <a:rPr lang="en-US" sz="1100" baseline="0" dirty="0" smtClean="0"/>
              <a:t> and neurodegeneration)</a:t>
            </a:r>
          </a:p>
          <a:p>
            <a:r>
              <a:rPr lang="en-US" sz="1100" baseline="0" dirty="0" smtClean="0"/>
              <a:t>Synaptic biomarkers are </a:t>
            </a:r>
            <a:r>
              <a:rPr lang="en-US" sz="1100" baseline="0" dirty="0" err="1" smtClean="0"/>
              <a:t>neurogranin</a:t>
            </a:r>
            <a:r>
              <a:rPr lang="en-US" sz="1100" baseline="0" dirty="0" smtClean="0"/>
              <a:t> – high CSF concentrations predict progression to AD in those with MCI</a:t>
            </a:r>
          </a:p>
          <a:p>
            <a:r>
              <a:rPr lang="en-US" sz="1100" baseline="0" dirty="0" smtClean="0"/>
              <a:t>Presynaptic protein SNAP 25 increases substantially during prodromal stage</a:t>
            </a:r>
          </a:p>
          <a:p>
            <a:endParaRPr lang="en-US" sz="1100" baseline="0" dirty="0" smtClean="0"/>
          </a:p>
        </p:txBody>
      </p:sp>
      <p:sp>
        <p:nvSpPr>
          <p:cNvPr id="4" name="Slide Number Placeholder 3"/>
          <p:cNvSpPr>
            <a:spLocks noGrp="1"/>
          </p:cNvSpPr>
          <p:nvPr>
            <p:ph type="sldNum" sz="quarter" idx="10"/>
          </p:nvPr>
        </p:nvSpPr>
        <p:spPr/>
        <p:txBody>
          <a:bodyPr/>
          <a:lstStyle/>
          <a:p>
            <a:fld id="{950FFCB4-29A2-468F-8175-83EF57C595C2}" type="slidenum">
              <a:rPr lang="en-US" smtClean="0"/>
              <a:pPr/>
              <a:t>27</a:t>
            </a:fld>
            <a:endParaRPr lang="en-US"/>
          </a:p>
        </p:txBody>
      </p:sp>
    </p:spTree>
    <p:extLst>
      <p:ext uri="{BB962C8B-B14F-4D97-AF65-F5344CB8AC3E}">
        <p14:creationId xmlns:p14="http://schemas.microsoft.com/office/powerpoint/2010/main" val="1582750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100" dirty="0" smtClean="0"/>
              <a:t>MRI or high resolution CT – excludes other potential pathologies</a:t>
            </a:r>
          </a:p>
          <a:p>
            <a:endParaRPr lang="en-US" sz="1100" baseline="0" dirty="0" smtClean="0"/>
          </a:p>
          <a:p>
            <a:r>
              <a:rPr lang="en-US" sz="1100" dirty="0" smtClean="0"/>
              <a:t>When,</a:t>
            </a:r>
            <a:r>
              <a:rPr lang="en-US" sz="1100" baseline="0" dirty="0" smtClean="0"/>
              <a:t> how, which biomarkers should be used?</a:t>
            </a:r>
          </a:p>
          <a:p>
            <a:r>
              <a:rPr lang="en-US" sz="1100" baseline="0" dirty="0" smtClean="0"/>
              <a:t>CSF – amyloid and tau</a:t>
            </a:r>
          </a:p>
          <a:p>
            <a:r>
              <a:rPr lang="en-US" sz="1100" baseline="0" dirty="0" smtClean="0"/>
              <a:t>FDG PET – determines glucose </a:t>
            </a:r>
            <a:r>
              <a:rPr lang="en-US" sz="1100" baseline="0" dirty="0" err="1" smtClean="0"/>
              <a:t>hypometabolism</a:t>
            </a:r>
            <a:r>
              <a:rPr lang="en-US" sz="1100" baseline="0" dirty="0" smtClean="0"/>
              <a:t> when brain structure is normal; approved by </a:t>
            </a:r>
            <a:r>
              <a:rPr lang="en-US" sz="1100" baseline="0" dirty="0" err="1" smtClean="0"/>
              <a:t>medicare</a:t>
            </a:r>
            <a:r>
              <a:rPr lang="en-US" sz="1100" baseline="0" dirty="0" smtClean="0"/>
              <a:t> for differentiating AD from FTD</a:t>
            </a:r>
          </a:p>
          <a:p>
            <a:r>
              <a:rPr lang="en-US" sz="1100" baseline="0" dirty="0" smtClean="0"/>
              <a:t>Amyloid PET – approved by FDA</a:t>
            </a:r>
            <a:endParaRPr lang="en-US" sz="1100" dirty="0" smtClean="0"/>
          </a:p>
          <a:p>
            <a:endParaRPr lang="en-US" sz="1100" dirty="0" smtClean="0"/>
          </a:p>
          <a:p>
            <a:r>
              <a:rPr lang="en-US" sz="1100" dirty="0" smtClean="0"/>
              <a:t>SPECT</a:t>
            </a:r>
            <a:r>
              <a:rPr lang="en-US" sz="1100" baseline="0" dirty="0" smtClean="0"/>
              <a:t> – shows </a:t>
            </a:r>
            <a:r>
              <a:rPr lang="en-US" sz="1100" baseline="0" dirty="0" err="1" smtClean="0"/>
              <a:t>hypoperfusion</a:t>
            </a:r>
            <a:r>
              <a:rPr lang="en-US" sz="1100" baseline="0" dirty="0" smtClean="0"/>
              <a:t> in areas of low glucose metabolism shown on FDG PET, less sensitive and specific than FDG PET, but a possible alternative </a:t>
            </a:r>
          </a:p>
          <a:p>
            <a:r>
              <a:rPr lang="en-US" sz="1100" baseline="0" dirty="0" smtClean="0"/>
              <a:t>May help differentiate AD from vascular dementia</a:t>
            </a:r>
          </a:p>
          <a:p>
            <a:r>
              <a:rPr lang="en-US" sz="1100" baseline="0" dirty="0" smtClean="0"/>
              <a:t>Dopaminergic SPECT – high sensitivity and specificity for diagnosing DLB</a:t>
            </a:r>
          </a:p>
          <a:p>
            <a:r>
              <a:rPr lang="en-US" sz="1100" baseline="0" dirty="0" smtClean="0"/>
              <a:t>MR Spectroscopy – </a:t>
            </a:r>
            <a:r>
              <a:rPr lang="en-US" sz="1100" baseline="0" dirty="0" err="1" smtClean="0"/>
              <a:t>non invasive</a:t>
            </a:r>
            <a:r>
              <a:rPr lang="en-US" sz="1100" baseline="0" dirty="0" smtClean="0"/>
              <a:t> way to measure concentration of certain chemicals in the </a:t>
            </a:r>
            <a:r>
              <a:rPr lang="en-US" sz="1100" baseline="0" dirty="0" err="1" smtClean="0"/>
              <a:t>brainopy</a:t>
            </a:r>
            <a:r>
              <a:rPr lang="en-US" sz="1100" baseline="0" dirty="0" smtClean="0"/>
              <a:t> – </a:t>
            </a:r>
            <a:r>
              <a:rPr lang="en-US" sz="1100" baseline="0" dirty="0" err="1" smtClean="0"/>
              <a:t>non invasive</a:t>
            </a:r>
            <a:r>
              <a:rPr lang="en-US" sz="1100" baseline="0" dirty="0" smtClean="0"/>
              <a:t> way to measure concentration of certain chemicals in the brain</a:t>
            </a:r>
            <a:endParaRPr lang="en-US" sz="1100" dirty="0"/>
          </a:p>
        </p:txBody>
      </p:sp>
      <p:sp>
        <p:nvSpPr>
          <p:cNvPr id="4" name="Slide Number Placeholder 3"/>
          <p:cNvSpPr>
            <a:spLocks noGrp="1"/>
          </p:cNvSpPr>
          <p:nvPr>
            <p:ph type="sldNum" sz="quarter" idx="10"/>
          </p:nvPr>
        </p:nvSpPr>
        <p:spPr/>
        <p:txBody>
          <a:bodyPr/>
          <a:lstStyle/>
          <a:p>
            <a:fld id="{950FFCB4-29A2-468F-8175-83EF57C595C2}" type="slidenum">
              <a:rPr lang="en-US" smtClean="0"/>
              <a:pPr/>
              <a:t>28</a:t>
            </a:fld>
            <a:endParaRPr lang="en-US"/>
          </a:p>
        </p:txBody>
      </p:sp>
    </p:spTree>
    <p:extLst>
      <p:ext uri="{BB962C8B-B14F-4D97-AF65-F5344CB8AC3E}">
        <p14:creationId xmlns:p14="http://schemas.microsoft.com/office/powerpoint/2010/main" val="1582750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MRI</a:t>
            </a:r>
            <a:r>
              <a:rPr lang="en-US" dirty="0" smtClean="0"/>
              <a:t> – </a:t>
            </a:r>
          </a:p>
          <a:p>
            <a:r>
              <a:rPr lang="en-US" dirty="0" smtClean="0"/>
              <a:t>preferred to CT due to higher resolution</a:t>
            </a:r>
            <a:r>
              <a:rPr lang="en-US" baseline="0" dirty="0" smtClean="0"/>
              <a:t> and ability to </a:t>
            </a:r>
            <a:r>
              <a:rPr lang="en-US" dirty="0" smtClean="0"/>
              <a:t>assess vascular burden</a:t>
            </a:r>
          </a:p>
          <a:p>
            <a:r>
              <a:rPr lang="en-US" dirty="0" smtClean="0"/>
              <a:t>characteristic pattern</a:t>
            </a:r>
            <a:r>
              <a:rPr lang="en-US" baseline="0" dirty="0" smtClean="0"/>
              <a:t> of </a:t>
            </a:r>
            <a:r>
              <a:rPr lang="en-US" dirty="0" smtClean="0"/>
              <a:t>atrophy MTL</a:t>
            </a:r>
            <a:r>
              <a:rPr lang="en-US" baseline="0" dirty="0" smtClean="0"/>
              <a:t> (involving </a:t>
            </a:r>
            <a:r>
              <a:rPr lang="en-US" baseline="0" dirty="0" err="1" smtClean="0"/>
              <a:t>hippocami</a:t>
            </a:r>
            <a:r>
              <a:rPr lang="en-US" baseline="0" dirty="0" smtClean="0"/>
              <a:t>, entorhinal cortex, </a:t>
            </a:r>
            <a:r>
              <a:rPr lang="en-US" baseline="0" dirty="0" err="1" smtClean="0"/>
              <a:t>parhippocampal</a:t>
            </a:r>
            <a:r>
              <a:rPr lang="en-US" baseline="0" dirty="0" smtClean="0"/>
              <a:t> gyrus, amygdala, cingulate cortex; sparing motor cortex)</a:t>
            </a:r>
          </a:p>
          <a:p>
            <a:r>
              <a:rPr lang="en-US" baseline="0" dirty="0" smtClean="0"/>
              <a:t>helpful for differentiating other patterns of atrophy in atypical cases and excluding other mimickers of dementia – tumors, CNS inflammatory conditions, etc.</a:t>
            </a:r>
          </a:p>
          <a:p>
            <a:r>
              <a:rPr lang="en-US" baseline="0" dirty="0" smtClean="0"/>
              <a:t>    Contrast to FTD – frontal and anterior temporal, anterior cingulate gyrus</a:t>
            </a:r>
          </a:p>
          <a:p>
            <a:r>
              <a:rPr lang="en-US" baseline="0" dirty="0" smtClean="0"/>
              <a:t>    Contrast to DLB – primary visual </a:t>
            </a:r>
            <a:r>
              <a:rPr lang="en-US" baseline="0" dirty="0" err="1" smtClean="0"/>
              <a:t>cortext</a:t>
            </a:r>
            <a:r>
              <a:rPr lang="en-US" baseline="0" dirty="0" smtClean="0"/>
              <a:t>, posterior occipital</a:t>
            </a:r>
          </a:p>
          <a:p>
            <a:r>
              <a:rPr lang="en-US" baseline="0" dirty="0" smtClean="0"/>
              <a:t>Minimum sequences – High res 3D/volumetric T1 weighted images, T2 weighted images, FLAIR</a:t>
            </a:r>
          </a:p>
          <a:p>
            <a:r>
              <a:rPr lang="en-US" baseline="0" dirty="0" smtClean="0"/>
              <a:t>Different ways to assess hippocampal and MTL atrophy – visual </a:t>
            </a:r>
            <a:r>
              <a:rPr lang="en-US" baseline="0" dirty="0" err="1" smtClean="0"/>
              <a:t>assesment</a:t>
            </a:r>
            <a:r>
              <a:rPr lang="en-US" baseline="0" dirty="0" smtClean="0"/>
              <a:t>, linear </a:t>
            </a:r>
            <a:r>
              <a:rPr lang="en-US" baseline="0" dirty="0" err="1" smtClean="0"/>
              <a:t>planimetric</a:t>
            </a:r>
            <a:r>
              <a:rPr lang="en-US" baseline="0" dirty="0" smtClean="0"/>
              <a:t> (2D) and volumetric (3D)  </a:t>
            </a:r>
            <a:r>
              <a:rPr lang="en-US" baseline="0" dirty="0" smtClean="0">
                <a:sym typeface="Wingdings" panose="05000000000000000000" pitchFamily="2" charset="2"/>
              </a:rPr>
              <a:t> no significant difference in accuracy</a:t>
            </a:r>
          </a:p>
          <a:p>
            <a:endParaRPr lang="en-US" dirty="0" smtClean="0"/>
          </a:p>
          <a:p>
            <a:r>
              <a:rPr lang="en-US" b="1" dirty="0" smtClean="0"/>
              <a:t>FDG-PET</a:t>
            </a:r>
            <a:r>
              <a:rPr lang="en-US" b="1" baseline="0" dirty="0" smtClean="0"/>
              <a:t> </a:t>
            </a:r>
            <a:r>
              <a:rPr lang="en-US" baseline="0" dirty="0" smtClean="0"/>
              <a:t> -- </a:t>
            </a:r>
          </a:p>
          <a:p>
            <a:r>
              <a:rPr lang="en-US" baseline="0" dirty="0" smtClean="0"/>
              <a:t>cerebral </a:t>
            </a:r>
            <a:r>
              <a:rPr lang="en-US" baseline="0" dirty="0" err="1" smtClean="0"/>
              <a:t>hypometabolism</a:t>
            </a:r>
            <a:r>
              <a:rPr lang="en-US" baseline="0" dirty="0" smtClean="0"/>
              <a:t> is one of the main features of AD (correlates with neurodegeneration, neuronal dysfunction and synaptic disease)</a:t>
            </a:r>
          </a:p>
          <a:p>
            <a:r>
              <a:rPr lang="en-US" baseline="0" dirty="0" smtClean="0"/>
              <a:t>predictive value in identifying healthy progressing to MCI and MCI converting to AD</a:t>
            </a:r>
          </a:p>
          <a:p>
            <a:r>
              <a:rPr lang="en-US" baseline="0" dirty="0" smtClean="0"/>
              <a:t>allows to discriminate AD from FTD (85% sensitivity and specificity) and AD from DLB (&gt;90% sensitivity; 70% specificity)</a:t>
            </a:r>
          </a:p>
          <a:p>
            <a:endParaRPr lang="en-US" baseline="0" dirty="0" smtClean="0"/>
          </a:p>
          <a:p>
            <a:r>
              <a:rPr lang="en-US" b="1" baseline="0" dirty="0" smtClean="0"/>
              <a:t>Amyloid PET </a:t>
            </a:r>
            <a:r>
              <a:rPr lang="en-US" baseline="0" dirty="0" smtClean="0"/>
              <a:t>– best amyloid binding tracer (</a:t>
            </a:r>
            <a:r>
              <a:rPr lang="en-US" baseline="0" dirty="0" err="1" smtClean="0"/>
              <a:t>Pib</a:t>
            </a:r>
            <a:r>
              <a:rPr lang="en-US" baseline="0" dirty="0" smtClean="0"/>
              <a:t>), several derivatives in clinical practice, greater accuracy in differentiating AD from healthy controls than FDG PET but recommended only in dementia expert centers. Amyloid PET most sensitive and specific biomarker for AD but only use at this point is confirming dx of AD if atypical presentation or differentiating amyloid vs non amyloid pathology. Cant differentiate between various forms of AD.</a:t>
            </a:r>
            <a:endParaRPr lang="en-US" dirty="0"/>
          </a:p>
        </p:txBody>
      </p:sp>
      <p:sp>
        <p:nvSpPr>
          <p:cNvPr id="4" name="Slide Number Placeholder 3"/>
          <p:cNvSpPr>
            <a:spLocks noGrp="1"/>
          </p:cNvSpPr>
          <p:nvPr>
            <p:ph type="sldNum" sz="quarter" idx="10"/>
          </p:nvPr>
        </p:nvSpPr>
        <p:spPr/>
        <p:txBody>
          <a:bodyPr/>
          <a:lstStyle/>
          <a:p>
            <a:fld id="{49C8E227-C619-4389-BFBD-9BBA258214AE}" type="slidenum">
              <a:rPr lang="en-US" smtClean="0"/>
              <a:t>29</a:t>
            </a:fld>
            <a:endParaRPr lang="en-US"/>
          </a:p>
        </p:txBody>
      </p:sp>
    </p:spTree>
    <p:extLst>
      <p:ext uri="{BB962C8B-B14F-4D97-AF65-F5344CB8AC3E}">
        <p14:creationId xmlns:p14="http://schemas.microsoft.com/office/powerpoint/2010/main" val="3680722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896237">
              <a:defRPr/>
            </a:pPr>
            <a:r>
              <a:rPr lang="en-US" sz="1100" dirty="0" smtClean="0">
                <a:latin typeface="Times New Roman" charset="0"/>
                <a:ea typeface="ＭＳ Ｐゴシック" charset="0"/>
                <a:cs typeface="ＭＳ Ｐゴシック" charset="0"/>
              </a:rPr>
              <a:t>Biomarkers are thought to be very helpful in understanding this at the early stage.  This is an estimate of the sequence of biomarker related </a:t>
            </a:r>
            <a:r>
              <a:rPr lang="en-US" sz="1100" dirty="0" smtClean="0">
                <a:latin typeface="+mn-lt"/>
                <a:ea typeface="+mn-ea"/>
                <a:cs typeface="+mn-cs"/>
              </a:rPr>
              <a:t>c</a:t>
            </a:r>
            <a:r>
              <a:rPr lang="en-US" sz="1100" dirty="0" smtClean="0"/>
              <a:t>hanges in people’s brains as they move from the preclinical to the mci to the dementia stage. </a:t>
            </a:r>
          </a:p>
          <a:p>
            <a:pPr defTabSz="896237">
              <a:defRPr/>
            </a:pPr>
            <a:r>
              <a:rPr lang="en-US" sz="1100" dirty="0" smtClean="0"/>
              <a:t>  </a:t>
            </a:r>
          </a:p>
          <a:p>
            <a:pPr marL="0" marR="0" indent="0" algn="l" defTabSz="896237" rtl="0" eaLnBrk="1" fontAlgn="auto" latinLnBrk="0" hangingPunct="1">
              <a:lnSpc>
                <a:spcPct val="100000"/>
              </a:lnSpc>
              <a:spcBef>
                <a:spcPts val="0"/>
              </a:spcBef>
              <a:spcAft>
                <a:spcPts val="0"/>
              </a:spcAft>
              <a:buClrTx/>
              <a:buSzTx/>
              <a:buFontTx/>
              <a:buNone/>
              <a:tabLst/>
              <a:defRPr/>
            </a:pPr>
            <a:r>
              <a:rPr lang="en-US" sz="1100" dirty="0" smtClean="0"/>
              <a:t>On left is curve showing accumulation of amyloid plaques in the brain and those gradually build up during the preclinical stage and then start to lead to synaptic dysfunction and tau deposition so it’s when the amyloid itself can make the transmission between the synapses inefficient but then the tau starts to build up and the two synergize and cause neurons not to function as well.  Then the shrinkage occurs when the neurons are lost.  </a:t>
            </a:r>
          </a:p>
          <a:p>
            <a:pPr defTabSz="896237">
              <a:defRPr/>
            </a:pPr>
            <a:r>
              <a:rPr lang="en-US" sz="1100" u="sng" baseline="0" dirty="0" smtClean="0"/>
              <a:t>. </a:t>
            </a:r>
          </a:p>
          <a:p>
            <a:pPr defTabSz="896237">
              <a:defRPr/>
            </a:pPr>
            <a:r>
              <a:rPr lang="en-US" sz="1100" u="sng" dirty="0" smtClean="0"/>
              <a:t>It’s worth noting, however, that 30-40% of cognitively</a:t>
            </a:r>
            <a:r>
              <a:rPr lang="en-US" sz="1100" u="sng" baseline="0" dirty="0" smtClean="0"/>
              <a:t> unimpaired older adults have AD neuropath changes at autopsy and a similar proportion has abnormal amyloid biomarkers. And so you can’t predict WHEN someone may have clinical symptoms in the setting of biomarker abnormalities but we think amyloid plaques occur in the brain 10-20 years before memory loss occurs.</a:t>
            </a:r>
            <a:endParaRPr lang="en-US" sz="1100" u="sng" dirty="0" smtClean="0"/>
          </a:p>
          <a:p>
            <a:endParaRPr lang="en-US" sz="1100" dirty="0" smtClean="0"/>
          </a:p>
          <a:p>
            <a:endParaRPr lang="en-US" sz="1100" dirty="0" smtClean="0"/>
          </a:p>
          <a:p>
            <a:r>
              <a:rPr lang="en-US" sz="1100" dirty="0" smtClean="0"/>
              <a:t>What we have in our biomarkers is tests that can measure amyloid which can be done with PET imaging and spinal fluid.  PET imaging has been FDA approved for 3 years but only last year has there been Medicare sponsored study that helps us get it in Medicare patients over 65 who have symptoms concerning for Alzheimer’s and where the diagnosis is not certain.  </a:t>
            </a:r>
          </a:p>
          <a:p>
            <a:endParaRPr lang="en-US" sz="1100" dirty="0" smtClean="0"/>
          </a:p>
          <a:p>
            <a:r>
              <a:rPr lang="en-US" sz="1100" dirty="0" smtClean="0"/>
              <a:t>We also have tau which we can measure in the spinal fluid as well.  In young people (under 65) with symptoms which can’t get PET, spinal fluid from lumbar puncture shows amyloid and tau consistent with AD</a:t>
            </a:r>
          </a:p>
          <a:p>
            <a:endParaRPr lang="en-US" sz="1100" dirty="0" smtClean="0"/>
          </a:p>
          <a:p>
            <a:r>
              <a:rPr lang="en-US" sz="1100" dirty="0" smtClean="0"/>
              <a:t>Basically we have amyloid PET scans, or amyloid measurements in spinal fluid</a:t>
            </a:r>
          </a:p>
          <a:p>
            <a:r>
              <a:rPr lang="en-US" sz="1100" dirty="0" smtClean="0"/>
              <a:t>Tau measurements in spinal fluid, and tau</a:t>
            </a:r>
            <a:r>
              <a:rPr lang="en-US" sz="1100" baseline="0" dirty="0" smtClean="0"/>
              <a:t> </a:t>
            </a:r>
            <a:r>
              <a:rPr lang="en-US" sz="1100" dirty="0" smtClean="0"/>
              <a:t>PET scans (used</a:t>
            </a:r>
            <a:r>
              <a:rPr lang="en-US" sz="1100" baseline="0" dirty="0" smtClean="0"/>
              <a:t> only in research settings)</a:t>
            </a:r>
            <a:endParaRPr lang="en-US" sz="1100" dirty="0" smtClean="0"/>
          </a:p>
          <a:p>
            <a:r>
              <a:rPr lang="en-US" sz="1100" dirty="0" smtClean="0"/>
              <a:t>We’ve got FDG glucose pet scans that you typically think of when monitoring cancer but that can be done in the brain dedicated systems that can tell you if the brain synaptic function is abnormal in a way suggestive of the brain no</a:t>
            </a:r>
            <a:r>
              <a:rPr lang="en-US" sz="1100" baseline="0" dirty="0" smtClean="0"/>
              <a:t> </a:t>
            </a:r>
            <a:r>
              <a:rPr lang="en-US" sz="1100" dirty="0" smtClean="0"/>
              <a:t>longer functioning properly</a:t>
            </a:r>
          </a:p>
          <a:p>
            <a:r>
              <a:rPr lang="en-US" sz="1100" dirty="0" smtClean="0"/>
              <a:t>And then we’ve got structural MRI which can show patterns of atrophy patters of brain shrinkage which can be relatively specific to AD or related disorder</a:t>
            </a:r>
          </a:p>
          <a:p>
            <a:endParaRPr lang="en-US" sz="1100" dirty="0"/>
          </a:p>
        </p:txBody>
      </p:sp>
      <p:sp>
        <p:nvSpPr>
          <p:cNvPr id="4" name="Slide Number Placeholder 3"/>
          <p:cNvSpPr>
            <a:spLocks noGrp="1"/>
          </p:cNvSpPr>
          <p:nvPr>
            <p:ph type="sldNum" sz="quarter" idx="10"/>
          </p:nvPr>
        </p:nvSpPr>
        <p:spPr/>
        <p:txBody>
          <a:bodyPr/>
          <a:lstStyle/>
          <a:p>
            <a:fld id="{950FFCB4-29A2-468F-8175-83EF57C595C2}" type="slidenum">
              <a:rPr lang="en-US" smtClean="0"/>
              <a:pPr/>
              <a:t>30</a:t>
            </a:fld>
            <a:endParaRPr lang="en-US"/>
          </a:p>
        </p:txBody>
      </p:sp>
    </p:spTree>
    <p:extLst>
      <p:ext uri="{BB962C8B-B14F-4D97-AF65-F5344CB8AC3E}">
        <p14:creationId xmlns:p14="http://schemas.microsoft.com/office/powerpoint/2010/main" val="1582750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C8E227-C619-4389-BFBD-9BBA258214AE}" type="slidenum">
              <a:rPr lang="en-US" smtClean="0"/>
              <a:t>4</a:t>
            </a:fld>
            <a:endParaRPr lang="en-US"/>
          </a:p>
        </p:txBody>
      </p:sp>
    </p:spTree>
    <p:extLst>
      <p:ext uri="{BB962C8B-B14F-4D97-AF65-F5344CB8AC3E}">
        <p14:creationId xmlns:p14="http://schemas.microsoft.com/office/powerpoint/2010/main" val="36807227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r>
              <a:rPr lang="en-US" baseline="0" dirty="0" smtClean="0"/>
              <a:t> stages … </a:t>
            </a:r>
          </a:p>
          <a:p>
            <a:r>
              <a:rPr lang="en-US" baseline="0" dirty="0" smtClean="0"/>
              <a:t>Early or Mild – minor BUT increasingly noticeable, </a:t>
            </a:r>
            <a:r>
              <a:rPr lang="en-US" baseline="0" dirty="0" err="1" smtClean="0"/>
              <a:t>pt</a:t>
            </a:r>
            <a:r>
              <a:rPr lang="en-US" baseline="0" dirty="0" smtClean="0"/>
              <a:t> can often compensate</a:t>
            </a:r>
          </a:p>
          <a:p>
            <a:r>
              <a:rPr lang="en-US" baseline="0" dirty="0" smtClean="0"/>
              <a:t>Moderate – memory losses more obvious, can’t be hidden from family, increased need for support, may need repeated reminders for ADLs</a:t>
            </a:r>
          </a:p>
          <a:p>
            <a:r>
              <a:rPr lang="en-US" baseline="0" dirty="0" smtClean="0"/>
              <a:t>Severe – less verbal / difficulty communicating, increasingly dependent and often fully dependent</a:t>
            </a:r>
          </a:p>
          <a:p>
            <a:r>
              <a:rPr lang="en-US" baseline="0" dirty="0" smtClean="0"/>
              <a:t>FAST scale </a:t>
            </a:r>
          </a:p>
        </p:txBody>
      </p:sp>
      <p:sp>
        <p:nvSpPr>
          <p:cNvPr id="4" name="Slide Number Placeholder 3"/>
          <p:cNvSpPr>
            <a:spLocks noGrp="1"/>
          </p:cNvSpPr>
          <p:nvPr>
            <p:ph type="sldNum" sz="quarter" idx="10"/>
          </p:nvPr>
        </p:nvSpPr>
        <p:spPr/>
        <p:txBody>
          <a:bodyPr/>
          <a:lstStyle/>
          <a:p>
            <a:fld id="{34E5E98B-BB67-4D42-82A3-51998FFE2657}" type="slidenum">
              <a:rPr lang="en-US" smtClean="0"/>
              <a:t>32</a:t>
            </a:fld>
            <a:endParaRPr lang="en-US"/>
          </a:p>
        </p:txBody>
      </p:sp>
    </p:spTree>
    <p:extLst>
      <p:ext uri="{BB962C8B-B14F-4D97-AF65-F5344CB8AC3E}">
        <p14:creationId xmlns:p14="http://schemas.microsoft.com/office/powerpoint/2010/main" val="13014234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Management is NOT the physicians role</a:t>
            </a:r>
            <a:r>
              <a:rPr lang="en-US" baseline="0" dirty="0" smtClean="0"/>
              <a:t> only. It takes a team. </a:t>
            </a:r>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34</a:t>
            </a:fld>
            <a:endParaRPr lang="en-US"/>
          </a:p>
        </p:txBody>
      </p:sp>
    </p:spTree>
    <p:extLst>
      <p:ext uri="{BB962C8B-B14F-4D97-AF65-F5344CB8AC3E}">
        <p14:creationId xmlns:p14="http://schemas.microsoft.com/office/powerpoint/2010/main" val="2269157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E5E98B-BB67-4D42-82A3-51998FFE2657}" type="slidenum">
              <a:rPr lang="en-US" smtClean="0"/>
              <a:t>35</a:t>
            </a:fld>
            <a:endParaRPr lang="en-US"/>
          </a:p>
        </p:txBody>
      </p:sp>
    </p:spTree>
    <p:extLst>
      <p:ext uri="{BB962C8B-B14F-4D97-AF65-F5344CB8AC3E}">
        <p14:creationId xmlns:p14="http://schemas.microsoft.com/office/powerpoint/2010/main" val="41703449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Comanagement</a:t>
            </a:r>
            <a:r>
              <a:rPr lang="en-US" dirty="0" smtClean="0"/>
              <a:t> needs are going to change as dementia progresses.</a:t>
            </a:r>
            <a:r>
              <a:rPr lang="en-US" baseline="0" dirty="0" smtClean="0"/>
              <a:t> </a:t>
            </a:r>
          </a:p>
          <a:p>
            <a:r>
              <a:rPr lang="en-US" baseline="0" dirty="0" smtClean="0"/>
              <a:t>For instance … </a:t>
            </a:r>
          </a:p>
          <a:p>
            <a:r>
              <a:rPr lang="en-US" baseline="0" dirty="0" smtClean="0"/>
              <a:t>At early stages, adjusting to dx, caregiver support, education and planning are most important</a:t>
            </a:r>
          </a:p>
          <a:p>
            <a:r>
              <a:rPr lang="en-US" baseline="0" dirty="0" smtClean="0"/>
              <a:t>At moderate stages, we tend to see behaviors and </a:t>
            </a:r>
            <a:r>
              <a:rPr lang="en-US" baseline="0" dirty="0" err="1" smtClean="0"/>
              <a:t>neuropsych</a:t>
            </a:r>
            <a:r>
              <a:rPr lang="en-US" baseline="0" dirty="0" smtClean="0"/>
              <a:t> symptoms appear … making structured activities, home modifications, education on behavioral </a:t>
            </a:r>
            <a:r>
              <a:rPr lang="en-US" baseline="0" dirty="0" err="1" smtClean="0"/>
              <a:t>mgmt</a:t>
            </a:r>
            <a:r>
              <a:rPr lang="en-US" baseline="0" dirty="0" smtClean="0"/>
              <a:t> important</a:t>
            </a:r>
          </a:p>
          <a:p>
            <a:r>
              <a:rPr lang="en-US" baseline="0" dirty="0" smtClean="0"/>
              <a:t>At later states, caregiver support and palliation become more important</a:t>
            </a:r>
          </a:p>
          <a:p>
            <a:endParaRPr lang="en-US" baseline="0" dirty="0" smtClean="0"/>
          </a:p>
          <a:p>
            <a:r>
              <a:rPr lang="en-US" baseline="0" dirty="0" smtClean="0"/>
              <a:t>**Advanced care planning, caregiver support and education are important at EVERY stage </a:t>
            </a:r>
            <a:endParaRPr lang="en-US" dirty="0"/>
          </a:p>
        </p:txBody>
      </p:sp>
      <p:sp>
        <p:nvSpPr>
          <p:cNvPr id="4" name="Slide Number Placeholder 3"/>
          <p:cNvSpPr>
            <a:spLocks noGrp="1"/>
          </p:cNvSpPr>
          <p:nvPr>
            <p:ph type="sldNum" sz="quarter" idx="10"/>
          </p:nvPr>
        </p:nvSpPr>
        <p:spPr/>
        <p:txBody>
          <a:bodyPr/>
          <a:lstStyle/>
          <a:p>
            <a:fld id="{34E5E98B-BB67-4D42-82A3-51998FFE2657}" type="slidenum">
              <a:rPr lang="en-US" smtClean="0"/>
              <a:t>36</a:t>
            </a:fld>
            <a:endParaRPr lang="en-US"/>
          </a:p>
        </p:txBody>
      </p:sp>
    </p:spTree>
    <p:extLst>
      <p:ext uri="{BB962C8B-B14F-4D97-AF65-F5344CB8AC3E}">
        <p14:creationId xmlns:p14="http://schemas.microsoft.com/office/powerpoint/2010/main" val="435967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Individualize care plan </a:t>
            </a:r>
          </a:p>
          <a:p>
            <a:endParaRPr lang="en-US" dirty="0" smtClean="0"/>
          </a:p>
          <a:p>
            <a:r>
              <a:rPr lang="en-US" dirty="0" smtClean="0"/>
              <a:t>: Model of palliative care in dementia Reproduced from van der Steen and colleagues,571 by creative commons </a:t>
            </a:r>
            <a:r>
              <a:rPr lang="en-US" dirty="0" err="1" smtClean="0"/>
              <a:t>licence</a:t>
            </a:r>
            <a:r>
              <a:rPr lang="en-US" dirty="0" smtClean="0"/>
              <a:t> (CC BY-NC 3.0).</a:t>
            </a:r>
          </a:p>
          <a:p>
            <a:endParaRPr lang="en-US" dirty="0" smtClean="0"/>
          </a:p>
          <a:p>
            <a:r>
              <a:rPr lang="en-US" dirty="0" smtClean="0"/>
              <a:t>Management changes</a:t>
            </a:r>
            <a:r>
              <a:rPr lang="en-US" baseline="0" dirty="0" smtClean="0"/>
              <a:t> based on goals of care </a:t>
            </a:r>
            <a:r>
              <a:rPr lang="en-US" baseline="0" dirty="0" smtClean="0">
                <a:sym typeface="Wingdings" panose="05000000000000000000" pitchFamily="2" charset="2"/>
              </a:rPr>
              <a:t> reflects the importance of providing anticipatory guidance </a:t>
            </a:r>
            <a:endParaRPr lang="en-US" dirty="0"/>
          </a:p>
        </p:txBody>
      </p:sp>
      <p:sp>
        <p:nvSpPr>
          <p:cNvPr id="4" name="Slide Number Placeholder 3"/>
          <p:cNvSpPr>
            <a:spLocks noGrp="1"/>
          </p:cNvSpPr>
          <p:nvPr>
            <p:ph type="sldNum" sz="quarter" idx="10"/>
          </p:nvPr>
        </p:nvSpPr>
        <p:spPr/>
        <p:txBody>
          <a:bodyPr/>
          <a:lstStyle/>
          <a:p>
            <a:fld id="{34E5E98B-BB67-4D42-82A3-51998FFE2657}" type="slidenum">
              <a:rPr lang="en-US" smtClean="0"/>
              <a:t>37</a:t>
            </a:fld>
            <a:endParaRPr lang="en-US"/>
          </a:p>
        </p:txBody>
      </p:sp>
    </p:spTree>
    <p:extLst>
      <p:ext uri="{BB962C8B-B14F-4D97-AF65-F5344CB8AC3E}">
        <p14:creationId xmlns:p14="http://schemas.microsoft.com/office/powerpoint/2010/main" val="5502435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Prescribing any medication for </a:t>
            </a:r>
            <a:r>
              <a:rPr lang="en-US" dirty="0" err="1" smtClean="0"/>
              <a:t>PLwD</a:t>
            </a:r>
            <a:r>
              <a:rPr lang="en-US" dirty="0" smtClean="0"/>
              <a:t> must follow a risk-benefit assessment.</a:t>
            </a:r>
          </a:p>
          <a:p>
            <a:pPr lvl="0"/>
            <a:r>
              <a:rPr lang="en-US" dirty="0" smtClean="0"/>
              <a:t>The majority of </a:t>
            </a:r>
            <a:r>
              <a:rPr lang="en-US" dirty="0" err="1" smtClean="0"/>
              <a:t>PLwD</a:t>
            </a:r>
            <a:r>
              <a:rPr lang="en-US" dirty="0" smtClean="0"/>
              <a:t> are over age 65 and have comorbid conditions (Clodomiro et al., 2013).</a:t>
            </a:r>
          </a:p>
          <a:p>
            <a:pPr lvl="0"/>
            <a:r>
              <a:rPr lang="en-US" dirty="0" smtClean="0"/>
              <a:t>Physiologic changes of aging affect the pharmacokinetics and pharmacodynamics of drugs </a:t>
            </a:r>
            <a:r>
              <a:rPr lang="en-US" spc="-100" dirty="0" smtClean="0"/>
              <a:t>(</a:t>
            </a:r>
            <a:r>
              <a:rPr lang="en-US" spc="-100" dirty="0" err="1" smtClean="0"/>
              <a:t>Bishara</a:t>
            </a:r>
            <a:r>
              <a:rPr lang="en-US" spc="-100" dirty="0" smtClean="0"/>
              <a:t> &amp; Harwood, 2014; </a:t>
            </a:r>
            <a:r>
              <a:rPr lang="en-US" spc="-100" dirty="0" err="1" smtClean="0"/>
              <a:t>Pasqualetti</a:t>
            </a:r>
            <a:r>
              <a:rPr lang="en-US" spc="-100" dirty="0" smtClean="0"/>
              <a:t> et al., 2015</a:t>
            </a:r>
            <a:r>
              <a:rPr lang="en-US" dirty="0" smtClean="0"/>
              <a:t>).</a:t>
            </a:r>
          </a:p>
          <a:p>
            <a:pPr lvl="0"/>
            <a:r>
              <a:rPr lang="en-US" dirty="0" err="1" smtClean="0"/>
              <a:t>PLwD</a:t>
            </a:r>
            <a:r>
              <a:rPr lang="en-US" dirty="0" smtClean="0"/>
              <a:t> may be taking other medications or products that have no demonstrated benefit for dementia but can interfere with the effectiveness of dementia medications.</a:t>
            </a:r>
          </a:p>
          <a:p>
            <a:pPr lvl="0"/>
            <a:r>
              <a:rPr lang="en-US" dirty="0" err="1" smtClean="0"/>
              <a:t>PLwD</a:t>
            </a:r>
            <a:r>
              <a:rPr lang="en-US" dirty="0" smtClean="0"/>
              <a:t> are at elevated risk of pharmacologic adverse events (AEs) and </a:t>
            </a:r>
            <a:br>
              <a:rPr lang="en-US" dirty="0" smtClean="0"/>
            </a:br>
            <a:r>
              <a:rPr lang="en-US" dirty="0" smtClean="0"/>
              <a:t>drug–drug interactions that can limit the use of dementia medications (Clodomiro et al., 2013).</a:t>
            </a:r>
          </a:p>
          <a:p>
            <a:pPr lvl="0"/>
            <a:r>
              <a:rPr lang="en-US" dirty="0" smtClean="0"/>
              <a:t>Practice guidelines are available, but not necessarily current </a:t>
            </a:r>
            <a:br>
              <a:rPr lang="en-US" dirty="0" smtClean="0"/>
            </a:br>
            <a:r>
              <a:rPr lang="en-US" dirty="0" smtClean="0"/>
              <a:t>(</a:t>
            </a:r>
            <a:r>
              <a:rPr lang="en-US" dirty="0" err="1" smtClean="0"/>
              <a:t>Rabins</a:t>
            </a:r>
            <a:r>
              <a:rPr lang="en-US" dirty="0" smtClean="0"/>
              <a:t> et al., 2014; Doody et al., 2001; O’Brien &amp; Burns, 2011). </a:t>
            </a:r>
          </a:p>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38</a:t>
            </a:fld>
            <a:endParaRPr lang="en-US"/>
          </a:p>
        </p:txBody>
      </p:sp>
    </p:spTree>
    <p:extLst>
      <p:ext uri="{BB962C8B-B14F-4D97-AF65-F5344CB8AC3E}">
        <p14:creationId xmlns:p14="http://schemas.microsoft.com/office/powerpoint/2010/main" val="4248817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err="1" smtClean="0"/>
              <a:t>Memantine</a:t>
            </a:r>
            <a:r>
              <a:rPr lang="en-US" dirty="0" smtClean="0"/>
              <a:t> is a potent NMDA receptor antagonist (Dominguez et al., 2011) that is believed to work by regulating glutamate.</a:t>
            </a:r>
          </a:p>
          <a:p>
            <a:pPr lvl="0"/>
            <a:r>
              <a:rPr lang="en-US" dirty="0" smtClean="0"/>
              <a:t>It is indicated for the treatment of moderate to severe dementia associated with Alzheimer’s disease (Rive et al., 2013). </a:t>
            </a:r>
          </a:p>
          <a:p>
            <a:pPr lvl="1">
              <a:buFont typeface="Courier New" panose="02070309020205020404" pitchFamily="49" charset="0"/>
              <a:buChar char="o"/>
            </a:pPr>
            <a:r>
              <a:rPr lang="en-US" sz="2000" dirty="0" smtClean="0"/>
              <a:t>It can be administered as monotherapy or as an add-on to cholinesterase inhibitors.</a:t>
            </a:r>
          </a:p>
          <a:p>
            <a:pPr lvl="1">
              <a:buFont typeface="Courier New" panose="02070309020205020404" pitchFamily="49" charset="0"/>
              <a:buChar char="o"/>
            </a:pPr>
            <a:r>
              <a:rPr lang="en-US" sz="2000" dirty="0" smtClean="0"/>
              <a:t>It is available as tablets, an oral solution, and extended-release capsules (</a:t>
            </a:r>
            <a:r>
              <a:rPr lang="en-US" sz="2000" dirty="0" err="1" smtClean="0"/>
              <a:t>Uriri</a:t>
            </a:r>
            <a:r>
              <a:rPr lang="en-US" sz="2000" dirty="0" smtClean="0"/>
              <a:t>-Glover et al., 2012; Wilkinson et al., 2014).</a:t>
            </a:r>
          </a:p>
          <a:p>
            <a:pPr lvl="0"/>
            <a:r>
              <a:rPr lang="en-US" dirty="0" err="1" smtClean="0"/>
              <a:t>Memantine</a:t>
            </a:r>
            <a:r>
              <a:rPr lang="en-US" dirty="0" smtClean="0"/>
              <a:t> has been proven to be more effective than other channel blockers (Dominguez et al., 2011). </a:t>
            </a:r>
          </a:p>
          <a:p>
            <a:pPr lvl="0"/>
            <a:r>
              <a:rPr lang="en-US" dirty="0" err="1" smtClean="0"/>
              <a:t>Memantine</a:t>
            </a:r>
            <a:r>
              <a:rPr lang="en-US" dirty="0" smtClean="0"/>
              <a:t> appears to provide benefit in both moderate-to-severe Alzheimer’s disease and vascular dementia, but not in mild Alzheimer’s disease (Buckley &amp; Saltpeter,  2015).   </a:t>
            </a:r>
            <a:r>
              <a:rPr lang="en-US" dirty="0" err="1" smtClean="0"/>
              <a:t>Memantine</a:t>
            </a:r>
            <a:r>
              <a:rPr lang="en-US" dirty="0" smtClean="0"/>
              <a:t> is associated with improvement by clinical impression in DLB; secondary analyses showed preliminary benefit for cognition and neuropsychiatric features (</a:t>
            </a:r>
            <a:r>
              <a:rPr lang="en-US" dirty="0" err="1" smtClean="0"/>
              <a:t>Aasland</a:t>
            </a:r>
            <a:r>
              <a:rPr lang="en-US" dirty="0" smtClean="0"/>
              <a:t> et el., 2009; </a:t>
            </a:r>
            <a:r>
              <a:rPr lang="en-US" dirty="0" err="1" smtClean="0"/>
              <a:t>Stubendorff</a:t>
            </a:r>
            <a:r>
              <a:rPr lang="en-US" dirty="0" smtClean="0"/>
              <a:t> et al., 2014; </a:t>
            </a:r>
            <a:r>
              <a:rPr lang="en-US" dirty="0" err="1" smtClean="0"/>
              <a:t>Wesnes</a:t>
            </a:r>
            <a:r>
              <a:rPr lang="en-US" dirty="0" smtClean="0"/>
              <a:t> et al., 2014).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Memantine</a:t>
            </a:r>
            <a:r>
              <a:rPr lang="en-US" dirty="0" smtClean="0"/>
              <a:t> has a better adverse effect profile than </a:t>
            </a:r>
            <a:r>
              <a:rPr lang="en-US" dirty="0" err="1" smtClean="0"/>
              <a:t>ChEIs</a:t>
            </a:r>
            <a:r>
              <a:rPr lang="en-US" dirty="0" smtClean="0"/>
              <a:t> (Buckley et al., 2015; </a:t>
            </a:r>
            <a:r>
              <a:rPr lang="en-US" dirty="0" err="1" smtClean="0"/>
              <a:t>Borisovskaya</a:t>
            </a:r>
            <a:r>
              <a:rPr lang="en-US" dirty="0" smtClean="0"/>
              <a:t> et al., 2014, Clodomiro et al., 2013). </a:t>
            </a:r>
          </a:p>
          <a:p>
            <a:pPr lvl="0"/>
            <a:endParaRPr lang="en-US" dirty="0" smtClean="0"/>
          </a:p>
          <a:p>
            <a:pPr lvl="0"/>
            <a:endParaRPr lang="en-US" sz="2000" dirty="0" smtClean="0"/>
          </a:p>
          <a:p>
            <a:pPr lvl="0"/>
            <a:r>
              <a:rPr lang="en-US" sz="2000" dirty="0" smtClean="0"/>
              <a:t>There are minimal differences between the </a:t>
            </a:r>
            <a:r>
              <a:rPr lang="en-US" sz="2000" dirty="0" err="1" smtClean="0"/>
              <a:t>ChEIs</a:t>
            </a:r>
            <a:r>
              <a:rPr lang="en-US" sz="2000" dirty="0" smtClean="0"/>
              <a:t> in effectiveness but some differences in the adverse effects (AE) profiles (</a:t>
            </a:r>
            <a:r>
              <a:rPr lang="en-US" sz="2000" dirty="0" err="1" smtClean="0"/>
              <a:t>Massoud</a:t>
            </a:r>
            <a:r>
              <a:rPr lang="en-US" sz="2000" dirty="0" smtClean="0"/>
              <a:t> et al., 2011).</a:t>
            </a:r>
          </a:p>
          <a:p>
            <a:pPr lvl="0"/>
            <a:r>
              <a:rPr lang="en-US" sz="2000" dirty="0" smtClean="0"/>
              <a:t>The most common side effects are gastrointestinal (GI) complaints (</a:t>
            </a:r>
            <a:r>
              <a:rPr lang="en-US" sz="2000" dirty="0" err="1" smtClean="0"/>
              <a:t>Borisovskaya</a:t>
            </a:r>
            <a:r>
              <a:rPr lang="en-US" sz="2000" dirty="0" smtClean="0"/>
              <a:t> et al., 2014; </a:t>
            </a:r>
            <a:r>
              <a:rPr lang="en-US" sz="2000" dirty="0" err="1" smtClean="0"/>
              <a:t>Sheffrin</a:t>
            </a:r>
            <a:r>
              <a:rPr lang="en-US" sz="2000" dirty="0" smtClean="0"/>
              <a:t> et al., 2015; </a:t>
            </a:r>
            <a:r>
              <a:rPr lang="en-US" sz="2000" dirty="0" err="1" smtClean="0"/>
              <a:t>Uriri</a:t>
            </a:r>
            <a:r>
              <a:rPr lang="en-US" sz="2000" dirty="0" smtClean="0"/>
              <a:t>-Glover et al., 2012).</a:t>
            </a:r>
          </a:p>
          <a:p>
            <a:pPr lvl="1">
              <a:buFont typeface="Courier New" panose="02070309020205020404" pitchFamily="49" charset="0"/>
              <a:buChar char="o"/>
            </a:pPr>
            <a:r>
              <a:rPr lang="en-US" sz="2000" dirty="0" smtClean="0"/>
              <a:t>The increased risk of weight loss should be considered when prescribing for elderly </a:t>
            </a:r>
            <a:r>
              <a:rPr lang="en-US" sz="2000" dirty="0" err="1" smtClean="0"/>
              <a:t>PLwD</a:t>
            </a:r>
            <a:r>
              <a:rPr lang="en-US" sz="2000" dirty="0" smtClean="0"/>
              <a:t> (</a:t>
            </a:r>
            <a:r>
              <a:rPr lang="en-US" sz="2000" dirty="0" err="1" smtClean="0"/>
              <a:t>Sheffrin</a:t>
            </a:r>
            <a:r>
              <a:rPr lang="en-US" sz="2000" dirty="0" smtClean="0"/>
              <a:t> et al., 2015).</a:t>
            </a:r>
          </a:p>
          <a:p>
            <a:pPr lvl="1">
              <a:buFont typeface="Courier New" panose="02070309020205020404" pitchFamily="49" charset="0"/>
              <a:buChar char="o"/>
            </a:pPr>
            <a:r>
              <a:rPr lang="en-US" sz="2000" b="1" dirty="0" smtClean="0"/>
              <a:t>GI complaints are more common than cardiovascular concerns </a:t>
            </a:r>
            <a:r>
              <a:rPr lang="en-US" sz="2000" dirty="0" smtClean="0"/>
              <a:t>(Howes, 2014; </a:t>
            </a:r>
            <a:r>
              <a:rPr lang="en-US" sz="2000" dirty="0" err="1" smtClean="0"/>
              <a:t>Nordström</a:t>
            </a:r>
            <a:r>
              <a:rPr lang="en-US" sz="2000" dirty="0" smtClean="0"/>
              <a:t> et al., 2013).</a:t>
            </a:r>
          </a:p>
          <a:p>
            <a:r>
              <a:rPr lang="en-US" sz="2000" dirty="0" smtClean="0"/>
              <a:t>Risk of AEs increases in </a:t>
            </a:r>
            <a:r>
              <a:rPr lang="en-US" sz="2000" dirty="0" err="1" smtClean="0"/>
              <a:t>PLwD</a:t>
            </a:r>
            <a:r>
              <a:rPr lang="en-US" sz="2000" dirty="0" smtClean="0"/>
              <a:t> who are over age 85 (Buckley &amp; Saltpeter, 2015).</a:t>
            </a:r>
          </a:p>
          <a:p>
            <a:pPr lvl="0"/>
            <a:r>
              <a:rPr lang="en-US" sz="2000" dirty="0" smtClean="0"/>
              <a:t>Rare but serious AEs include bradycardia, QT prolongations, seizures and syncope (</a:t>
            </a:r>
            <a:r>
              <a:rPr lang="en-US" sz="2000" dirty="0" err="1" smtClean="0"/>
              <a:t>Borisovskaya</a:t>
            </a:r>
            <a:r>
              <a:rPr lang="en-US" sz="2000" dirty="0" smtClean="0"/>
              <a:t> et al., 2014; Howes, 2014; </a:t>
            </a:r>
            <a:r>
              <a:rPr lang="en-US" sz="2000" dirty="0" err="1" smtClean="0"/>
              <a:t>Uriri</a:t>
            </a:r>
            <a:r>
              <a:rPr lang="en-US" sz="2000" dirty="0" smtClean="0"/>
              <a:t>-Glover et al., 2012).  </a:t>
            </a:r>
          </a:p>
          <a:p>
            <a:r>
              <a:rPr lang="en-US" sz="2000" dirty="0" smtClean="0"/>
              <a:t>Unique side effect profiles with each of the agents should be considered (</a:t>
            </a:r>
            <a:r>
              <a:rPr lang="en-US" sz="2000" dirty="0" err="1" smtClean="0"/>
              <a:t>Uriri</a:t>
            </a:r>
            <a:r>
              <a:rPr lang="en-US" sz="2000" dirty="0" smtClean="0"/>
              <a:t>-Glover et al., 2012; </a:t>
            </a:r>
            <a:r>
              <a:rPr lang="en-US" sz="2000" dirty="0" err="1" smtClean="0"/>
              <a:t>Igeta</a:t>
            </a:r>
            <a:r>
              <a:rPr lang="en-US" sz="2000" dirty="0" smtClean="0"/>
              <a:t> et al., 2014; Lai et al., 2015; </a:t>
            </a:r>
            <a:r>
              <a:rPr lang="en-US" sz="2000" dirty="0" err="1" smtClean="0"/>
              <a:t>Kröger</a:t>
            </a:r>
            <a:r>
              <a:rPr lang="en-US" sz="2000" dirty="0" smtClean="0"/>
              <a:t> et al., 2015).</a:t>
            </a:r>
          </a:p>
          <a:p>
            <a:pPr lvl="0"/>
            <a:r>
              <a:rPr lang="en-US" sz="2000" dirty="0" err="1" smtClean="0"/>
              <a:t>PLwD</a:t>
            </a:r>
            <a:r>
              <a:rPr lang="en-US" sz="2000" dirty="0" smtClean="0"/>
              <a:t> should discontinue the </a:t>
            </a:r>
            <a:r>
              <a:rPr lang="en-US" sz="2000" dirty="0" err="1" smtClean="0"/>
              <a:t>ChEI</a:t>
            </a:r>
            <a:r>
              <a:rPr lang="en-US" sz="2000" dirty="0" smtClean="0"/>
              <a:t> if the AEs are intolerable </a:t>
            </a:r>
            <a:br>
              <a:rPr lang="en-US" sz="2000" dirty="0" smtClean="0"/>
            </a:br>
            <a:r>
              <a:rPr lang="en-US" sz="2000" dirty="0" smtClean="0"/>
              <a:t>(</a:t>
            </a:r>
            <a:r>
              <a:rPr lang="en-US" sz="2000" dirty="0" err="1" smtClean="0"/>
              <a:t>Borisovskaya</a:t>
            </a:r>
            <a:r>
              <a:rPr lang="en-US" sz="2000" dirty="0" smtClean="0"/>
              <a:t> et al., 2014). </a:t>
            </a:r>
          </a:p>
          <a:p>
            <a:pPr lvl="0"/>
            <a:r>
              <a:rPr lang="en-US" sz="2000" dirty="0" smtClean="0"/>
              <a:t>Switching to another agent must wait until complete resolution of the AEs (</a:t>
            </a:r>
            <a:r>
              <a:rPr lang="en-US" sz="2000" dirty="0" err="1" smtClean="0"/>
              <a:t>Massoud</a:t>
            </a:r>
            <a:r>
              <a:rPr lang="en-US" sz="2000" dirty="0" smtClean="0"/>
              <a:t> et al., 2011).</a:t>
            </a:r>
          </a:p>
          <a:p>
            <a:endParaRPr lang="en-US" sz="2000" dirty="0" smtClean="0"/>
          </a:p>
          <a:p>
            <a:endParaRPr lang="en-US" dirty="0"/>
          </a:p>
        </p:txBody>
      </p:sp>
      <p:sp>
        <p:nvSpPr>
          <p:cNvPr id="4" name="Slide Number Placeholder 3"/>
          <p:cNvSpPr>
            <a:spLocks noGrp="1"/>
          </p:cNvSpPr>
          <p:nvPr>
            <p:ph type="sldNum" sz="quarter" idx="10"/>
          </p:nvPr>
        </p:nvSpPr>
        <p:spPr/>
        <p:txBody>
          <a:bodyPr/>
          <a:lstStyle/>
          <a:p>
            <a:fld id="{34E5E98B-BB67-4D42-82A3-51998FFE2657}" type="slidenum">
              <a:rPr lang="en-US" smtClean="0"/>
              <a:t>39</a:t>
            </a:fld>
            <a:endParaRPr lang="en-US"/>
          </a:p>
        </p:txBody>
      </p:sp>
    </p:spTree>
    <p:extLst>
      <p:ext uri="{BB962C8B-B14F-4D97-AF65-F5344CB8AC3E}">
        <p14:creationId xmlns:p14="http://schemas.microsoft.com/office/powerpoint/2010/main" val="2115858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E5E98B-BB67-4D42-82A3-51998FFE2657}" type="slidenum">
              <a:rPr lang="en-US" smtClean="0"/>
              <a:t>40</a:t>
            </a:fld>
            <a:endParaRPr lang="en-US"/>
          </a:p>
        </p:txBody>
      </p:sp>
    </p:spTree>
    <p:extLst>
      <p:ext uri="{BB962C8B-B14F-4D97-AF65-F5344CB8AC3E}">
        <p14:creationId xmlns:p14="http://schemas.microsoft.com/office/powerpoint/2010/main" val="12092114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accent2"/>
                </a:solidFill>
                <a:latin typeface="Arial" pitchFamily="34" charset="0"/>
                <a:ea typeface="ＭＳ Ｐゴシック" pitchFamily="34" charset="-128"/>
              </a:defRPr>
            </a:lvl1pPr>
            <a:lvl2pPr marL="740127" indent="-284663">
              <a:defRPr sz="1400">
                <a:solidFill>
                  <a:schemeClr val="accent2"/>
                </a:solidFill>
                <a:latin typeface="Arial" pitchFamily="34" charset="0"/>
                <a:ea typeface="ＭＳ Ｐゴシック" pitchFamily="34" charset="-128"/>
              </a:defRPr>
            </a:lvl2pPr>
            <a:lvl3pPr marL="1138657" indent="-227732">
              <a:defRPr sz="1400">
                <a:solidFill>
                  <a:schemeClr val="accent2"/>
                </a:solidFill>
                <a:latin typeface="Arial" pitchFamily="34" charset="0"/>
                <a:ea typeface="ＭＳ Ｐゴシック" pitchFamily="34" charset="-128"/>
              </a:defRPr>
            </a:lvl3pPr>
            <a:lvl4pPr marL="1594119" indent="-227732">
              <a:defRPr sz="1400">
                <a:solidFill>
                  <a:schemeClr val="accent2"/>
                </a:solidFill>
                <a:latin typeface="Arial" pitchFamily="34" charset="0"/>
                <a:ea typeface="ＭＳ Ｐゴシック" pitchFamily="34" charset="-128"/>
              </a:defRPr>
            </a:lvl4pPr>
            <a:lvl5pPr marL="2049581" indent="-227732">
              <a:defRPr sz="1400">
                <a:solidFill>
                  <a:schemeClr val="accent2"/>
                </a:solidFill>
                <a:latin typeface="Arial" pitchFamily="34" charset="0"/>
                <a:ea typeface="ＭＳ Ｐゴシック" pitchFamily="34" charset="-128"/>
              </a:defRPr>
            </a:lvl5pPr>
            <a:lvl6pPr marL="2505044" indent="-227732" algn="ctr" eaLnBrk="0" fontAlgn="base" hangingPunct="0">
              <a:spcBef>
                <a:spcPct val="0"/>
              </a:spcBef>
              <a:spcAft>
                <a:spcPct val="0"/>
              </a:spcAft>
              <a:defRPr sz="1400">
                <a:solidFill>
                  <a:schemeClr val="accent2"/>
                </a:solidFill>
                <a:latin typeface="Arial" pitchFamily="34" charset="0"/>
                <a:ea typeface="ＭＳ Ｐゴシック" pitchFamily="34" charset="-128"/>
              </a:defRPr>
            </a:lvl6pPr>
            <a:lvl7pPr marL="2960506" indent="-227732" algn="ctr" eaLnBrk="0" fontAlgn="base" hangingPunct="0">
              <a:spcBef>
                <a:spcPct val="0"/>
              </a:spcBef>
              <a:spcAft>
                <a:spcPct val="0"/>
              </a:spcAft>
              <a:defRPr sz="1400">
                <a:solidFill>
                  <a:schemeClr val="accent2"/>
                </a:solidFill>
                <a:latin typeface="Arial" pitchFamily="34" charset="0"/>
                <a:ea typeface="ＭＳ Ｐゴシック" pitchFamily="34" charset="-128"/>
              </a:defRPr>
            </a:lvl7pPr>
            <a:lvl8pPr marL="3415970" indent="-227732" algn="ctr" eaLnBrk="0" fontAlgn="base" hangingPunct="0">
              <a:spcBef>
                <a:spcPct val="0"/>
              </a:spcBef>
              <a:spcAft>
                <a:spcPct val="0"/>
              </a:spcAft>
              <a:defRPr sz="1400">
                <a:solidFill>
                  <a:schemeClr val="accent2"/>
                </a:solidFill>
                <a:latin typeface="Arial" pitchFamily="34" charset="0"/>
                <a:ea typeface="ＭＳ Ｐゴシック" pitchFamily="34" charset="-128"/>
              </a:defRPr>
            </a:lvl8pPr>
            <a:lvl9pPr marL="3871432" indent="-227732" algn="ctr" eaLnBrk="0" fontAlgn="base" hangingPunct="0">
              <a:spcBef>
                <a:spcPct val="0"/>
              </a:spcBef>
              <a:spcAft>
                <a:spcPct val="0"/>
              </a:spcAft>
              <a:defRPr sz="1400">
                <a:solidFill>
                  <a:schemeClr val="accent2"/>
                </a:solidFill>
                <a:latin typeface="Arial" pitchFamily="34" charset="0"/>
                <a:ea typeface="ＭＳ Ｐゴシック" pitchFamily="34" charset="-128"/>
              </a:defRPr>
            </a:lvl9pPr>
          </a:lstStyle>
          <a:p>
            <a:fld id="{6883E3A6-B923-4624-BA90-E77ECB3F4D7D}" type="slidenum">
              <a:rPr lang="en-US" sz="1200">
                <a:solidFill>
                  <a:schemeClr val="tx1"/>
                </a:solidFill>
                <a:latin typeface="Times" charset="0"/>
              </a:rPr>
              <a:pPr/>
              <a:t>41</a:t>
            </a:fld>
            <a:endParaRPr lang="en-US" sz="1200">
              <a:solidFill>
                <a:schemeClr val="tx1"/>
              </a:solidFill>
              <a:latin typeface="Times" charset="0"/>
            </a:endParaRPr>
          </a:p>
        </p:txBody>
      </p:sp>
      <p:sp>
        <p:nvSpPr>
          <p:cNvPr id="158723" name="Rectangle 2"/>
          <p:cNvSpPr>
            <a:spLocks noChangeArrowheads="1"/>
          </p:cNvSpPr>
          <p:nvPr/>
        </p:nvSpPr>
        <p:spPr bwMode="auto">
          <a:xfrm>
            <a:off x="3886201"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093" tIns="45547" rIns="91093" bIns="45547" anchor="ctr"/>
          <a:lstStyle/>
          <a:p>
            <a:endParaRPr lang="en-US"/>
          </a:p>
        </p:txBody>
      </p:sp>
      <p:sp>
        <p:nvSpPr>
          <p:cNvPr id="158724" name="Rectangle 3"/>
          <p:cNvSpPr>
            <a:spLocks noChangeArrowheads="1"/>
          </p:cNvSpPr>
          <p:nvPr/>
        </p:nvSpPr>
        <p:spPr bwMode="auto">
          <a:xfrm>
            <a:off x="3886201"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143" tIns="44281" rIns="90143" bIns="44281" anchor="b"/>
          <a:lstStyle/>
          <a:p>
            <a:pPr algn="r"/>
            <a:r>
              <a:rPr lang="en-US" sz="1200">
                <a:latin typeface="Times" charset="0"/>
              </a:rPr>
              <a:t>28</a:t>
            </a:r>
          </a:p>
        </p:txBody>
      </p:sp>
      <p:sp>
        <p:nvSpPr>
          <p:cNvPr id="158725"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093" tIns="45547" rIns="91093" bIns="45547" anchor="ctr"/>
          <a:lstStyle/>
          <a:p>
            <a:endParaRPr lang="en-US"/>
          </a:p>
        </p:txBody>
      </p:sp>
      <p:sp>
        <p:nvSpPr>
          <p:cNvPr id="158726"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093" tIns="45547" rIns="91093" bIns="45547" anchor="ctr"/>
          <a:lstStyle/>
          <a:p>
            <a:endParaRPr lang="en-US"/>
          </a:p>
        </p:txBody>
      </p:sp>
      <p:sp>
        <p:nvSpPr>
          <p:cNvPr id="158727" name="Rectangle 6"/>
          <p:cNvSpPr>
            <a:spLocks noGrp="1" noRot="1" noChangeAspect="1" noChangeArrowheads="1" noTextEdit="1"/>
          </p:cNvSpPr>
          <p:nvPr>
            <p:ph type="sldImg"/>
          </p:nvPr>
        </p:nvSpPr>
        <p:spPr>
          <a:xfrm>
            <a:off x="1143000" y="685800"/>
            <a:ext cx="4572000" cy="3429000"/>
          </a:xfrm>
          <a:solidFill>
            <a:srgbClr val="FFFFFF"/>
          </a:solidFill>
          <a:ln w="12700" cap="flat"/>
        </p:spPr>
      </p:sp>
      <p:sp>
        <p:nvSpPr>
          <p:cNvPr id="158728"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43" tIns="44281" rIns="90143" bIns="44281"/>
          <a:lstStyle/>
          <a:p>
            <a:r>
              <a:rPr lang="en-US" baseline="0" dirty="0" smtClean="0">
                <a:latin typeface="Times" charset="0"/>
                <a:ea typeface="ＭＳ Ｐゴシック" pitchFamily="34" charset="-128"/>
              </a:rPr>
              <a:t>In the future, a biomarker-based diagnosis of Alzheimer’s will impact the estimates of incidence and prevalence.  It will add individuals who are currently not included in estimated (people with AD biomarkers, but no dementia) and remove those with dementia but no AD biomarker </a:t>
            </a:r>
            <a:endParaRPr lang="en-US" dirty="0">
              <a:latin typeface="Times" charset="0"/>
              <a:ea typeface="ＭＳ Ｐゴシック" pitchFamily="34" charset="-128"/>
            </a:endParaRPr>
          </a:p>
        </p:txBody>
      </p:sp>
    </p:spTree>
    <p:extLst>
      <p:ext uri="{BB962C8B-B14F-4D97-AF65-F5344CB8AC3E}">
        <p14:creationId xmlns:p14="http://schemas.microsoft.com/office/powerpoint/2010/main" val="18123339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Leaving stove</a:t>
            </a:r>
            <a:r>
              <a:rPr lang="en-US" baseline="0" dirty="0" smtClean="0"/>
              <a:t> on … iron on … doors open … </a:t>
            </a:r>
            <a:endParaRPr lang="en-US" dirty="0"/>
          </a:p>
        </p:txBody>
      </p:sp>
      <p:sp>
        <p:nvSpPr>
          <p:cNvPr id="4" name="Slide Number Placeholder 3"/>
          <p:cNvSpPr>
            <a:spLocks noGrp="1"/>
          </p:cNvSpPr>
          <p:nvPr>
            <p:ph type="sldNum" sz="quarter" idx="10"/>
          </p:nvPr>
        </p:nvSpPr>
        <p:spPr/>
        <p:txBody>
          <a:bodyPr/>
          <a:lstStyle/>
          <a:p>
            <a:fld id="{34E5E98B-BB67-4D42-82A3-51998FFE2657}" type="slidenum">
              <a:rPr lang="en-US" smtClean="0"/>
              <a:t>42</a:t>
            </a:fld>
            <a:endParaRPr lang="en-US"/>
          </a:p>
        </p:txBody>
      </p:sp>
    </p:spTree>
    <p:extLst>
      <p:ext uri="{BB962C8B-B14F-4D97-AF65-F5344CB8AC3E}">
        <p14:creationId xmlns:p14="http://schemas.microsoft.com/office/powerpoint/2010/main" val="2559540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The number of Americans ages 65 and older is </a:t>
            </a:r>
            <a:r>
              <a:rPr lang="en-US" sz="1200" b="1" i="0" kern="1200" dirty="0" smtClean="0">
                <a:solidFill>
                  <a:schemeClr val="tx1"/>
                </a:solidFill>
                <a:effectLst/>
                <a:latin typeface="+mn-lt"/>
                <a:ea typeface="+mn-ea"/>
                <a:cs typeface="+mn-cs"/>
              </a:rPr>
              <a:t>projected to more than double </a:t>
            </a:r>
            <a:r>
              <a:rPr lang="en-US" sz="1200" b="0" i="0" kern="1200" dirty="0" smtClean="0">
                <a:solidFill>
                  <a:schemeClr val="tx1"/>
                </a:solidFill>
                <a:effectLst/>
                <a:latin typeface="+mn-lt"/>
                <a:ea typeface="+mn-ea"/>
                <a:cs typeface="+mn-cs"/>
              </a:rPr>
              <a:t>from 46 million today to over 98 million by 2060</a:t>
            </a:r>
          </a:p>
          <a:p>
            <a:pPr fontAlgn="base"/>
            <a:r>
              <a:rPr lang="en-US" sz="1200" b="0" i="0" kern="1200" dirty="0" smtClean="0">
                <a:solidFill>
                  <a:schemeClr val="tx1"/>
                </a:solidFill>
                <a:effectLst/>
                <a:latin typeface="+mn-lt"/>
                <a:ea typeface="+mn-ea"/>
                <a:cs typeface="+mn-cs"/>
              </a:rPr>
              <a:t>The</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65-and-older age group’s share of the total population will rise to nearly 24 percent from 15 percent.</a:t>
            </a:r>
          </a:p>
          <a:p>
            <a:pPr fontAlgn="base"/>
            <a:endParaRPr lang="en-US" sz="1200" b="0" i="0" kern="1200" dirty="0" smtClean="0">
              <a:solidFill>
                <a:schemeClr val="tx1"/>
              </a:solidFill>
              <a:effectLst/>
              <a:latin typeface="+mn-lt"/>
              <a:ea typeface="+mn-ea"/>
              <a:cs typeface="+mn-cs"/>
            </a:endParaRPr>
          </a:p>
          <a:p>
            <a:pPr fontAlgn="base"/>
            <a:r>
              <a:rPr lang="en-US" dirty="0" smtClean="0"/>
              <a:t>In 2010, slightly more than 14 percent of the older population will be 85 and older. By 2050, that proportion is expected to increase to more than 21 percent. The aging of the older population is noteworthy, as those in the oldest ages often require additional care giving and support</a:t>
            </a:r>
            <a:endParaRPr lang="en-US" sz="1200" b="0" i="0" kern="1200" dirty="0" smtClean="0">
              <a:solidFill>
                <a:schemeClr val="tx1"/>
              </a:solidFill>
              <a:effectLst/>
              <a:latin typeface="+mn-lt"/>
              <a:ea typeface="+mn-ea"/>
              <a:cs typeface="+mn-cs"/>
            </a:endParaRPr>
          </a:p>
          <a:p>
            <a:pPr fontAlgn="base"/>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The older population is becoming more </a:t>
            </a:r>
            <a:r>
              <a:rPr lang="en-US" sz="1200" b="1" i="0" kern="1200" dirty="0" smtClean="0">
                <a:solidFill>
                  <a:schemeClr val="tx1"/>
                </a:solidFill>
                <a:effectLst/>
                <a:latin typeface="+mn-lt"/>
                <a:ea typeface="+mn-ea"/>
                <a:cs typeface="+mn-cs"/>
              </a:rPr>
              <a:t>racially and ethnically diverse</a:t>
            </a:r>
            <a:r>
              <a:rPr lang="en-US" sz="1200" b="0" i="0" kern="1200" dirty="0" smtClean="0">
                <a:solidFill>
                  <a:schemeClr val="tx1"/>
                </a:solidFill>
                <a:effectLst/>
                <a:latin typeface="+mn-lt"/>
                <a:ea typeface="+mn-ea"/>
                <a:cs typeface="+mn-cs"/>
              </a:rPr>
              <a:t>. Between 2014 and 2060 the share of the older population that is non-Hispanic white is projected to drop by 24 percentage points, from 78.3 percent to 54.6 percent.</a:t>
            </a:r>
          </a:p>
          <a:p>
            <a:endParaRPr lang="en-US" dirty="0"/>
          </a:p>
        </p:txBody>
      </p:sp>
      <p:sp>
        <p:nvSpPr>
          <p:cNvPr id="4" name="Slide Number Placeholder 3"/>
          <p:cNvSpPr>
            <a:spLocks noGrp="1"/>
          </p:cNvSpPr>
          <p:nvPr>
            <p:ph type="sldNum" sz="quarter" idx="10"/>
          </p:nvPr>
        </p:nvSpPr>
        <p:spPr/>
        <p:txBody>
          <a:bodyPr/>
          <a:lstStyle/>
          <a:p>
            <a:fld id="{49C8E227-C619-4389-BFBD-9BBA258214AE}" type="slidenum">
              <a:rPr lang="en-US" smtClean="0"/>
              <a:t>5</a:t>
            </a:fld>
            <a:endParaRPr lang="en-US"/>
          </a:p>
        </p:txBody>
      </p:sp>
    </p:spTree>
    <p:extLst>
      <p:ext uri="{BB962C8B-B14F-4D97-AF65-F5344CB8AC3E}">
        <p14:creationId xmlns:p14="http://schemas.microsoft.com/office/powerpoint/2010/main" val="36807227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Alzheimers</a:t>
            </a:r>
            <a:r>
              <a:rPr lang="en-US" dirty="0" smtClean="0"/>
              <a:t>’ association handout for home safety</a:t>
            </a:r>
            <a:endParaRPr lang="en-US" dirty="0"/>
          </a:p>
        </p:txBody>
      </p:sp>
      <p:sp>
        <p:nvSpPr>
          <p:cNvPr id="4" name="Slide Number Placeholder 3"/>
          <p:cNvSpPr>
            <a:spLocks noGrp="1"/>
          </p:cNvSpPr>
          <p:nvPr>
            <p:ph type="sldNum" sz="quarter" idx="10"/>
          </p:nvPr>
        </p:nvSpPr>
        <p:spPr/>
        <p:txBody>
          <a:bodyPr/>
          <a:lstStyle/>
          <a:p>
            <a:fld id="{34E5E98B-BB67-4D42-82A3-51998FFE2657}" type="slidenum">
              <a:rPr lang="en-US" smtClean="0"/>
              <a:t>43</a:t>
            </a:fld>
            <a:endParaRPr lang="en-US"/>
          </a:p>
        </p:txBody>
      </p:sp>
    </p:spTree>
    <p:extLst>
      <p:ext uri="{BB962C8B-B14F-4D97-AF65-F5344CB8AC3E}">
        <p14:creationId xmlns:p14="http://schemas.microsoft.com/office/powerpoint/2010/main" val="1974448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Older Americans Act of 1965</a:t>
            </a:r>
            <a:r>
              <a:rPr lang="en-US" dirty="0" smtClean="0"/>
              <a:t/>
            </a:r>
            <a:br>
              <a:rPr lang="en-US" dirty="0" smtClean="0"/>
            </a:br>
            <a:r>
              <a:rPr lang="en-US" sz="1200" b="0" i="0" kern="1200" dirty="0" smtClean="0">
                <a:solidFill>
                  <a:schemeClr val="tx1"/>
                </a:solidFill>
                <a:effectLst/>
                <a:latin typeface="+mn-lt"/>
                <a:ea typeface="+mn-ea"/>
                <a:cs typeface="+mn-cs"/>
              </a:rPr>
              <a:t>The Older Americans Act establishes an effective interrelationship between the federal government, State aging units and local service coordinators called Area Agencies on Aging. All three centers of service, the Federal, the state and the local engage in detailed future planning in order to accomplish their jobs. Input at the local level is received from diversified advisory boards representing stakeholders in the elder community. </a:t>
            </a:r>
          </a:p>
          <a:p>
            <a:r>
              <a:rPr lang="en-US" sz="1200" b="0" i="0" kern="1200" dirty="0" smtClean="0">
                <a:solidFill>
                  <a:schemeClr val="tx1"/>
                </a:solidFill>
                <a:effectLst/>
                <a:latin typeface="+mn-lt"/>
                <a:ea typeface="+mn-ea"/>
                <a:cs typeface="+mn-cs"/>
              </a:rPr>
              <a:t>Local agencies on aging represent geographic areas in a state that can be serviced effectively by that local unit.</a:t>
            </a:r>
            <a:endParaRPr lang="en-US" dirty="0"/>
          </a:p>
        </p:txBody>
      </p:sp>
      <p:sp>
        <p:nvSpPr>
          <p:cNvPr id="4" name="Slide Number Placeholder 3"/>
          <p:cNvSpPr>
            <a:spLocks noGrp="1"/>
          </p:cNvSpPr>
          <p:nvPr>
            <p:ph type="sldNum" sz="quarter" idx="10"/>
          </p:nvPr>
        </p:nvSpPr>
        <p:spPr/>
        <p:txBody>
          <a:bodyPr/>
          <a:lstStyle/>
          <a:p>
            <a:fld id="{34E5E98B-BB67-4D42-82A3-51998FFE2657}" type="slidenum">
              <a:rPr lang="en-US" smtClean="0"/>
              <a:t>44</a:t>
            </a:fld>
            <a:endParaRPr lang="en-US"/>
          </a:p>
        </p:txBody>
      </p:sp>
    </p:spTree>
    <p:extLst>
      <p:ext uri="{BB962C8B-B14F-4D97-AF65-F5344CB8AC3E}">
        <p14:creationId xmlns:p14="http://schemas.microsoft.com/office/powerpoint/2010/main" val="38362558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 handout </a:t>
            </a:r>
            <a:endParaRPr lang="en-US" dirty="0"/>
          </a:p>
        </p:txBody>
      </p:sp>
      <p:sp>
        <p:nvSpPr>
          <p:cNvPr id="4" name="Slide Number Placeholder 3"/>
          <p:cNvSpPr>
            <a:spLocks noGrp="1"/>
          </p:cNvSpPr>
          <p:nvPr>
            <p:ph type="sldNum" sz="quarter" idx="10"/>
          </p:nvPr>
        </p:nvSpPr>
        <p:spPr/>
        <p:txBody>
          <a:bodyPr/>
          <a:lstStyle/>
          <a:p>
            <a:fld id="{34E5E98B-BB67-4D42-82A3-51998FFE2657}" type="slidenum">
              <a:rPr lang="en-US" smtClean="0"/>
              <a:t>45</a:t>
            </a:fld>
            <a:endParaRPr lang="en-US"/>
          </a:p>
        </p:txBody>
      </p:sp>
    </p:spTree>
    <p:extLst>
      <p:ext uri="{BB962C8B-B14F-4D97-AF65-F5344CB8AC3E}">
        <p14:creationId xmlns:p14="http://schemas.microsoft.com/office/powerpoint/2010/main" val="24527743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C8E227-C619-4389-BFBD-9BBA258214AE}" type="slidenum">
              <a:rPr lang="en-US" smtClean="0"/>
              <a:t>46</a:t>
            </a:fld>
            <a:endParaRPr lang="en-US"/>
          </a:p>
        </p:txBody>
      </p:sp>
    </p:spTree>
    <p:extLst>
      <p:ext uri="{BB962C8B-B14F-4D97-AF65-F5344CB8AC3E}">
        <p14:creationId xmlns:p14="http://schemas.microsoft.com/office/powerpoint/2010/main" val="36807227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begin with a brief discussion of end-stage, or advanced, dementia. We note that the literature uses the terms “late-stage,” “end-stage,” and “advanced” dementia interchangeably to describe the final phase of dementia characterized by profound cognitive and physical disability.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t>
            </a:r>
            <a:r>
              <a:rPr lang="en-US" sz="1200" dirty="0" err="1" smtClean="0"/>
              <a:t>Sekerak</a:t>
            </a:r>
            <a:r>
              <a:rPr lang="en-US" sz="1200" dirty="0" smtClean="0"/>
              <a:t> &amp; Stewart, 2014; Todd et al., 2013; Wolf-Klein et al., 2007).</a:t>
            </a:r>
          </a:p>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47</a:t>
            </a:fld>
            <a:endParaRPr lang="en-US"/>
          </a:p>
        </p:txBody>
      </p:sp>
    </p:spTree>
    <p:extLst>
      <p:ext uri="{BB962C8B-B14F-4D97-AF65-F5344CB8AC3E}">
        <p14:creationId xmlns:p14="http://schemas.microsoft.com/office/powerpoint/2010/main" val="14995371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Brodaty</a:t>
            </a:r>
            <a:r>
              <a:rPr lang="en-US" dirty="0" smtClean="0"/>
              <a:t> H, </a:t>
            </a:r>
            <a:r>
              <a:rPr lang="en-US" dirty="0" err="1" smtClean="0"/>
              <a:t>Seeher</a:t>
            </a:r>
            <a:r>
              <a:rPr lang="en-US" dirty="0" smtClean="0"/>
              <a:t> K, Gibson L. Dementia time to death: a systematic literature review on survival time and years of life lost in people with dementia. </a:t>
            </a:r>
            <a:r>
              <a:rPr lang="en-US" dirty="0" err="1" smtClean="0"/>
              <a:t>Int</a:t>
            </a:r>
            <a:r>
              <a:rPr lang="en-US" dirty="0" smtClean="0"/>
              <a:t> </a:t>
            </a:r>
            <a:r>
              <a:rPr lang="en-US" dirty="0" err="1" smtClean="0"/>
              <a:t>Psychogeriatr</a:t>
            </a:r>
            <a:r>
              <a:rPr lang="en-US" dirty="0" smtClean="0"/>
              <a:t>. 2012 Jul;24(7):1034-45</a:t>
            </a:r>
          </a:p>
          <a:p>
            <a:endParaRPr lang="en-US" dirty="0" smtClean="0"/>
          </a:p>
          <a:p>
            <a:r>
              <a:rPr lang="en-US" dirty="0" smtClean="0"/>
              <a:t>Qualifyin</a:t>
            </a:r>
            <a:r>
              <a:rPr lang="en-US" baseline="0" dirty="0" smtClean="0"/>
              <a:t>g type of dementia can help families anticipate rate of decline</a:t>
            </a:r>
          </a:p>
          <a:p>
            <a:endParaRPr lang="en-US" dirty="0"/>
          </a:p>
        </p:txBody>
      </p:sp>
      <p:sp>
        <p:nvSpPr>
          <p:cNvPr id="4" name="Slide Number Placeholder 3"/>
          <p:cNvSpPr>
            <a:spLocks noGrp="1"/>
          </p:cNvSpPr>
          <p:nvPr>
            <p:ph type="sldNum" sz="quarter" idx="10"/>
          </p:nvPr>
        </p:nvSpPr>
        <p:spPr/>
        <p:txBody>
          <a:bodyPr/>
          <a:lstStyle/>
          <a:p>
            <a:fld id="{34E5E98B-BB67-4D42-82A3-51998FFE2657}" type="slidenum">
              <a:rPr lang="en-US" smtClean="0"/>
              <a:t>48</a:t>
            </a:fld>
            <a:endParaRPr lang="en-US"/>
          </a:p>
        </p:txBody>
      </p:sp>
    </p:spTree>
    <p:extLst>
      <p:ext uri="{BB962C8B-B14F-4D97-AF65-F5344CB8AC3E}">
        <p14:creationId xmlns:p14="http://schemas.microsoft.com/office/powerpoint/2010/main" val="31577606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(Mitchell et al., 2009). </a:t>
            </a:r>
          </a:p>
          <a:p>
            <a:r>
              <a:rPr lang="en-US" dirty="0" smtClean="0"/>
              <a:t>(</a:t>
            </a:r>
            <a:r>
              <a:rPr lang="en-US" dirty="0" err="1" smtClean="0"/>
              <a:t>Schafirovits-Morillo</a:t>
            </a:r>
            <a:r>
              <a:rPr lang="en-US" dirty="0" smtClean="0"/>
              <a:t> et al., 2010).</a:t>
            </a:r>
          </a:p>
          <a:p>
            <a:r>
              <a:rPr lang="en-US" dirty="0" smtClean="0"/>
              <a:t>Dementias are progressive, incurable illnesses. • Persons living with end-stage dementia typically have profound memory deficits, minimal verbal abilities, difficulties ambulating independently, inability to independently perform any activities of daily living, and urinary and/or fecal incontinence. This is true of persons diagnosed with most types of dementia—including Alzheimer’s disease, Lewy body dementias, and vascular dementias. • As with Alzheimer’s disease and other dementias, persons with end-stage frontotemporal degeneration (FTD)—which is also known as frontotemporal disorder, frontotemporal dementia, or frontotemporal lobar degeneration—may have trouble with ambulation and require a wheelchair. The person with end-stage FTD may have difficulty swallowing, chewing, and moving, along with bowel and/or bladder incontinence. The time from diagnosis to death is typically about 5 years, although it can vary widely depending upon the type of FTD. </a:t>
            </a:r>
          </a:p>
          <a:p>
            <a:endParaRPr lang="en-US" dirty="0" smtClean="0"/>
          </a:p>
          <a:p>
            <a:pPr lvl="0"/>
            <a:r>
              <a:rPr lang="en-US" dirty="0" smtClean="0"/>
              <a:t>) (Mitchell et al., 2009). </a:t>
            </a:r>
          </a:p>
          <a:p>
            <a:pPr lvl="1">
              <a:buFont typeface="Courier New" panose="02070309020205020404" pitchFamily="49" charset="0"/>
              <a:buChar char="o"/>
            </a:pPr>
            <a:r>
              <a:rPr lang="en-US" sz="2000" dirty="0" smtClean="0"/>
              <a:t>These manifestations of end-stage dementia are similar for persons diagnosed with Alzheimer’s disease, Lewy body dementias, or vascular dementias. </a:t>
            </a:r>
          </a:p>
          <a:p>
            <a:pPr lvl="1">
              <a:buFont typeface="Courier New" panose="02070309020205020404" pitchFamily="49" charset="0"/>
              <a:buChar char="o"/>
            </a:pPr>
            <a:r>
              <a:rPr lang="en-US" sz="2000" dirty="0" smtClean="0"/>
              <a:t>Persons living with some forms of end-stage frontotemporal degeneration (FTD) have similar signs and symptoms but a faster progression to death (UCSF Memory and Aging Clinic, 2016).</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49</a:t>
            </a:fld>
            <a:endParaRPr lang="en-US"/>
          </a:p>
        </p:txBody>
      </p:sp>
    </p:spTree>
    <p:extLst>
      <p:ext uri="{BB962C8B-B14F-4D97-AF65-F5344CB8AC3E}">
        <p14:creationId xmlns:p14="http://schemas.microsoft.com/office/powerpoint/2010/main" val="16429861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0"/>
            <a:ext cx="4114800" cy="3086100"/>
          </a:xfrm>
        </p:spPr>
      </p:sp>
      <p:sp>
        <p:nvSpPr>
          <p:cNvPr id="3" name="Notes Placeholder 2"/>
          <p:cNvSpPr>
            <a:spLocks noGrp="1"/>
          </p:cNvSpPr>
          <p:nvPr>
            <p:ph type="body" idx="1"/>
          </p:nvPr>
        </p:nvSpPr>
        <p:spPr>
          <a:xfrm>
            <a:off x="685800" y="3086100"/>
            <a:ext cx="5486400" cy="3600450"/>
          </a:xfrm>
        </p:spPr>
        <p:txBody>
          <a:bodyPr/>
          <a:lstStyle/>
          <a:p>
            <a:pPr lvl="0"/>
            <a:r>
              <a:rPr lang="en-US" dirty="0" smtClean="0"/>
              <a:t>Care partners require sufficient objective information to make informed decisions regarding feeding tubes.</a:t>
            </a:r>
          </a:p>
          <a:p>
            <a:pPr lvl="0"/>
            <a:r>
              <a:rPr lang="en-US" dirty="0" smtClean="0"/>
              <a:t>Providers need to understand risks and benefits of tube feeding before recommending it (Friedrich, 2013).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(Peck et al., 2014).</a:t>
            </a:r>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50</a:t>
            </a:fld>
            <a:endParaRPr lang="en-US"/>
          </a:p>
        </p:txBody>
      </p:sp>
    </p:spTree>
    <p:extLst>
      <p:ext uri="{BB962C8B-B14F-4D97-AF65-F5344CB8AC3E}">
        <p14:creationId xmlns:p14="http://schemas.microsoft.com/office/powerpoint/2010/main" val="35411785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dirty="0" smtClean="0"/>
              <a:t>Hospice care is a type of palliative care that is instituted at the end of life</a:t>
            </a:r>
          </a:p>
          <a:p>
            <a:pPr lvl="0"/>
            <a:r>
              <a:rPr lang="en-US" sz="1100" dirty="0" smtClean="0"/>
              <a:t>Despite many benefits of enrollment in hospice in 2013 only 16% of enrollees in hospice had a primary diagnosis of dementia (NHPCO, 2014)</a:t>
            </a:r>
          </a:p>
          <a:p>
            <a:endParaRPr lang="en-US" sz="1100" dirty="0"/>
          </a:p>
        </p:txBody>
      </p:sp>
      <p:sp>
        <p:nvSpPr>
          <p:cNvPr id="4" name="Slide Number Placeholder 3"/>
          <p:cNvSpPr>
            <a:spLocks noGrp="1"/>
          </p:cNvSpPr>
          <p:nvPr>
            <p:ph type="sldNum" sz="quarter" idx="10"/>
          </p:nvPr>
        </p:nvSpPr>
        <p:spPr/>
        <p:txBody>
          <a:bodyPr/>
          <a:lstStyle/>
          <a:p>
            <a:fld id="{46108369-21AE-4C57-AEDE-6BEFCC98BEB4}" type="slidenum">
              <a:rPr lang="en-US" smtClean="0"/>
              <a:pPr/>
              <a:t>51</a:t>
            </a:fld>
            <a:endParaRPr lang="en-US"/>
          </a:p>
        </p:txBody>
      </p:sp>
    </p:spTree>
    <p:extLst>
      <p:ext uri="{BB962C8B-B14F-4D97-AF65-F5344CB8AC3E}">
        <p14:creationId xmlns:p14="http://schemas.microsoft.com/office/powerpoint/2010/main" val="38181058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Premise:</a:t>
            </a:r>
            <a:r>
              <a:rPr lang="en-US" baseline="0" dirty="0" smtClean="0"/>
              <a:t> focused ultrasound (</a:t>
            </a:r>
            <a:r>
              <a:rPr lang="en-US" sz="1200" b="0" i="0" kern="1200" dirty="0" smtClean="0">
                <a:solidFill>
                  <a:schemeClr val="tx1"/>
                </a:solidFill>
                <a:effectLst/>
                <a:latin typeface="+mn-lt"/>
                <a:ea typeface="+mn-ea"/>
                <a:cs typeface="+mn-cs"/>
              </a:rPr>
              <a:t>use of ultrasound waves focused through a specialized helmet with more than 1,000 probes targeting a precise spot in the brain); </a:t>
            </a:r>
            <a:r>
              <a:rPr lang="en-US" baseline="0" dirty="0" smtClean="0"/>
              <a:t>opens the blood brain barrier, targeting areas of high amyloid concentration and allowing amyloid to be cross BBB </a:t>
            </a:r>
          </a:p>
          <a:p>
            <a:endParaRPr lang="en-US" baseline="0" dirty="0" smtClean="0"/>
          </a:p>
          <a:p>
            <a:r>
              <a:rPr lang="en-US" baseline="0" dirty="0" smtClean="0"/>
              <a:t>Phase 1 trial out of Toronto showed that ultrasound could open up BBB</a:t>
            </a:r>
          </a:p>
          <a:p>
            <a:r>
              <a:rPr lang="en-US" baseline="0" dirty="0" smtClean="0"/>
              <a:t>In animal studies, plaques could be cleared with ultrasound technology</a:t>
            </a:r>
          </a:p>
          <a:p>
            <a:r>
              <a:rPr lang="en-US" baseline="0" dirty="0" smtClean="0"/>
              <a:t>Phase 2 studies look for side effects and effectiveness (usually last ~2 years)</a:t>
            </a:r>
            <a:endParaRPr lang="en-US" dirty="0"/>
          </a:p>
        </p:txBody>
      </p:sp>
      <p:sp>
        <p:nvSpPr>
          <p:cNvPr id="4" name="Slide Number Placeholder 3"/>
          <p:cNvSpPr>
            <a:spLocks noGrp="1"/>
          </p:cNvSpPr>
          <p:nvPr>
            <p:ph type="sldNum" sz="quarter" idx="10"/>
          </p:nvPr>
        </p:nvSpPr>
        <p:spPr/>
        <p:txBody>
          <a:bodyPr/>
          <a:lstStyle/>
          <a:p>
            <a:fld id="{49C8E227-C619-4389-BFBD-9BBA258214AE}" type="slidenum">
              <a:rPr lang="en-US" smtClean="0"/>
              <a:t>52</a:t>
            </a:fld>
            <a:endParaRPr lang="en-US"/>
          </a:p>
        </p:txBody>
      </p:sp>
    </p:spTree>
    <p:extLst>
      <p:ext uri="{BB962C8B-B14F-4D97-AF65-F5344CB8AC3E}">
        <p14:creationId xmlns:p14="http://schemas.microsoft.com/office/powerpoint/2010/main" val="3680722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add in the 6-7 million with MCI (mild memory, attention or visuospatial), we have 12 million out of the 42 million people &gt; 65</a:t>
            </a:r>
            <a:r>
              <a:rPr lang="en-US" baseline="0" dirty="0" smtClean="0"/>
              <a:t> … </a:t>
            </a:r>
            <a:r>
              <a:rPr lang="en-US" dirty="0" smtClean="0"/>
              <a:t>Which means,</a:t>
            </a:r>
            <a:r>
              <a:rPr lang="en-US" baseline="0" dirty="0" smtClean="0"/>
              <a:t> we have </a:t>
            </a:r>
            <a:r>
              <a:rPr lang="en-US" dirty="0" smtClean="0"/>
              <a:t>another 30 million that are “completely normal” and yet our data shows that 1 out of every 3 actually has the early biological features of AD or another degenerative</a:t>
            </a:r>
            <a:r>
              <a:rPr lang="en-US" baseline="0" dirty="0" smtClean="0"/>
              <a:t> disorder in their brain. </a:t>
            </a:r>
          </a:p>
          <a:p>
            <a:endParaRPr lang="en-US" baseline="0" dirty="0" smtClean="0"/>
          </a:p>
          <a:p>
            <a:r>
              <a:rPr lang="en-US" b="1" baseline="0" dirty="0" smtClean="0"/>
              <a:t>Brings total to 22 million out of 42 million </a:t>
            </a:r>
            <a:r>
              <a:rPr lang="en-US" b="1" baseline="0" dirty="0" smtClean="0">
                <a:sym typeface="Wingdings" panose="05000000000000000000" pitchFamily="2" charset="2"/>
              </a:rPr>
              <a:t> that’s over 50% of the people of those &gt; 65 have biologic evidence for some kind of problem that we need to be able to recognize so that we can provide support or treatment</a:t>
            </a:r>
            <a:endParaRPr lang="en-US" b="1" dirty="0"/>
          </a:p>
        </p:txBody>
      </p:sp>
      <p:sp>
        <p:nvSpPr>
          <p:cNvPr id="4" name="Slide Number Placeholder 3"/>
          <p:cNvSpPr>
            <a:spLocks noGrp="1"/>
          </p:cNvSpPr>
          <p:nvPr>
            <p:ph type="sldNum" sz="quarter" idx="10"/>
          </p:nvPr>
        </p:nvSpPr>
        <p:spPr/>
        <p:txBody>
          <a:bodyPr/>
          <a:lstStyle/>
          <a:p>
            <a:fld id="{49C8E227-C619-4389-BFBD-9BBA258214AE}" type="slidenum">
              <a:rPr lang="en-US" smtClean="0"/>
              <a:t>6</a:t>
            </a:fld>
            <a:endParaRPr lang="en-US"/>
          </a:p>
        </p:txBody>
      </p:sp>
    </p:spTree>
    <p:extLst>
      <p:ext uri="{BB962C8B-B14F-4D97-AF65-F5344CB8AC3E}">
        <p14:creationId xmlns:p14="http://schemas.microsoft.com/office/powerpoint/2010/main" val="3680722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Alzheimer’s Disease Projected to Nearly Triple by 2060. In 2014 – 5 million cases by 2060 – 14 million cases</a:t>
            </a:r>
          </a:p>
          <a:p>
            <a:r>
              <a:rPr lang="en-US" sz="1200" b="0" i="0" kern="1200" dirty="0" smtClean="0">
                <a:solidFill>
                  <a:schemeClr val="tx1"/>
                </a:solidFill>
                <a:effectLst/>
                <a:latin typeface="+mn-lt"/>
                <a:ea typeface="+mn-ea"/>
                <a:cs typeface="+mn-cs"/>
              </a:rPr>
              <a:t>Disproportionate</a:t>
            </a:r>
            <a:r>
              <a:rPr lang="en-US" sz="1200" b="0" i="0" kern="1200" baseline="0" dirty="0" smtClean="0">
                <a:solidFill>
                  <a:schemeClr val="tx1"/>
                </a:solidFill>
                <a:effectLst/>
                <a:latin typeface="+mn-lt"/>
                <a:ea typeface="+mn-ea"/>
                <a:cs typeface="+mn-cs"/>
              </a:rPr>
              <a:t> increase in racial and ethnic minorities</a:t>
            </a:r>
          </a:p>
          <a:p>
            <a:endParaRPr lang="en-US" sz="1200" b="0" i="0" kern="1200" baseline="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burden of Alzheimer’s disease and related dementias in 2014 was 5 million people, which is 1.6 percent of the U.S. population in 2014—319 million </a:t>
            </a:r>
          </a:p>
          <a:p>
            <a:r>
              <a:rPr lang="en-US" sz="1200" b="0" i="0" kern="1200" dirty="0" smtClean="0">
                <a:solidFill>
                  <a:schemeClr val="tx1"/>
                </a:solidFill>
                <a:effectLst/>
                <a:latin typeface="+mn-lt"/>
                <a:ea typeface="+mn-ea"/>
                <a:cs typeface="+mn-cs"/>
              </a:rPr>
              <a:t>This burden is projected to grow to 13.9 million, nearly 3.3 percent of the population in 2060–417 million people.</a:t>
            </a:r>
            <a:r>
              <a:rPr lang="en-US" sz="1200" b="0" i="0" kern="1200" baseline="0" dirty="0" smtClean="0">
                <a:solidFill>
                  <a:schemeClr val="tx1"/>
                </a:solidFill>
                <a:effectLst/>
                <a:latin typeface="+mn-lt"/>
                <a:ea typeface="+mn-ea"/>
                <a:cs typeface="+mn-cs"/>
              </a:rPr>
              <a:t>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Increases are a result of fewer people dying from other chronic diseases and surviving into older adulthood when the risk for Alzheimer’s disease and related dementias increases.</a:t>
            </a:r>
            <a:endParaRPr lang="en-US" dirty="0"/>
          </a:p>
        </p:txBody>
      </p:sp>
      <p:sp>
        <p:nvSpPr>
          <p:cNvPr id="4" name="Slide Number Placeholder 3"/>
          <p:cNvSpPr>
            <a:spLocks noGrp="1"/>
          </p:cNvSpPr>
          <p:nvPr>
            <p:ph type="sldNum" sz="quarter" idx="10"/>
          </p:nvPr>
        </p:nvSpPr>
        <p:spPr/>
        <p:txBody>
          <a:bodyPr/>
          <a:lstStyle/>
          <a:p>
            <a:fld id="{49C8E227-C619-4389-BFBD-9BBA258214AE}" type="slidenum">
              <a:rPr lang="en-US" smtClean="0"/>
              <a:t>7</a:t>
            </a:fld>
            <a:endParaRPr lang="en-US"/>
          </a:p>
        </p:txBody>
      </p:sp>
    </p:spTree>
    <p:extLst>
      <p:ext uri="{BB962C8B-B14F-4D97-AF65-F5344CB8AC3E}">
        <p14:creationId xmlns:p14="http://schemas.microsoft.com/office/powerpoint/2010/main" val="3680722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41" indent="-168241">
              <a:buFontTx/>
              <a:buChar char="-"/>
            </a:pPr>
            <a:r>
              <a:rPr lang="en-US" b="1" baseline="0" dirty="0" smtClean="0"/>
              <a:t>Alzheimer’s disease is the 6</a:t>
            </a:r>
            <a:r>
              <a:rPr lang="en-US" b="1" baseline="30000" dirty="0" smtClean="0"/>
              <a:t>th</a:t>
            </a:r>
            <a:r>
              <a:rPr lang="en-US" b="1" baseline="0" dirty="0" smtClean="0"/>
              <a:t> leading cause of death in the nation</a:t>
            </a:r>
          </a:p>
          <a:p>
            <a:pPr marL="168241" indent="-168241">
              <a:buFontTx/>
              <a:buChar char="-"/>
            </a:pPr>
            <a:r>
              <a:rPr lang="en-US" b="1" baseline="0" dirty="0" smtClean="0"/>
              <a:t>It is the ONLY disease in the top-10  leading causes of death that cannot be prevented, slowed or cured</a:t>
            </a:r>
          </a:p>
          <a:p>
            <a:pPr marL="168241" indent="-168241">
              <a:buFontTx/>
              <a:buChar char="-"/>
            </a:pPr>
            <a:r>
              <a:rPr lang="en-US" baseline="0" dirty="0" smtClean="0"/>
              <a:t>From 2000-2015, deaths from heart disease decreased by 11% while deaths due to </a:t>
            </a:r>
            <a:r>
              <a:rPr lang="en-US" baseline="0" dirty="0" err="1" smtClean="0"/>
              <a:t>alzheimers</a:t>
            </a:r>
            <a:r>
              <a:rPr lang="en-US" baseline="0" dirty="0" smtClean="0"/>
              <a:t> increased by 123%</a:t>
            </a:r>
          </a:p>
          <a:p>
            <a:pPr marL="168241" indent="-168241">
              <a:buFontTx/>
              <a:buChar char="-"/>
            </a:pPr>
            <a:r>
              <a:rPr lang="en-US" baseline="0" dirty="0" smtClean="0"/>
              <a:t>CLRD = chronic lower respiratory diseases</a:t>
            </a:r>
          </a:p>
          <a:p>
            <a:endParaRPr lang="en-US" dirty="0" smtClean="0"/>
          </a:p>
          <a:p>
            <a:r>
              <a:rPr lang="en-US" dirty="0" smtClean="0"/>
              <a:t>https://www.cdc.gov/nchs/fastats/leading-causes-of-death.htm</a:t>
            </a:r>
          </a:p>
          <a:p>
            <a:r>
              <a:rPr lang="en-US" sz="1200" b="0" i="0" kern="1200" dirty="0" smtClean="0">
                <a:solidFill>
                  <a:schemeClr val="tx1"/>
                </a:solidFill>
                <a:effectLst/>
                <a:latin typeface="+mn-lt"/>
                <a:ea typeface="+mn-ea"/>
                <a:cs typeface="+mn-cs"/>
              </a:rPr>
              <a:t>National Vital Statistics Reports Volume 65, Number 5 June 30, 2016 Deaths: Leading Causes for 2014</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49C8E227-C619-4389-BFBD-9BBA258214AE}" type="slidenum">
              <a:rPr lang="en-US" smtClean="0"/>
              <a:t>8</a:t>
            </a:fld>
            <a:endParaRPr lang="en-US"/>
          </a:p>
        </p:txBody>
      </p:sp>
    </p:spTree>
    <p:extLst>
      <p:ext uri="{BB962C8B-B14F-4D97-AF65-F5344CB8AC3E}">
        <p14:creationId xmlns:p14="http://schemas.microsoft.com/office/powerpoint/2010/main" val="3680722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Alzheimer’s Disease is not the only disease that cases cognitive impairment and dementia.  There is a broad array of conditions that can affect cognition</a:t>
            </a:r>
          </a:p>
          <a:p>
            <a:r>
              <a:rPr lang="en-US" dirty="0" err="1" smtClean="0"/>
              <a:t>Alzheimers</a:t>
            </a:r>
            <a:r>
              <a:rPr lang="en-US" dirty="0" smtClean="0"/>
              <a:t> Disease is one of the most common, accounting</a:t>
            </a:r>
            <a:r>
              <a:rPr lang="en-US" baseline="0" dirty="0" smtClean="0"/>
              <a:t> for 60-70% of cases. </a:t>
            </a:r>
            <a:endParaRPr lang="en-US" dirty="0" smtClean="0"/>
          </a:p>
          <a:p>
            <a:endParaRPr lang="en-US" dirty="0" smtClean="0"/>
          </a:p>
          <a:p>
            <a:r>
              <a:rPr lang="en-US" dirty="0" smtClean="0"/>
              <a:t>Increasingly we see</a:t>
            </a:r>
            <a:r>
              <a:rPr lang="en-US" baseline="0" dirty="0" smtClean="0"/>
              <a:t> mixed AD and vascular over the age of 65</a:t>
            </a:r>
          </a:p>
          <a:p>
            <a:endParaRPr lang="en-US" baseline="0" dirty="0" smtClean="0"/>
          </a:p>
          <a:p>
            <a:r>
              <a:rPr lang="en-US" dirty="0" smtClean="0"/>
              <a:t>Bottom</a:t>
            </a:r>
            <a:r>
              <a:rPr lang="en-US" baseline="0" dirty="0" smtClean="0"/>
              <a:t> line is that you have to take the full context of a person’s medical background into consideration when you think concerns about progressive MCI might be due to a medical cause as opposed to primary brain process</a:t>
            </a:r>
            <a:endParaRPr lang="en-US" dirty="0"/>
          </a:p>
        </p:txBody>
      </p:sp>
      <p:sp>
        <p:nvSpPr>
          <p:cNvPr id="4" name="Slide Number Placeholder 3"/>
          <p:cNvSpPr>
            <a:spLocks noGrp="1"/>
          </p:cNvSpPr>
          <p:nvPr>
            <p:ph type="sldNum" sz="quarter" idx="10"/>
          </p:nvPr>
        </p:nvSpPr>
        <p:spPr/>
        <p:txBody>
          <a:bodyPr/>
          <a:lstStyle/>
          <a:p>
            <a:fld id="{950FFCB4-29A2-468F-8175-83EF57C595C2}" type="slidenum">
              <a:rPr lang="en-US" smtClean="0"/>
              <a:pPr/>
              <a:t>9</a:t>
            </a:fld>
            <a:endParaRPr lang="en-US"/>
          </a:p>
        </p:txBody>
      </p:sp>
    </p:spTree>
    <p:extLst>
      <p:ext uri="{BB962C8B-B14F-4D97-AF65-F5344CB8AC3E}">
        <p14:creationId xmlns:p14="http://schemas.microsoft.com/office/powerpoint/2010/main" val="1096409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Millions of Americans have Alzheimer’s disease, but many of them do not know.</a:t>
            </a:r>
            <a:endParaRPr lang="en-US" dirty="0"/>
          </a:p>
          <a:p>
            <a:r>
              <a:rPr lang="en-US" dirty="0"/>
              <a:t> </a:t>
            </a:r>
          </a:p>
          <a:p>
            <a:pPr lvl="0"/>
            <a:r>
              <a:rPr lang="en-US" dirty="0"/>
              <a:t>Over 5 million Americans are currently living with Alzheimer’s and as many as </a:t>
            </a:r>
            <a:r>
              <a:rPr lang="en-US" b="1" dirty="0"/>
              <a:t>half of them have never been diagnosed. </a:t>
            </a:r>
            <a:endParaRPr lang="en-US" dirty="0"/>
          </a:p>
          <a:p>
            <a:pPr lvl="0"/>
            <a:r>
              <a:rPr lang="en-US" dirty="0"/>
              <a:t>Of those who have been diagnosed (that is, a doctor has determined this person has Alzheimer’s disease) </a:t>
            </a:r>
            <a:r>
              <a:rPr lang="en-US" b="1" dirty="0"/>
              <a:t>only 45 percent of them or their caregiver are aware of the diagnosis</a:t>
            </a:r>
            <a:r>
              <a:rPr lang="en-US" dirty="0"/>
              <a:t>. </a:t>
            </a:r>
            <a:endParaRPr lang="en-US" dirty="0" smtClean="0"/>
          </a:p>
          <a:p>
            <a:pPr lvl="0"/>
            <a:endParaRPr lang="en-US" dirty="0"/>
          </a:p>
          <a:p>
            <a:pPr lvl="0"/>
            <a:r>
              <a:rPr lang="en-US" u="sng" dirty="0"/>
              <a:t>That’s not the case with other diseases. For example: </a:t>
            </a:r>
          </a:p>
          <a:p>
            <a:pPr lvl="1"/>
            <a:r>
              <a:rPr lang="en-US" u="sng" dirty="0"/>
              <a:t>93 percent of people diagnosed with the four most common cancers  (breast, colorectal, lung, and prostate) or their caregivers are informed of their diagnosis</a:t>
            </a:r>
            <a:r>
              <a:rPr lang="en-US" u="sng" dirty="0" smtClean="0"/>
              <a:t>. And yet, </a:t>
            </a:r>
            <a:r>
              <a:rPr lang="en-US" u="sng" baseline="0" dirty="0" smtClean="0"/>
              <a:t>AD kills more people than breast and prostate cancer combined.</a:t>
            </a:r>
            <a:endParaRPr lang="en-US" u="sng" dirty="0"/>
          </a:p>
          <a:p>
            <a:pPr lvl="1"/>
            <a:endParaRPr lang="en-US" dirty="0" smtClean="0"/>
          </a:p>
          <a:p>
            <a:pPr lvl="1"/>
            <a:r>
              <a:rPr lang="en-US" dirty="0" smtClean="0"/>
              <a:t>90 </a:t>
            </a:r>
            <a:r>
              <a:rPr lang="en-US" dirty="0"/>
              <a:t>percent of people with diagnosed heart disease or their caregivers know of the diagnosis.</a:t>
            </a:r>
          </a:p>
          <a:p>
            <a:endParaRPr lang="en-US" dirty="0"/>
          </a:p>
        </p:txBody>
      </p:sp>
      <p:sp>
        <p:nvSpPr>
          <p:cNvPr id="4" name="Slide Number Placeholder 3"/>
          <p:cNvSpPr>
            <a:spLocks noGrp="1"/>
          </p:cNvSpPr>
          <p:nvPr>
            <p:ph type="sldNum" sz="quarter" idx="10"/>
          </p:nvPr>
        </p:nvSpPr>
        <p:spPr/>
        <p:txBody>
          <a:bodyPr/>
          <a:lstStyle/>
          <a:p>
            <a:fld id="{CBEA3C8D-88B0-4156-805E-8A60FAD82111}" type="slidenum">
              <a:rPr lang="en-US" smtClean="0"/>
              <a:pPr/>
              <a:t>10</a:t>
            </a:fld>
            <a:endParaRPr lang="en-US"/>
          </a:p>
        </p:txBody>
      </p:sp>
    </p:spTree>
    <p:extLst>
      <p:ext uri="{BB962C8B-B14F-4D97-AF65-F5344CB8AC3E}">
        <p14:creationId xmlns:p14="http://schemas.microsoft.com/office/powerpoint/2010/main" val="132142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4762" y="3776505"/>
            <a:ext cx="9153526" cy="3081497"/>
          </a:xfrm>
          <a:prstGeom prst="rect">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4763" y="3733800"/>
            <a:ext cx="9153526" cy="76200"/>
            <a:chOff x="-4763" y="3352801"/>
            <a:chExt cx="9153526" cy="304799"/>
          </a:xfrm>
        </p:grpSpPr>
        <p:sp>
          <p:nvSpPr>
            <p:cNvPr id="9" name="AutoShape 6"/>
            <p:cNvSpPr>
              <a:spLocks noChangeAspect="1" noChangeArrowheads="1" noTextEdit="1"/>
            </p:cNvSpPr>
            <p:nvPr userDrawn="1"/>
          </p:nvSpPr>
          <p:spPr bwMode="auto">
            <a:xfrm>
              <a:off x="0" y="3352801"/>
              <a:ext cx="9144000" cy="30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8"/>
            <p:cNvSpPr>
              <a:spLocks noChangeArrowheads="1"/>
            </p:cNvSpPr>
            <p:nvPr userDrawn="1"/>
          </p:nvSpPr>
          <p:spPr bwMode="auto">
            <a:xfrm>
              <a:off x="6534150" y="3352801"/>
              <a:ext cx="1306513" cy="304799"/>
            </a:xfrm>
            <a:prstGeom prst="rect">
              <a:avLst/>
            </a:prstGeom>
            <a:solidFill>
              <a:srgbClr val="40B4E5"/>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9"/>
            <p:cNvSpPr>
              <a:spLocks noChangeArrowheads="1"/>
            </p:cNvSpPr>
            <p:nvPr userDrawn="1"/>
          </p:nvSpPr>
          <p:spPr bwMode="auto">
            <a:xfrm>
              <a:off x="7840663" y="3352801"/>
              <a:ext cx="1308100" cy="304799"/>
            </a:xfrm>
            <a:prstGeom prst="rect">
              <a:avLst/>
            </a:prstGeom>
            <a:solidFill>
              <a:srgbClr val="B00060"/>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Rectangle 10"/>
            <p:cNvSpPr>
              <a:spLocks noChangeArrowheads="1"/>
            </p:cNvSpPr>
            <p:nvPr userDrawn="1"/>
          </p:nvSpPr>
          <p:spPr bwMode="auto">
            <a:xfrm>
              <a:off x="1303338" y="3352801"/>
              <a:ext cx="1306513" cy="304799"/>
            </a:xfrm>
            <a:prstGeom prst="rect">
              <a:avLst/>
            </a:prstGeom>
            <a:solidFill>
              <a:srgbClr val="EF7622"/>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1"/>
            <p:cNvSpPr>
              <a:spLocks noChangeArrowheads="1"/>
            </p:cNvSpPr>
            <p:nvPr userDrawn="1"/>
          </p:nvSpPr>
          <p:spPr bwMode="auto">
            <a:xfrm>
              <a:off x="3917950" y="3352801"/>
              <a:ext cx="1308100" cy="304799"/>
            </a:xfrm>
            <a:prstGeom prst="rect">
              <a:avLst/>
            </a:prstGeom>
            <a:solidFill>
              <a:srgbClr val="63A70A"/>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12"/>
            <p:cNvSpPr>
              <a:spLocks noChangeArrowheads="1"/>
            </p:cNvSpPr>
            <p:nvPr userDrawn="1"/>
          </p:nvSpPr>
          <p:spPr bwMode="auto">
            <a:xfrm>
              <a:off x="2609850" y="3352801"/>
              <a:ext cx="1308100" cy="304799"/>
            </a:xfrm>
            <a:prstGeom prst="rect">
              <a:avLst/>
            </a:prstGeom>
            <a:solidFill>
              <a:srgbClr val="D51067"/>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13"/>
            <p:cNvSpPr>
              <a:spLocks noChangeArrowheads="1"/>
            </p:cNvSpPr>
            <p:nvPr userDrawn="1"/>
          </p:nvSpPr>
          <p:spPr bwMode="auto">
            <a:xfrm>
              <a:off x="5226050" y="3352801"/>
              <a:ext cx="1308100" cy="304799"/>
            </a:xfrm>
            <a:prstGeom prst="rect">
              <a:avLst/>
            </a:prstGeom>
            <a:solidFill>
              <a:srgbClr val="FFC627"/>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4"/>
            <p:cNvSpPr>
              <a:spLocks noChangeArrowheads="1"/>
            </p:cNvSpPr>
            <p:nvPr userDrawn="1"/>
          </p:nvSpPr>
          <p:spPr bwMode="auto">
            <a:xfrm>
              <a:off x="-4763" y="3352801"/>
              <a:ext cx="1308100" cy="304799"/>
            </a:xfrm>
            <a:prstGeom prst="rect">
              <a:avLst/>
            </a:prstGeom>
            <a:solidFill>
              <a:srgbClr val="002F87"/>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349377"/>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4114800"/>
            <a:ext cx="6400800" cy="1676400"/>
          </a:xfrm>
        </p:spPr>
        <p:txBody>
          <a:bodyPr/>
          <a:lstStyle>
            <a:lvl1pPr marL="0" indent="0" algn="ctr">
              <a:buNone/>
              <a:defRPr>
                <a:solidFill>
                  <a:schemeClr val="bg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81ECFF-54C1-4A65-9875-F2713DAFF168}" type="datetimeFigureOut">
              <a:rPr lang="en-US" smtClean="0"/>
              <a:t>1/7/2019</a:t>
            </a:fld>
            <a:endParaRPr lang="en-US"/>
          </a:p>
        </p:txBody>
      </p:sp>
      <p:sp>
        <p:nvSpPr>
          <p:cNvPr id="5" name="Footer Placeholder 4"/>
          <p:cNvSpPr>
            <a:spLocks noGrp="1"/>
          </p:cNvSpPr>
          <p:nvPr>
            <p:ph type="ftr" sz="quarter" idx="11"/>
          </p:nvPr>
        </p:nvSpPr>
        <p:spPr>
          <a:xfrm>
            <a:off x="152400" y="6527006"/>
            <a:ext cx="7620000" cy="228600"/>
          </a:xfrm>
        </p:spPr>
        <p:txBody>
          <a:bodyPr/>
          <a:lstStyle/>
          <a:p>
            <a:endParaRPr lang="en-US"/>
          </a:p>
        </p:txBody>
      </p:sp>
      <p:sp>
        <p:nvSpPr>
          <p:cNvPr id="6" name="Slide Number Placeholder 5"/>
          <p:cNvSpPr>
            <a:spLocks noGrp="1"/>
          </p:cNvSpPr>
          <p:nvPr>
            <p:ph type="sldNum" sz="quarter" idx="12"/>
          </p:nvPr>
        </p:nvSpPr>
        <p:spPr/>
        <p:txBody>
          <a:bodyPr/>
          <a:lstStyle/>
          <a:p>
            <a:fld id="{93DB315D-8080-40FD-B89D-296D1983CD8F}" type="slidenum">
              <a:rPr lang="en-US" smtClean="0"/>
              <a:t>‹#›</a:t>
            </a:fld>
            <a:endParaRPr lang="en-US"/>
          </a:p>
        </p:txBody>
      </p:sp>
      <p:pic>
        <p:nvPicPr>
          <p:cNvPr id="19" name="Picture 2" descr="S:\BH M&amp;C Creative Services - Internal\``Logo Archive\``Active Logo Files\08 - PNG\Baystate_Health_UMASS_University_of_Massachusetts_Medical_School_Combined_bl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5894" y="304800"/>
            <a:ext cx="4012214"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4219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22238"/>
            <a:ext cx="8229600" cy="944562"/>
          </a:xfrm>
        </p:spPr>
        <p:txBody>
          <a:bodyPr/>
          <a:lstStyle>
            <a:lvl1pPr>
              <a:defRPr>
                <a:solidFill>
                  <a:srgbClr val="005CB9"/>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81ECFF-54C1-4A65-9875-F2713DAFF168}"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B315D-8080-40FD-B89D-296D1983CD8F}" type="slidenum">
              <a:rPr lang="en-US" smtClean="0"/>
              <a:t>‹#›</a:t>
            </a:fld>
            <a:endParaRPr lang="en-US"/>
          </a:p>
        </p:txBody>
      </p:sp>
    </p:spTree>
    <p:extLst>
      <p:ext uri="{BB962C8B-B14F-4D97-AF65-F5344CB8AC3E}">
        <p14:creationId xmlns:p14="http://schemas.microsoft.com/office/powerpoint/2010/main" val="18925021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81ECFF-54C1-4A65-9875-F2713DAFF168}"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B315D-8080-40FD-B89D-296D1983CD8F}" type="slidenum">
              <a:rPr lang="en-US" smtClean="0"/>
              <a:t>‹#›</a:t>
            </a:fld>
            <a:endParaRPr lang="en-US"/>
          </a:p>
        </p:txBody>
      </p:sp>
    </p:spTree>
    <p:extLst>
      <p:ext uri="{BB962C8B-B14F-4D97-AF65-F5344CB8AC3E}">
        <p14:creationId xmlns:p14="http://schemas.microsoft.com/office/powerpoint/2010/main" val="180820927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normAutofit/>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81ECFF-54C1-4A65-9875-F2713DAFF168}" type="datetimeFigureOut">
              <a:rPr lang="en-US" smtClean="0"/>
              <a:t>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B315D-8080-40FD-B89D-296D1983CD8F}" type="slidenum">
              <a:rPr lang="en-US" smtClean="0"/>
              <a:t>‹#›</a:t>
            </a:fld>
            <a:endParaRPr lang="en-US"/>
          </a:p>
        </p:txBody>
      </p:sp>
    </p:spTree>
    <p:extLst>
      <p:ext uri="{BB962C8B-B14F-4D97-AF65-F5344CB8AC3E}">
        <p14:creationId xmlns:p14="http://schemas.microsoft.com/office/powerpoint/2010/main" val="39633888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81ECFF-54C1-4A65-9875-F2713DAFF168}" type="datetimeFigureOut">
              <a:rPr lang="en-US" smtClean="0"/>
              <a:t>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DB315D-8080-40FD-B89D-296D1983CD8F}" type="slidenum">
              <a:rPr lang="en-US" smtClean="0"/>
              <a:t>‹#›</a:t>
            </a:fld>
            <a:endParaRPr lang="en-US"/>
          </a:p>
        </p:txBody>
      </p:sp>
    </p:spTree>
    <p:extLst>
      <p:ext uri="{BB962C8B-B14F-4D97-AF65-F5344CB8AC3E}">
        <p14:creationId xmlns:p14="http://schemas.microsoft.com/office/powerpoint/2010/main" val="380038990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3D81ECFF-54C1-4A65-9875-F2713DAFF168}" type="datetimeFigureOut">
              <a:rPr lang="en-US" smtClean="0"/>
              <a:t>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DB315D-8080-40FD-B89D-296D1983CD8F}" type="slidenum">
              <a:rPr lang="en-US" smtClean="0"/>
              <a:t>‹#›</a:t>
            </a:fld>
            <a:endParaRPr lang="en-US"/>
          </a:p>
        </p:txBody>
      </p:sp>
    </p:spTree>
    <p:extLst>
      <p:ext uri="{BB962C8B-B14F-4D97-AF65-F5344CB8AC3E}">
        <p14:creationId xmlns:p14="http://schemas.microsoft.com/office/powerpoint/2010/main" val="42109650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81ECFF-54C1-4A65-9875-F2713DAFF168}" type="datetimeFigureOut">
              <a:rPr lang="en-US" smtClean="0"/>
              <a:t>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DB315D-8080-40FD-B89D-296D1983CD8F}" type="slidenum">
              <a:rPr lang="en-US" smtClean="0"/>
              <a:t>‹#›</a:t>
            </a:fld>
            <a:endParaRPr lang="en-US"/>
          </a:p>
        </p:txBody>
      </p:sp>
    </p:spTree>
    <p:extLst>
      <p:ext uri="{BB962C8B-B14F-4D97-AF65-F5344CB8AC3E}">
        <p14:creationId xmlns:p14="http://schemas.microsoft.com/office/powerpoint/2010/main" val="380144029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81ECFF-54C1-4A65-9875-F2713DAFF168}" type="datetimeFigureOut">
              <a:rPr lang="en-US" smtClean="0"/>
              <a:t>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B315D-8080-40FD-B89D-296D1983CD8F}" type="slidenum">
              <a:rPr lang="en-US" smtClean="0"/>
              <a:t>‹#›</a:t>
            </a:fld>
            <a:endParaRPr lang="en-US"/>
          </a:p>
        </p:txBody>
      </p:sp>
    </p:spTree>
    <p:extLst>
      <p:ext uri="{BB962C8B-B14F-4D97-AF65-F5344CB8AC3E}">
        <p14:creationId xmlns:p14="http://schemas.microsoft.com/office/powerpoint/2010/main" val="31813328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0" y="0"/>
            <a:ext cx="9144000" cy="1219200"/>
          </a:xfrm>
          <a:prstGeom prst="rect">
            <a:avLst/>
          </a:prstGeom>
          <a:solidFill>
            <a:srgbClr val="002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22238"/>
            <a:ext cx="8229600" cy="944562"/>
          </a:xfrm>
        </p:spPr>
        <p:txBody>
          <a:bodyPr/>
          <a:lstStyle>
            <a:lvl1pPr>
              <a:defRPr>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D81ECFF-54C1-4A65-9875-F2713DAFF168}"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B315D-8080-40FD-B89D-296D1983CD8F}" type="slidenum">
              <a:rPr lang="en-US" smtClean="0"/>
              <a:t>‹#›</a:t>
            </a:fld>
            <a:endParaRPr lang="en-US"/>
          </a:p>
        </p:txBody>
      </p:sp>
    </p:spTree>
    <p:extLst>
      <p:ext uri="{BB962C8B-B14F-4D97-AF65-F5344CB8AC3E}">
        <p14:creationId xmlns:p14="http://schemas.microsoft.com/office/powerpoint/2010/main" val="38411874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p:nvSpPr>
        <p:spPr>
          <a:xfrm>
            <a:off x="0" y="0"/>
            <a:ext cx="9144000" cy="1219200"/>
          </a:xfrm>
          <a:prstGeom prst="rect">
            <a:avLst/>
          </a:prstGeom>
          <a:solidFill>
            <a:srgbClr val="EF7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22238"/>
            <a:ext cx="8229600" cy="944562"/>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81ECFF-54C1-4A65-9875-F2713DAFF168}"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B315D-8080-40FD-B89D-296D1983CD8F}" type="slidenum">
              <a:rPr lang="en-US" smtClean="0"/>
              <a:t>‹#›</a:t>
            </a:fld>
            <a:endParaRPr lang="en-US"/>
          </a:p>
        </p:txBody>
      </p:sp>
    </p:spTree>
    <p:extLst>
      <p:ext uri="{BB962C8B-B14F-4D97-AF65-F5344CB8AC3E}">
        <p14:creationId xmlns:p14="http://schemas.microsoft.com/office/powerpoint/2010/main" val="38300570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p:cNvSpPr/>
          <p:nvPr/>
        </p:nvSpPr>
        <p:spPr>
          <a:xfrm>
            <a:off x="0" y="0"/>
            <a:ext cx="9144000" cy="1219200"/>
          </a:xfrm>
          <a:prstGeom prst="rect">
            <a:avLst/>
          </a:prstGeom>
          <a:solidFill>
            <a:srgbClr val="D51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22238"/>
            <a:ext cx="8229600" cy="944562"/>
          </a:xfrm>
        </p:spPr>
        <p:txBody>
          <a:bodyPr/>
          <a:lstStyle>
            <a:lvl1pPr>
              <a:defRPr>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81ECFF-54C1-4A65-9875-F2713DAFF168}"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B315D-8080-40FD-B89D-296D1983CD8F}" type="slidenum">
              <a:rPr lang="en-US" smtClean="0"/>
              <a:t>‹#›</a:t>
            </a:fld>
            <a:endParaRPr lang="en-US"/>
          </a:p>
        </p:txBody>
      </p:sp>
    </p:spTree>
    <p:extLst>
      <p:ext uri="{BB962C8B-B14F-4D97-AF65-F5344CB8AC3E}">
        <p14:creationId xmlns:p14="http://schemas.microsoft.com/office/powerpoint/2010/main" val="15807319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7" name="Rectangle 6"/>
          <p:cNvSpPr/>
          <p:nvPr/>
        </p:nvSpPr>
        <p:spPr>
          <a:xfrm>
            <a:off x="0" y="0"/>
            <a:ext cx="9144000" cy="1219200"/>
          </a:xfrm>
          <a:prstGeom prst="rect">
            <a:avLst/>
          </a:prstGeom>
          <a:solidFill>
            <a:srgbClr val="63A7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22238"/>
            <a:ext cx="8229600" cy="944562"/>
          </a:xfrm>
        </p:spPr>
        <p:txBody>
          <a:bodyPr/>
          <a:lstStyle>
            <a:lvl1pPr>
              <a:defRPr>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81ECFF-54C1-4A65-9875-F2713DAFF168}"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B315D-8080-40FD-B89D-296D1983CD8F}" type="slidenum">
              <a:rPr lang="en-US" smtClean="0"/>
              <a:t>‹#›</a:t>
            </a:fld>
            <a:endParaRPr lang="en-US"/>
          </a:p>
        </p:txBody>
      </p:sp>
    </p:spTree>
    <p:extLst>
      <p:ext uri="{BB962C8B-B14F-4D97-AF65-F5344CB8AC3E}">
        <p14:creationId xmlns:p14="http://schemas.microsoft.com/office/powerpoint/2010/main" val="49662107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7" name="Rectangle 6"/>
          <p:cNvSpPr/>
          <p:nvPr/>
        </p:nvSpPr>
        <p:spPr>
          <a:xfrm>
            <a:off x="0" y="0"/>
            <a:ext cx="9144000" cy="1219200"/>
          </a:xfrm>
          <a:prstGeom prst="rect">
            <a:avLst/>
          </a:prstGeom>
          <a:solidFill>
            <a:srgbClr val="FFC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22238"/>
            <a:ext cx="8229600" cy="944562"/>
          </a:xfrm>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81ECFF-54C1-4A65-9875-F2713DAFF168}"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B315D-8080-40FD-B89D-296D1983CD8F}" type="slidenum">
              <a:rPr lang="en-US" smtClean="0"/>
              <a:t>‹#›</a:t>
            </a:fld>
            <a:endParaRPr lang="en-US"/>
          </a:p>
        </p:txBody>
      </p:sp>
    </p:spTree>
    <p:extLst>
      <p:ext uri="{BB962C8B-B14F-4D97-AF65-F5344CB8AC3E}">
        <p14:creationId xmlns:p14="http://schemas.microsoft.com/office/powerpoint/2010/main" val="38848525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7" name="Rectangle 6"/>
          <p:cNvSpPr/>
          <p:nvPr/>
        </p:nvSpPr>
        <p:spPr>
          <a:xfrm>
            <a:off x="0" y="0"/>
            <a:ext cx="9144000" cy="1219200"/>
          </a:xfrm>
          <a:prstGeom prst="rect">
            <a:avLst/>
          </a:prstGeom>
          <a:solidFill>
            <a:srgbClr val="40B4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22238"/>
            <a:ext cx="8229600" cy="944562"/>
          </a:xfrm>
        </p:spPr>
        <p:txBody>
          <a:bodyPr/>
          <a:lstStyle>
            <a:lvl1pPr>
              <a:defRPr>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81ECFF-54C1-4A65-9875-F2713DAFF168}"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B315D-8080-40FD-B89D-296D1983CD8F}" type="slidenum">
              <a:rPr lang="en-US" smtClean="0"/>
              <a:t>‹#›</a:t>
            </a:fld>
            <a:endParaRPr lang="en-US"/>
          </a:p>
        </p:txBody>
      </p:sp>
    </p:spTree>
    <p:extLst>
      <p:ext uri="{BB962C8B-B14F-4D97-AF65-F5344CB8AC3E}">
        <p14:creationId xmlns:p14="http://schemas.microsoft.com/office/powerpoint/2010/main" val="32607505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7" name="Rectangle 6"/>
          <p:cNvSpPr/>
          <p:nvPr/>
        </p:nvSpPr>
        <p:spPr>
          <a:xfrm>
            <a:off x="0" y="0"/>
            <a:ext cx="9144000" cy="1219200"/>
          </a:xfrm>
          <a:prstGeom prst="rect">
            <a:avLst/>
          </a:prstGeom>
          <a:solidFill>
            <a:srgbClr val="B00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22238"/>
            <a:ext cx="8229600" cy="944562"/>
          </a:xfrm>
        </p:spPr>
        <p:txBody>
          <a:bodyPr/>
          <a:lstStyle>
            <a:lvl1pPr>
              <a:defRPr>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81ECFF-54C1-4A65-9875-F2713DAFF168}"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B315D-8080-40FD-B89D-296D1983CD8F}" type="slidenum">
              <a:rPr lang="en-US" smtClean="0"/>
              <a:t>‹#›</a:t>
            </a:fld>
            <a:endParaRPr lang="en-US"/>
          </a:p>
        </p:txBody>
      </p:sp>
    </p:spTree>
    <p:extLst>
      <p:ext uri="{BB962C8B-B14F-4D97-AF65-F5344CB8AC3E}">
        <p14:creationId xmlns:p14="http://schemas.microsoft.com/office/powerpoint/2010/main" val="332606262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7" name="Rectangle 6"/>
          <p:cNvSpPr/>
          <p:nvPr/>
        </p:nvSpPr>
        <p:spPr>
          <a:xfrm>
            <a:off x="0" y="0"/>
            <a:ext cx="9144000" cy="1219200"/>
          </a:xfrm>
          <a:prstGeom prst="rect">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22238"/>
            <a:ext cx="8229600" cy="944562"/>
          </a:xfrm>
        </p:spPr>
        <p:txBody>
          <a:bodyPr/>
          <a:lstStyle>
            <a:lvl1pPr>
              <a:defRPr>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81ECFF-54C1-4A65-9875-F2713DAFF168}"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B315D-8080-40FD-B89D-296D1983CD8F}" type="slidenum">
              <a:rPr lang="en-US" smtClean="0"/>
              <a:t>‹#›</a:t>
            </a:fld>
            <a:endParaRPr lang="en-US"/>
          </a:p>
        </p:txBody>
      </p:sp>
    </p:spTree>
    <p:extLst>
      <p:ext uri="{BB962C8B-B14F-4D97-AF65-F5344CB8AC3E}">
        <p14:creationId xmlns:p14="http://schemas.microsoft.com/office/powerpoint/2010/main" val="18979313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77000"/>
            <a:ext cx="9144000" cy="381000"/>
          </a:xfrm>
          <a:prstGeom prst="rect">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a:p>
        </p:txBody>
      </p:sp>
      <p:grpSp>
        <p:nvGrpSpPr>
          <p:cNvPr id="1043" name="Group 1042"/>
          <p:cNvGrpSpPr/>
          <p:nvPr/>
        </p:nvGrpSpPr>
        <p:grpSpPr>
          <a:xfrm>
            <a:off x="-4763" y="6439221"/>
            <a:ext cx="9153526" cy="45719"/>
            <a:chOff x="-4763" y="6424613"/>
            <a:chExt cx="9153526" cy="60325"/>
          </a:xfrm>
        </p:grpSpPr>
        <p:sp>
          <p:nvSpPr>
            <p:cNvPr id="11" name="AutoShape 6"/>
            <p:cNvSpPr>
              <a:spLocks noChangeAspect="1" noChangeArrowheads="1" noTextEdit="1"/>
            </p:cNvSpPr>
            <p:nvPr userDrawn="1"/>
          </p:nvSpPr>
          <p:spPr bwMode="auto">
            <a:xfrm>
              <a:off x="0" y="6424613"/>
              <a:ext cx="9144000"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1" compatLnSpc="1">
              <a:prstTxWarp prst="textNoShape">
                <a:avLst/>
              </a:prstTxWarp>
            </a:bodyPr>
            <a:lstStyle/>
            <a:p>
              <a:endParaRPr lang="en-US"/>
            </a:p>
          </p:txBody>
        </p:sp>
        <p:sp>
          <p:nvSpPr>
            <p:cNvPr id="12" name="Rectangle 8"/>
            <p:cNvSpPr>
              <a:spLocks noChangeArrowheads="1"/>
            </p:cNvSpPr>
            <p:nvPr userDrawn="1"/>
          </p:nvSpPr>
          <p:spPr bwMode="auto">
            <a:xfrm>
              <a:off x="6534150" y="6424613"/>
              <a:ext cx="1306513" cy="60325"/>
            </a:xfrm>
            <a:prstGeom prst="rect">
              <a:avLst/>
            </a:prstGeom>
            <a:solidFill>
              <a:srgbClr val="40B4E5"/>
            </a:solidFill>
            <a:ln>
              <a:noFill/>
            </a:ln>
          </p:spPr>
          <p:txBody>
            <a:bodyPr vert="horz" wrap="square" lIns="91440" tIns="45720" rIns="91440" bIns="45720" numCol="1" anchor="b" anchorCtr="1" compatLnSpc="1">
              <a:prstTxWarp prst="textNoShape">
                <a:avLst/>
              </a:prstTxWarp>
            </a:bodyPr>
            <a:lstStyle/>
            <a:p>
              <a:endParaRPr lang="en-US"/>
            </a:p>
          </p:txBody>
        </p:sp>
        <p:sp>
          <p:nvSpPr>
            <p:cNvPr id="13" name="Rectangle 9"/>
            <p:cNvSpPr>
              <a:spLocks noChangeArrowheads="1"/>
            </p:cNvSpPr>
            <p:nvPr userDrawn="1"/>
          </p:nvSpPr>
          <p:spPr bwMode="auto">
            <a:xfrm>
              <a:off x="7840663" y="6424613"/>
              <a:ext cx="1308100" cy="60325"/>
            </a:xfrm>
            <a:prstGeom prst="rect">
              <a:avLst/>
            </a:prstGeom>
            <a:solidFill>
              <a:srgbClr val="B00060"/>
            </a:solidFill>
            <a:ln>
              <a:noFill/>
            </a:ln>
          </p:spPr>
          <p:txBody>
            <a:bodyPr vert="horz" wrap="square" lIns="91440" tIns="45720" rIns="91440" bIns="45720" numCol="1" anchor="b" anchorCtr="1" compatLnSpc="1">
              <a:prstTxWarp prst="textNoShape">
                <a:avLst/>
              </a:prstTxWarp>
            </a:bodyPr>
            <a:lstStyle/>
            <a:p>
              <a:endParaRPr lang="en-US"/>
            </a:p>
          </p:txBody>
        </p:sp>
        <p:sp>
          <p:nvSpPr>
            <p:cNvPr id="14" name="Rectangle 10"/>
            <p:cNvSpPr>
              <a:spLocks noChangeArrowheads="1"/>
            </p:cNvSpPr>
            <p:nvPr userDrawn="1"/>
          </p:nvSpPr>
          <p:spPr bwMode="auto">
            <a:xfrm>
              <a:off x="1303338" y="6424613"/>
              <a:ext cx="1306513" cy="60325"/>
            </a:xfrm>
            <a:prstGeom prst="rect">
              <a:avLst/>
            </a:prstGeom>
            <a:solidFill>
              <a:srgbClr val="EF7622"/>
            </a:solidFill>
            <a:ln>
              <a:noFill/>
            </a:ln>
          </p:spPr>
          <p:txBody>
            <a:bodyPr vert="horz" wrap="square" lIns="91440" tIns="45720" rIns="91440" bIns="45720" numCol="1" anchor="b" anchorCtr="1" compatLnSpc="1">
              <a:prstTxWarp prst="textNoShape">
                <a:avLst/>
              </a:prstTxWarp>
            </a:bodyPr>
            <a:lstStyle/>
            <a:p>
              <a:endParaRPr lang="en-US"/>
            </a:p>
          </p:txBody>
        </p:sp>
        <p:sp>
          <p:nvSpPr>
            <p:cNvPr id="15" name="Rectangle 11"/>
            <p:cNvSpPr>
              <a:spLocks noChangeArrowheads="1"/>
            </p:cNvSpPr>
            <p:nvPr userDrawn="1"/>
          </p:nvSpPr>
          <p:spPr bwMode="auto">
            <a:xfrm>
              <a:off x="3917950" y="6424613"/>
              <a:ext cx="1308100" cy="60325"/>
            </a:xfrm>
            <a:prstGeom prst="rect">
              <a:avLst/>
            </a:prstGeom>
            <a:solidFill>
              <a:srgbClr val="63A70A"/>
            </a:solidFill>
            <a:ln>
              <a:noFill/>
            </a:ln>
          </p:spPr>
          <p:txBody>
            <a:bodyPr vert="horz" wrap="square" lIns="91440" tIns="45720" rIns="91440" bIns="45720" numCol="1" anchor="b" anchorCtr="1" compatLnSpc="1">
              <a:prstTxWarp prst="textNoShape">
                <a:avLst/>
              </a:prstTxWarp>
            </a:bodyPr>
            <a:lstStyle/>
            <a:p>
              <a:endParaRPr lang="en-US"/>
            </a:p>
          </p:txBody>
        </p:sp>
        <p:sp>
          <p:nvSpPr>
            <p:cNvPr id="16" name="Rectangle 12"/>
            <p:cNvSpPr>
              <a:spLocks noChangeArrowheads="1"/>
            </p:cNvSpPr>
            <p:nvPr userDrawn="1"/>
          </p:nvSpPr>
          <p:spPr bwMode="auto">
            <a:xfrm>
              <a:off x="2609850" y="6424613"/>
              <a:ext cx="1308100" cy="60325"/>
            </a:xfrm>
            <a:prstGeom prst="rect">
              <a:avLst/>
            </a:prstGeom>
            <a:solidFill>
              <a:srgbClr val="D51067"/>
            </a:solidFill>
            <a:ln>
              <a:noFill/>
            </a:ln>
          </p:spPr>
          <p:txBody>
            <a:bodyPr vert="horz" wrap="square" lIns="91440" tIns="45720" rIns="91440" bIns="45720" numCol="1" anchor="b" anchorCtr="1" compatLnSpc="1">
              <a:prstTxWarp prst="textNoShape">
                <a:avLst/>
              </a:prstTxWarp>
            </a:bodyPr>
            <a:lstStyle/>
            <a:p>
              <a:endParaRPr lang="en-US"/>
            </a:p>
          </p:txBody>
        </p:sp>
        <p:sp>
          <p:nvSpPr>
            <p:cNvPr id="17" name="Rectangle 13"/>
            <p:cNvSpPr>
              <a:spLocks noChangeArrowheads="1"/>
            </p:cNvSpPr>
            <p:nvPr userDrawn="1"/>
          </p:nvSpPr>
          <p:spPr bwMode="auto">
            <a:xfrm>
              <a:off x="5226050" y="6424613"/>
              <a:ext cx="1308100" cy="60325"/>
            </a:xfrm>
            <a:prstGeom prst="rect">
              <a:avLst/>
            </a:prstGeom>
            <a:solidFill>
              <a:srgbClr val="FFC627"/>
            </a:solidFill>
            <a:ln>
              <a:noFill/>
            </a:ln>
          </p:spPr>
          <p:txBody>
            <a:bodyPr vert="horz" wrap="square" lIns="91440" tIns="45720" rIns="91440" bIns="45720" numCol="1" anchor="b" anchorCtr="1" compatLnSpc="1">
              <a:prstTxWarp prst="textNoShape">
                <a:avLst/>
              </a:prstTxWarp>
            </a:bodyPr>
            <a:lstStyle/>
            <a:p>
              <a:endParaRPr lang="en-US"/>
            </a:p>
          </p:txBody>
        </p:sp>
        <p:sp>
          <p:nvSpPr>
            <p:cNvPr id="18" name="Rectangle 14"/>
            <p:cNvSpPr>
              <a:spLocks noChangeArrowheads="1"/>
            </p:cNvSpPr>
            <p:nvPr userDrawn="1"/>
          </p:nvSpPr>
          <p:spPr bwMode="auto">
            <a:xfrm>
              <a:off x="-4763" y="6424613"/>
              <a:ext cx="1308100" cy="60325"/>
            </a:xfrm>
            <a:prstGeom prst="rect">
              <a:avLst/>
            </a:prstGeom>
            <a:solidFill>
              <a:srgbClr val="002F87"/>
            </a:solidFill>
            <a:ln>
              <a:noFill/>
            </a:ln>
          </p:spPr>
          <p:txBody>
            <a:bodyPr vert="horz" wrap="square" lIns="91440" tIns="45720" rIns="91440" bIns="45720" numCol="1" anchor="b" anchorCtr="1" compatLnSpc="1">
              <a:prstTxWarp prst="textNoShape">
                <a:avLst/>
              </a:prstTxWarp>
            </a:bodyPr>
            <a:lstStyle/>
            <a:p>
              <a:endParaRPr lang="en-US"/>
            </a:p>
          </p:txBody>
        </p: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840663" y="6527006"/>
            <a:ext cx="831159" cy="228600"/>
          </a:xfrm>
          <a:prstGeom prst="rect">
            <a:avLst/>
          </a:prstGeom>
        </p:spPr>
        <p:txBody>
          <a:bodyPr vert="horz" lIns="91440" tIns="45720" rIns="91440" bIns="45720" rtlCol="0" anchor="b" anchorCtr="1"/>
          <a:lstStyle>
            <a:lvl1pPr algn="l">
              <a:defRPr sz="800">
                <a:solidFill>
                  <a:schemeClr val="bg1"/>
                </a:solidFill>
              </a:defRPr>
            </a:lvl1pPr>
          </a:lstStyle>
          <a:p>
            <a:fld id="{3D81ECFF-54C1-4A65-9875-F2713DAFF168}" type="datetimeFigureOut">
              <a:rPr lang="en-US" smtClean="0"/>
              <a:t>1/7/2019</a:t>
            </a:fld>
            <a:endParaRPr lang="en-US"/>
          </a:p>
        </p:txBody>
      </p:sp>
      <p:sp>
        <p:nvSpPr>
          <p:cNvPr id="5" name="Footer Placeholder 4"/>
          <p:cNvSpPr>
            <a:spLocks noGrp="1"/>
          </p:cNvSpPr>
          <p:nvPr>
            <p:ph type="ftr" sz="quarter" idx="3"/>
          </p:nvPr>
        </p:nvSpPr>
        <p:spPr>
          <a:xfrm>
            <a:off x="2133600" y="6527006"/>
            <a:ext cx="5638800" cy="228600"/>
          </a:xfrm>
          <a:prstGeom prst="rect">
            <a:avLst/>
          </a:prstGeom>
        </p:spPr>
        <p:txBody>
          <a:bodyPr vert="horz" lIns="91440" tIns="45720" rIns="91440" bIns="45720" rtlCol="0" anchor="b" anchorCtr="1"/>
          <a:lstStyle>
            <a:lvl1pPr algn="ctr">
              <a:defRPr sz="800">
                <a:solidFill>
                  <a:schemeClr val="bg1"/>
                </a:solidFill>
              </a:defRPr>
            </a:lvl1pPr>
          </a:lstStyle>
          <a:p>
            <a:endParaRPr lang="en-US"/>
          </a:p>
        </p:txBody>
      </p:sp>
      <p:sp>
        <p:nvSpPr>
          <p:cNvPr id="6" name="Slide Number Placeholder 5"/>
          <p:cNvSpPr>
            <a:spLocks noGrp="1"/>
          </p:cNvSpPr>
          <p:nvPr>
            <p:ph type="sldNum" sz="quarter" idx="4"/>
          </p:nvPr>
        </p:nvSpPr>
        <p:spPr>
          <a:xfrm>
            <a:off x="8686800" y="6527006"/>
            <a:ext cx="457200" cy="228600"/>
          </a:xfrm>
          <a:prstGeom prst="rect">
            <a:avLst/>
          </a:prstGeom>
        </p:spPr>
        <p:txBody>
          <a:bodyPr vert="horz" lIns="91440" tIns="45720" rIns="91440" bIns="45720" rtlCol="0" anchor="b" anchorCtr="1"/>
          <a:lstStyle>
            <a:lvl1pPr algn="r">
              <a:defRPr sz="800">
                <a:solidFill>
                  <a:schemeClr val="bg1"/>
                </a:solidFill>
              </a:defRPr>
            </a:lvl1pPr>
          </a:lstStyle>
          <a:p>
            <a:fld id="{93DB315D-8080-40FD-B89D-296D1983CD8F}" type="slidenum">
              <a:rPr lang="en-US" smtClean="0"/>
              <a:t>‹#›</a:t>
            </a:fld>
            <a:endParaRPr lang="en-US"/>
          </a:p>
        </p:txBody>
      </p:sp>
      <p:pic>
        <p:nvPicPr>
          <p:cNvPr id="41" name="Picture 2" descr="S:\BH M&amp;C Creative Services - Internal\``Logo Archive\``Active Logo Files\08 - PNG\Baystate_Health_UMASS_University_of_Massachusetts_Medical_School_Combined_wht.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61366" y="6530787"/>
            <a:ext cx="1652087" cy="282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792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amazon.com/gp/video/detail/B004AXR3C6/ref=atv_yvl_list_pr_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_EPsA5oRwz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hyperlink" Target="https://www.amazon.com/gp/video/detail/B004AXR3C6/ref=atv_yvl_list_pr_0"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15.xml"/><Relationship Id="rId5" Type="http://schemas.openxmlformats.org/officeDocument/2006/relationships/image" Target="../media/image36.png"/><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cdph.ca.gov/Programs/CCDPHP/DCDIC/CDCB/Pages/AlzheimersDiseaseResources.aspx"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bhw.hrsa.gov/grants/geriatrics/alzheimers-curriculu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6000" dirty="0" smtClean="0"/>
              <a:t>Alzheimer’s Disease &amp; Related Dementias</a:t>
            </a:r>
            <a:endParaRPr lang="en-US" sz="6000" dirty="0"/>
          </a:p>
        </p:txBody>
      </p:sp>
      <p:sp>
        <p:nvSpPr>
          <p:cNvPr id="3" name="Subtitle 2"/>
          <p:cNvSpPr>
            <a:spLocks noGrp="1"/>
          </p:cNvSpPr>
          <p:nvPr>
            <p:ph type="subTitle" idx="1"/>
          </p:nvPr>
        </p:nvSpPr>
        <p:spPr>
          <a:xfrm>
            <a:off x="1371600" y="3505200"/>
            <a:ext cx="6400800" cy="2438400"/>
          </a:xfrm>
        </p:spPr>
        <p:txBody>
          <a:bodyPr>
            <a:normAutofit fontScale="92500" lnSpcReduction="20000"/>
          </a:bodyPr>
          <a:lstStyle/>
          <a:p>
            <a:endParaRPr lang="en-US" dirty="0"/>
          </a:p>
          <a:p>
            <a:r>
              <a:rPr lang="en-US" dirty="0" smtClean="0"/>
              <a:t>Laura Iglesias Lino, MD</a:t>
            </a:r>
          </a:p>
          <a:p>
            <a:r>
              <a:rPr lang="en-US" dirty="0" smtClean="0"/>
              <a:t>Erin Leahy, MD</a:t>
            </a:r>
            <a:endParaRPr lang="en-US" dirty="0"/>
          </a:p>
          <a:p>
            <a:endParaRPr lang="en-US" dirty="0"/>
          </a:p>
          <a:p>
            <a:r>
              <a:rPr lang="en-US" dirty="0" smtClean="0"/>
              <a:t>December 19, 2018</a:t>
            </a:r>
          </a:p>
        </p:txBody>
      </p:sp>
      <p:sp>
        <p:nvSpPr>
          <p:cNvPr id="4" name="Subtitle 2"/>
          <p:cNvSpPr txBox="1">
            <a:spLocks/>
          </p:cNvSpPr>
          <p:nvPr/>
        </p:nvSpPr>
        <p:spPr>
          <a:xfrm>
            <a:off x="1371600" y="6019800"/>
            <a:ext cx="6400800" cy="609600"/>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bg1"/>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smtClean="0"/>
          </a:p>
          <a:p>
            <a:r>
              <a:rPr lang="en-US" dirty="0" smtClean="0"/>
              <a:t>Special thanks to Alzheimer’s Association and HRSA.</a:t>
            </a:r>
          </a:p>
        </p:txBody>
      </p:sp>
    </p:spTree>
    <p:extLst>
      <p:ext uri="{BB962C8B-B14F-4D97-AF65-F5344CB8AC3E}">
        <p14:creationId xmlns:p14="http://schemas.microsoft.com/office/powerpoint/2010/main" val="924501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533400" y="4190999"/>
            <a:ext cx="8150225" cy="1905001"/>
          </a:xfrm>
          <a:prstGeom prst="roundRect">
            <a:avLst>
              <a:gd name="adj" fmla="val 765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13" name="TextBox 12"/>
          <p:cNvSpPr txBox="1"/>
          <p:nvPr/>
        </p:nvSpPr>
        <p:spPr>
          <a:xfrm>
            <a:off x="4758064" y="4267200"/>
            <a:ext cx="1588335" cy="1569660"/>
          </a:xfrm>
          <a:prstGeom prst="rect">
            <a:avLst/>
          </a:prstGeom>
          <a:noFill/>
        </p:spPr>
        <p:txBody>
          <a:bodyPr wrap="square" rtlCol="0">
            <a:spAutoFit/>
          </a:bodyPr>
          <a:lstStyle/>
          <a:p>
            <a:pPr algn="r"/>
            <a:r>
              <a:rPr lang="en-US" sz="1600" dirty="0" smtClean="0">
                <a:latin typeface="+mj-lt"/>
                <a:cs typeface="Aharoni" pitchFamily="2" charset="-79"/>
              </a:rPr>
              <a:t>Of those diagnosed, only 45% of them or their caregivers are </a:t>
            </a:r>
            <a:r>
              <a:rPr lang="en-US" sz="1600" u="sng" dirty="0" smtClean="0">
                <a:latin typeface="+mj-lt"/>
                <a:cs typeface="Aharoni" pitchFamily="2" charset="-79"/>
              </a:rPr>
              <a:t>aware of the diagnosis</a:t>
            </a:r>
            <a:r>
              <a:rPr lang="en-US" sz="1600" dirty="0" smtClean="0">
                <a:latin typeface="+mj-lt"/>
                <a:cs typeface="Aharoni" pitchFamily="2" charset="-79"/>
              </a:rPr>
              <a:t>.</a:t>
            </a:r>
            <a:endParaRPr lang="en-US" sz="1600" dirty="0">
              <a:latin typeface="+mj-lt"/>
              <a:cs typeface="Aharoni" pitchFamily="2" charset="-79"/>
            </a:endParaRPr>
          </a:p>
        </p:txBody>
      </p:sp>
      <p:graphicFrame>
        <p:nvGraphicFramePr>
          <p:cNvPr id="16" name="Chart 15"/>
          <p:cNvGraphicFramePr/>
          <p:nvPr>
            <p:extLst>
              <p:ext uri="{D42A27DB-BD31-4B8C-83A1-F6EECF244321}">
                <p14:modId xmlns:p14="http://schemas.microsoft.com/office/powerpoint/2010/main" val="3689430783"/>
              </p:ext>
            </p:extLst>
          </p:nvPr>
        </p:nvGraphicFramePr>
        <p:xfrm>
          <a:off x="5791200" y="4181980"/>
          <a:ext cx="2710147" cy="1737360"/>
        </p:xfrm>
        <a:graphic>
          <a:graphicData uri="http://schemas.openxmlformats.org/drawingml/2006/chart">
            <c:chart xmlns:c="http://schemas.openxmlformats.org/drawingml/2006/chart" xmlns:r="http://schemas.openxmlformats.org/officeDocument/2006/relationships" r:id="rId3"/>
          </a:graphicData>
        </a:graphic>
      </p:graphicFrame>
      <p:sp>
        <p:nvSpPr>
          <p:cNvPr id="10" name="AutoShape 2" descr="https://insite.alz.org/downloads/communications/logos/alz_association/alz_horizontal_bbsytag_526_cmyk.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762000" y="4409182"/>
            <a:ext cx="1805676" cy="1077218"/>
          </a:xfrm>
          <a:prstGeom prst="rect">
            <a:avLst/>
          </a:prstGeom>
          <a:noFill/>
        </p:spPr>
        <p:txBody>
          <a:bodyPr wrap="square" rtlCol="0">
            <a:spAutoFit/>
          </a:bodyPr>
          <a:lstStyle/>
          <a:p>
            <a:pPr algn="r"/>
            <a:r>
              <a:rPr lang="en-US" sz="1600" dirty="0" smtClean="0">
                <a:latin typeface="+mj-lt"/>
                <a:cs typeface="Aharoni" pitchFamily="2" charset="-79"/>
              </a:rPr>
              <a:t>Among just those with the disease, only 33% are aware of their diagnosis.</a:t>
            </a:r>
            <a:endParaRPr lang="en-US" sz="1600" dirty="0">
              <a:latin typeface="+mj-lt"/>
              <a:cs typeface="Aharoni" pitchFamily="2" charset="-79"/>
            </a:endParaRPr>
          </a:p>
        </p:txBody>
      </p:sp>
      <p:graphicFrame>
        <p:nvGraphicFramePr>
          <p:cNvPr id="298" name="Chart 297"/>
          <p:cNvGraphicFramePr/>
          <p:nvPr>
            <p:extLst>
              <p:ext uri="{D42A27DB-BD31-4B8C-83A1-F6EECF244321}">
                <p14:modId xmlns:p14="http://schemas.microsoft.com/office/powerpoint/2010/main" val="2118485363"/>
              </p:ext>
            </p:extLst>
          </p:nvPr>
        </p:nvGraphicFramePr>
        <p:xfrm>
          <a:off x="1886521" y="4191000"/>
          <a:ext cx="2761679" cy="1738914"/>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7182165" y="4841936"/>
            <a:ext cx="914400" cy="369332"/>
          </a:xfrm>
          <a:prstGeom prst="rect">
            <a:avLst/>
          </a:prstGeom>
          <a:noFill/>
        </p:spPr>
        <p:txBody>
          <a:bodyPr wrap="square" rtlCol="0">
            <a:spAutoFit/>
          </a:bodyPr>
          <a:lstStyle/>
          <a:p>
            <a:r>
              <a:rPr lang="en-US" dirty="0" smtClean="0">
                <a:solidFill>
                  <a:schemeClr val="bg1"/>
                </a:solidFill>
              </a:rPr>
              <a:t>45%</a:t>
            </a:r>
            <a:endParaRPr lang="en-US" dirty="0">
              <a:solidFill>
                <a:schemeClr val="bg1"/>
              </a:solidFill>
            </a:endParaRPr>
          </a:p>
        </p:txBody>
      </p:sp>
      <p:sp>
        <p:nvSpPr>
          <p:cNvPr id="299" name="TextBox 298"/>
          <p:cNvSpPr txBox="1"/>
          <p:nvPr/>
        </p:nvSpPr>
        <p:spPr>
          <a:xfrm>
            <a:off x="3349143" y="4657193"/>
            <a:ext cx="914400" cy="369332"/>
          </a:xfrm>
          <a:prstGeom prst="rect">
            <a:avLst/>
          </a:prstGeom>
          <a:noFill/>
        </p:spPr>
        <p:txBody>
          <a:bodyPr wrap="square" rtlCol="0">
            <a:spAutoFit/>
          </a:bodyPr>
          <a:lstStyle/>
          <a:p>
            <a:r>
              <a:rPr lang="en-US" dirty="0" smtClean="0">
                <a:solidFill>
                  <a:schemeClr val="bg1"/>
                </a:solidFill>
              </a:rPr>
              <a:t>33%</a:t>
            </a:r>
          </a:p>
        </p:txBody>
      </p:sp>
      <p:grpSp>
        <p:nvGrpSpPr>
          <p:cNvPr id="7" name="Group 6"/>
          <p:cNvGrpSpPr/>
          <p:nvPr/>
        </p:nvGrpSpPr>
        <p:grpSpPr>
          <a:xfrm>
            <a:off x="990600" y="1349699"/>
            <a:ext cx="7094976" cy="1926901"/>
            <a:chOff x="609600" y="1078403"/>
            <a:chExt cx="7871468" cy="2467692"/>
          </a:xfrm>
        </p:grpSpPr>
        <p:grpSp>
          <p:nvGrpSpPr>
            <p:cNvPr id="26" name="Group 25"/>
            <p:cNvGrpSpPr/>
            <p:nvPr/>
          </p:nvGrpSpPr>
          <p:grpSpPr>
            <a:xfrm>
              <a:off x="609600" y="1086866"/>
              <a:ext cx="336223" cy="680624"/>
              <a:chOff x="717650" y="1086866"/>
              <a:chExt cx="336223" cy="680624"/>
            </a:xfrm>
          </p:grpSpPr>
          <p:sp>
            <p:nvSpPr>
              <p:cNvPr id="11" name="Oval 10"/>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15" name="Trapezoid 14"/>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176" name="Trapezoid 175"/>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17" name="Isosceles Triangle 16"/>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18" name="Parallelogram 17"/>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21" name="Diagonal Stripe 20"/>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22" name="Rectangle 21"/>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186" name="Group 185"/>
            <p:cNvGrpSpPr/>
            <p:nvPr/>
          </p:nvGrpSpPr>
          <p:grpSpPr>
            <a:xfrm>
              <a:off x="873026" y="1345102"/>
              <a:ext cx="336223" cy="680624"/>
              <a:chOff x="717650" y="1086866"/>
              <a:chExt cx="336223" cy="680624"/>
            </a:xfrm>
          </p:grpSpPr>
          <p:sp>
            <p:nvSpPr>
              <p:cNvPr id="187" name="Oval 186"/>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188" name="Trapezoid 187"/>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189" name="Trapezoid 188"/>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190" name="Isosceles Triangle 189"/>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191" name="Parallelogram 190"/>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192" name="Diagonal Stripe 191"/>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193" name="Rectangle 192"/>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194" name="Group 193"/>
            <p:cNvGrpSpPr/>
            <p:nvPr/>
          </p:nvGrpSpPr>
          <p:grpSpPr>
            <a:xfrm>
              <a:off x="1151613" y="1078965"/>
              <a:ext cx="336223" cy="680624"/>
              <a:chOff x="717650" y="1086866"/>
              <a:chExt cx="336223" cy="680624"/>
            </a:xfrm>
          </p:grpSpPr>
          <p:sp>
            <p:nvSpPr>
              <p:cNvPr id="195" name="Oval 194"/>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196" name="Trapezoid 195"/>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197" name="Trapezoid 196"/>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198" name="Isosceles Triangle 197"/>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199" name="Parallelogram 198"/>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200" name="Diagonal Stripe 199"/>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201" name="Rectangle 200"/>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202" name="Group 201"/>
            <p:cNvGrpSpPr/>
            <p:nvPr/>
          </p:nvGrpSpPr>
          <p:grpSpPr>
            <a:xfrm>
              <a:off x="1424139" y="1334179"/>
              <a:ext cx="336223" cy="680624"/>
              <a:chOff x="717650" y="1086866"/>
              <a:chExt cx="336223" cy="680624"/>
            </a:xfrm>
          </p:grpSpPr>
          <p:sp>
            <p:nvSpPr>
              <p:cNvPr id="203" name="Oval 202"/>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204" name="Trapezoid 203"/>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205" name="Trapezoid 204"/>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206" name="Isosceles Triangle 205"/>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207" name="Parallelogram 206"/>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208" name="Diagonal Stripe 207"/>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209" name="Rectangle 208"/>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210" name="Group 209"/>
            <p:cNvGrpSpPr/>
            <p:nvPr/>
          </p:nvGrpSpPr>
          <p:grpSpPr>
            <a:xfrm>
              <a:off x="1680427" y="1078403"/>
              <a:ext cx="336223" cy="680624"/>
              <a:chOff x="717650" y="1086866"/>
              <a:chExt cx="336223" cy="680624"/>
            </a:xfrm>
          </p:grpSpPr>
          <p:sp>
            <p:nvSpPr>
              <p:cNvPr id="211" name="Oval 210"/>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212" name="Trapezoid 211"/>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213" name="Trapezoid 212"/>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214" name="Isosceles Triangle 213"/>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215" name="Parallelogram 214"/>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216" name="Diagonal Stripe 215"/>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217" name="Rectangle 216"/>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369" name="Group 368"/>
            <p:cNvGrpSpPr/>
            <p:nvPr/>
          </p:nvGrpSpPr>
          <p:grpSpPr>
            <a:xfrm>
              <a:off x="1952953" y="1333382"/>
              <a:ext cx="336223" cy="680624"/>
              <a:chOff x="717650" y="1086866"/>
              <a:chExt cx="336223" cy="680624"/>
            </a:xfrm>
          </p:grpSpPr>
          <p:sp>
            <p:nvSpPr>
              <p:cNvPr id="370" name="Oval 369"/>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371" name="Trapezoid 370"/>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372" name="Trapezoid 371"/>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373" name="Isosceles Triangle 372"/>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374" name="Parallelogram 373"/>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375" name="Diagonal Stripe 374"/>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376" name="Rectangle 375"/>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377" name="Group 376"/>
            <p:cNvGrpSpPr/>
            <p:nvPr/>
          </p:nvGrpSpPr>
          <p:grpSpPr>
            <a:xfrm>
              <a:off x="2224765" y="1090450"/>
              <a:ext cx="336223" cy="680624"/>
              <a:chOff x="717650" y="1086866"/>
              <a:chExt cx="336223" cy="680624"/>
            </a:xfrm>
          </p:grpSpPr>
          <p:sp>
            <p:nvSpPr>
              <p:cNvPr id="378" name="Oval 377"/>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379" name="Trapezoid 378"/>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380" name="Trapezoid 379"/>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381" name="Isosceles Triangle 380"/>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382" name="Parallelogram 381"/>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383" name="Diagonal Stripe 382"/>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384" name="Rectangle 383"/>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385" name="Group 384"/>
            <p:cNvGrpSpPr/>
            <p:nvPr/>
          </p:nvGrpSpPr>
          <p:grpSpPr>
            <a:xfrm>
              <a:off x="2488191" y="1348686"/>
              <a:ext cx="336223" cy="680624"/>
              <a:chOff x="717650" y="1086866"/>
              <a:chExt cx="336223" cy="680624"/>
            </a:xfrm>
          </p:grpSpPr>
          <p:sp>
            <p:nvSpPr>
              <p:cNvPr id="386" name="Oval 385"/>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387" name="Trapezoid 386"/>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388" name="Trapezoid 387"/>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389" name="Isosceles Triangle 388"/>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390" name="Parallelogram 389"/>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391" name="Diagonal Stripe 390"/>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392" name="Rectangle 391"/>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393" name="Group 392"/>
            <p:cNvGrpSpPr/>
            <p:nvPr/>
          </p:nvGrpSpPr>
          <p:grpSpPr>
            <a:xfrm>
              <a:off x="2766778" y="1082549"/>
              <a:ext cx="336223" cy="680624"/>
              <a:chOff x="717650" y="1086866"/>
              <a:chExt cx="336223" cy="680624"/>
            </a:xfrm>
          </p:grpSpPr>
          <p:sp>
            <p:nvSpPr>
              <p:cNvPr id="394" name="Oval 393"/>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395" name="Trapezoid 394"/>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396" name="Trapezoid 395"/>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397" name="Isosceles Triangle 396"/>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398" name="Parallelogram 397"/>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399" name="Diagonal Stripe 398"/>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00" name="Rectangle 399"/>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401" name="Group 400"/>
            <p:cNvGrpSpPr/>
            <p:nvPr/>
          </p:nvGrpSpPr>
          <p:grpSpPr>
            <a:xfrm>
              <a:off x="3039304" y="1337763"/>
              <a:ext cx="336223" cy="680624"/>
              <a:chOff x="717650" y="1086866"/>
              <a:chExt cx="336223" cy="680624"/>
            </a:xfrm>
          </p:grpSpPr>
          <p:sp>
            <p:nvSpPr>
              <p:cNvPr id="402" name="Oval 401"/>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03" name="Trapezoid 402"/>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04" name="Trapezoid 403"/>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05" name="Isosceles Triangle 404"/>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06" name="Parallelogram 405"/>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07" name="Diagonal Stripe 406"/>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08" name="Rectangle 407"/>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409" name="Group 408"/>
            <p:cNvGrpSpPr/>
            <p:nvPr/>
          </p:nvGrpSpPr>
          <p:grpSpPr>
            <a:xfrm>
              <a:off x="3295592" y="1081987"/>
              <a:ext cx="336223" cy="680624"/>
              <a:chOff x="717650" y="1086866"/>
              <a:chExt cx="336223" cy="680624"/>
            </a:xfrm>
          </p:grpSpPr>
          <p:sp>
            <p:nvSpPr>
              <p:cNvPr id="410" name="Oval 409"/>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11" name="Trapezoid 410"/>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12" name="Trapezoid 411"/>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13" name="Isosceles Triangle 412"/>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14" name="Parallelogram 413"/>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15" name="Diagonal Stripe 414"/>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16" name="Rectangle 415"/>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417" name="Group 416"/>
            <p:cNvGrpSpPr/>
            <p:nvPr/>
          </p:nvGrpSpPr>
          <p:grpSpPr>
            <a:xfrm>
              <a:off x="3568118" y="1336966"/>
              <a:ext cx="336223" cy="680624"/>
              <a:chOff x="717650" y="1086866"/>
              <a:chExt cx="336223" cy="680624"/>
            </a:xfrm>
          </p:grpSpPr>
          <p:sp>
            <p:nvSpPr>
              <p:cNvPr id="418" name="Oval 417"/>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19" name="Trapezoid 418"/>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20" name="Trapezoid 419"/>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21" name="Isosceles Triangle 420"/>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22" name="Parallelogram 421"/>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23" name="Diagonal Stripe 422"/>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24" name="Rectangle 423"/>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425" name="Group 424"/>
            <p:cNvGrpSpPr/>
            <p:nvPr/>
          </p:nvGrpSpPr>
          <p:grpSpPr>
            <a:xfrm>
              <a:off x="3844510" y="1094838"/>
              <a:ext cx="336223" cy="680624"/>
              <a:chOff x="717650" y="1086866"/>
              <a:chExt cx="336223" cy="680624"/>
            </a:xfrm>
          </p:grpSpPr>
          <p:sp>
            <p:nvSpPr>
              <p:cNvPr id="426" name="Oval 425"/>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27" name="Trapezoid 426"/>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28" name="Trapezoid 427"/>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29" name="Isosceles Triangle 428"/>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30" name="Parallelogram 429"/>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31" name="Diagonal Stripe 430"/>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32" name="Rectangle 431"/>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433" name="Group 432"/>
            <p:cNvGrpSpPr/>
            <p:nvPr/>
          </p:nvGrpSpPr>
          <p:grpSpPr>
            <a:xfrm>
              <a:off x="4107936" y="1353074"/>
              <a:ext cx="336223" cy="680624"/>
              <a:chOff x="717650" y="1086866"/>
              <a:chExt cx="336223" cy="680624"/>
            </a:xfrm>
          </p:grpSpPr>
          <p:sp>
            <p:nvSpPr>
              <p:cNvPr id="434" name="Oval 433"/>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35" name="Trapezoid 434"/>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36" name="Trapezoid 435"/>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37" name="Isosceles Triangle 436"/>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38" name="Parallelogram 437"/>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39" name="Diagonal Stripe 438"/>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40" name="Rectangle 439"/>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441" name="Group 440"/>
            <p:cNvGrpSpPr/>
            <p:nvPr/>
          </p:nvGrpSpPr>
          <p:grpSpPr>
            <a:xfrm>
              <a:off x="4386523" y="1086937"/>
              <a:ext cx="336223" cy="680624"/>
              <a:chOff x="717650" y="1086866"/>
              <a:chExt cx="336223" cy="680624"/>
            </a:xfrm>
          </p:grpSpPr>
          <p:sp>
            <p:nvSpPr>
              <p:cNvPr id="442" name="Oval 441"/>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43" name="Trapezoid 442"/>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44" name="Trapezoid 443"/>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45" name="Isosceles Triangle 444"/>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46" name="Parallelogram 445"/>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47" name="Diagonal Stripe 446"/>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48" name="Rectangle 447"/>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449" name="Group 448"/>
            <p:cNvGrpSpPr/>
            <p:nvPr/>
          </p:nvGrpSpPr>
          <p:grpSpPr>
            <a:xfrm>
              <a:off x="4659049" y="1342151"/>
              <a:ext cx="336223" cy="680624"/>
              <a:chOff x="717650" y="1086866"/>
              <a:chExt cx="336223" cy="680624"/>
            </a:xfrm>
          </p:grpSpPr>
          <p:sp>
            <p:nvSpPr>
              <p:cNvPr id="450" name="Oval 449"/>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51" name="Trapezoid 450"/>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52" name="Trapezoid 451"/>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53" name="Isosceles Triangle 452"/>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54" name="Parallelogram 453"/>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55" name="Diagonal Stripe 454"/>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56" name="Rectangle 455"/>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457" name="Group 456"/>
            <p:cNvGrpSpPr/>
            <p:nvPr/>
          </p:nvGrpSpPr>
          <p:grpSpPr>
            <a:xfrm>
              <a:off x="4915337" y="1086375"/>
              <a:ext cx="336223" cy="680624"/>
              <a:chOff x="717650" y="1086866"/>
              <a:chExt cx="336223" cy="680624"/>
            </a:xfrm>
          </p:grpSpPr>
          <p:sp>
            <p:nvSpPr>
              <p:cNvPr id="458" name="Oval 457"/>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59" name="Trapezoid 458"/>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60" name="Trapezoid 459"/>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61" name="Isosceles Triangle 460"/>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62" name="Parallelogram 461"/>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63" name="Diagonal Stripe 462"/>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64" name="Rectangle 463"/>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465" name="Group 464"/>
            <p:cNvGrpSpPr/>
            <p:nvPr/>
          </p:nvGrpSpPr>
          <p:grpSpPr>
            <a:xfrm>
              <a:off x="5187863" y="1341354"/>
              <a:ext cx="336223" cy="680624"/>
              <a:chOff x="717650" y="1086866"/>
              <a:chExt cx="336223" cy="680624"/>
            </a:xfrm>
          </p:grpSpPr>
          <p:sp>
            <p:nvSpPr>
              <p:cNvPr id="466" name="Oval 465"/>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67" name="Trapezoid 466"/>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68" name="Trapezoid 467"/>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69" name="Isosceles Triangle 468"/>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70" name="Parallelogram 469"/>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71" name="Diagonal Stripe 470"/>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72" name="Rectangle 471"/>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473" name="Group 472"/>
            <p:cNvGrpSpPr/>
            <p:nvPr/>
          </p:nvGrpSpPr>
          <p:grpSpPr>
            <a:xfrm>
              <a:off x="5462231" y="1090450"/>
              <a:ext cx="336223" cy="680624"/>
              <a:chOff x="717650" y="1086866"/>
              <a:chExt cx="336223" cy="680624"/>
            </a:xfrm>
          </p:grpSpPr>
          <p:sp>
            <p:nvSpPr>
              <p:cNvPr id="474" name="Oval 473"/>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75" name="Trapezoid 474"/>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76" name="Trapezoid 475"/>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77" name="Isosceles Triangle 476"/>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78" name="Parallelogram 477"/>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79" name="Diagonal Stripe 478"/>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80" name="Rectangle 479"/>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481" name="Group 480"/>
            <p:cNvGrpSpPr/>
            <p:nvPr/>
          </p:nvGrpSpPr>
          <p:grpSpPr>
            <a:xfrm>
              <a:off x="5725657" y="1348686"/>
              <a:ext cx="336223" cy="680624"/>
              <a:chOff x="717650" y="1086866"/>
              <a:chExt cx="336223" cy="680624"/>
            </a:xfrm>
          </p:grpSpPr>
          <p:sp>
            <p:nvSpPr>
              <p:cNvPr id="482" name="Oval 481"/>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83" name="Trapezoid 482"/>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84" name="Trapezoid 483"/>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85" name="Isosceles Triangle 484"/>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86" name="Parallelogram 485"/>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87" name="Diagonal Stripe 486"/>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88" name="Rectangle 487"/>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489" name="Group 488"/>
            <p:cNvGrpSpPr/>
            <p:nvPr/>
          </p:nvGrpSpPr>
          <p:grpSpPr>
            <a:xfrm>
              <a:off x="6004244" y="1082549"/>
              <a:ext cx="336223" cy="680624"/>
              <a:chOff x="717650" y="1086866"/>
              <a:chExt cx="336223" cy="680624"/>
            </a:xfrm>
          </p:grpSpPr>
          <p:sp>
            <p:nvSpPr>
              <p:cNvPr id="490" name="Oval 489"/>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91" name="Trapezoid 490"/>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92" name="Trapezoid 491"/>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93" name="Isosceles Triangle 492"/>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94" name="Parallelogram 493"/>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95" name="Diagonal Stripe 494"/>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96" name="Rectangle 495"/>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497" name="Group 496"/>
            <p:cNvGrpSpPr/>
            <p:nvPr/>
          </p:nvGrpSpPr>
          <p:grpSpPr>
            <a:xfrm>
              <a:off x="6276770" y="1337763"/>
              <a:ext cx="336223" cy="680624"/>
              <a:chOff x="717650" y="1086866"/>
              <a:chExt cx="336223" cy="680624"/>
            </a:xfrm>
          </p:grpSpPr>
          <p:sp>
            <p:nvSpPr>
              <p:cNvPr id="498" name="Oval 497"/>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499" name="Trapezoid 498"/>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00" name="Trapezoid 499"/>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01" name="Isosceles Triangle 500"/>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02" name="Parallelogram 501"/>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03" name="Diagonal Stripe 502"/>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04" name="Rectangle 503"/>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505" name="Group 504"/>
            <p:cNvGrpSpPr/>
            <p:nvPr/>
          </p:nvGrpSpPr>
          <p:grpSpPr>
            <a:xfrm>
              <a:off x="6533058" y="1081987"/>
              <a:ext cx="336223" cy="680624"/>
              <a:chOff x="717650" y="1086866"/>
              <a:chExt cx="336223" cy="680624"/>
            </a:xfrm>
          </p:grpSpPr>
          <p:sp>
            <p:nvSpPr>
              <p:cNvPr id="506" name="Oval 505"/>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07" name="Trapezoid 506"/>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08" name="Trapezoid 507"/>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09" name="Isosceles Triangle 508"/>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10" name="Parallelogram 509"/>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11" name="Diagonal Stripe 510"/>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12" name="Rectangle 511"/>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513" name="Group 512"/>
            <p:cNvGrpSpPr/>
            <p:nvPr/>
          </p:nvGrpSpPr>
          <p:grpSpPr>
            <a:xfrm>
              <a:off x="6805584" y="1336966"/>
              <a:ext cx="336223" cy="680624"/>
              <a:chOff x="717650" y="1086866"/>
              <a:chExt cx="336223" cy="680624"/>
            </a:xfrm>
          </p:grpSpPr>
          <p:sp>
            <p:nvSpPr>
              <p:cNvPr id="514" name="Oval 513"/>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15" name="Trapezoid 514"/>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16" name="Trapezoid 515"/>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17" name="Isosceles Triangle 516"/>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18" name="Parallelogram 517"/>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19" name="Diagonal Stripe 518"/>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20" name="Rectangle 519"/>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521" name="Group 520"/>
            <p:cNvGrpSpPr/>
            <p:nvPr/>
          </p:nvGrpSpPr>
          <p:grpSpPr>
            <a:xfrm>
              <a:off x="7063636" y="1090450"/>
              <a:ext cx="336223" cy="680624"/>
              <a:chOff x="717650" y="1086866"/>
              <a:chExt cx="336223" cy="680624"/>
            </a:xfrm>
          </p:grpSpPr>
          <p:sp>
            <p:nvSpPr>
              <p:cNvPr id="522" name="Oval 521"/>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23" name="Trapezoid 522"/>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24" name="Trapezoid 523"/>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25" name="Isosceles Triangle 524"/>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26" name="Parallelogram 525"/>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27" name="Diagonal Stripe 526"/>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28" name="Rectangle 527"/>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529" name="Group 528"/>
            <p:cNvGrpSpPr/>
            <p:nvPr/>
          </p:nvGrpSpPr>
          <p:grpSpPr>
            <a:xfrm>
              <a:off x="7327062" y="1348686"/>
              <a:ext cx="336223" cy="680624"/>
              <a:chOff x="717650" y="1086866"/>
              <a:chExt cx="336223" cy="680624"/>
            </a:xfrm>
          </p:grpSpPr>
          <p:sp>
            <p:nvSpPr>
              <p:cNvPr id="530" name="Oval 529"/>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31" name="Trapezoid 530"/>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32" name="Trapezoid 531"/>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33" name="Isosceles Triangle 532"/>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34" name="Parallelogram 533"/>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35" name="Diagonal Stripe 534"/>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36" name="Rectangle 535"/>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537" name="Group 536"/>
            <p:cNvGrpSpPr/>
            <p:nvPr/>
          </p:nvGrpSpPr>
          <p:grpSpPr>
            <a:xfrm>
              <a:off x="7605649" y="1082549"/>
              <a:ext cx="336223" cy="680624"/>
              <a:chOff x="717650" y="1086866"/>
              <a:chExt cx="336223" cy="680624"/>
            </a:xfrm>
          </p:grpSpPr>
          <p:sp>
            <p:nvSpPr>
              <p:cNvPr id="538" name="Oval 537"/>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39" name="Trapezoid 538"/>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40" name="Trapezoid 539"/>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41" name="Isosceles Triangle 540"/>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42" name="Parallelogram 541"/>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43" name="Diagonal Stripe 542"/>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44" name="Rectangle 543"/>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545" name="Group 544"/>
            <p:cNvGrpSpPr/>
            <p:nvPr/>
          </p:nvGrpSpPr>
          <p:grpSpPr>
            <a:xfrm>
              <a:off x="7878175" y="1337763"/>
              <a:ext cx="336223" cy="680624"/>
              <a:chOff x="717650" y="1086866"/>
              <a:chExt cx="336223" cy="680624"/>
            </a:xfrm>
          </p:grpSpPr>
          <p:sp>
            <p:nvSpPr>
              <p:cNvPr id="546" name="Oval 545"/>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47" name="Trapezoid 546"/>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48" name="Trapezoid 547"/>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49" name="Isosceles Triangle 548"/>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50" name="Parallelogram 549"/>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51" name="Diagonal Stripe 550"/>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52" name="Rectangle 551"/>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553" name="Group 552"/>
            <p:cNvGrpSpPr/>
            <p:nvPr/>
          </p:nvGrpSpPr>
          <p:grpSpPr>
            <a:xfrm>
              <a:off x="8134463" y="1081987"/>
              <a:ext cx="336223" cy="680624"/>
              <a:chOff x="717650" y="1086866"/>
              <a:chExt cx="336223" cy="680624"/>
            </a:xfrm>
          </p:grpSpPr>
          <p:sp>
            <p:nvSpPr>
              <p:cNvPr id="554" name="Oval 553"/>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55" name="Trapezoid 554"/>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56" name="Trapezoid 555"/>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57" name="Isosceles Triangle 556"/>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58" name="Parallelogram 557"/>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59" name="Diagonal Stripe 558"/>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60" name="Rectangle 559"/>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569" name="Group 568"/>
            <p:cNvGrpSpPr/>
            <p:nvPr/>
          </p:nvGrpSpPr>
          <p:grpSpPr>
            <a:xfrm>
              <a:off x="619982" y="1837263"/>
              <a:ext cx="336223" cy="680624"/>
              <a:chOff x="717650" y="1086866"/>
              <a:chExt cx="336223" cy="680624"/>
            </a:xfrm>
          </p:grpSpPr>
          <p:sp>
            <p:nvSpPr>
              <p:cNvPr id="570" name="Oval 569"/>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71" name="Trapezoid 570"/>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72" name="Trapezoid 571"/>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73" name="Isosceles Triangle 572"/>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74" name="Parallelogram 573"/>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75" name="Diagonal Stripe 574"/>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76" name="Rectangle 575"/>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577" name="Group 576"/>
            <p:cNvGrpSpPr/>
            <p:nvPr/>
          </p:nvGrpSpPr>
          <p:grpSpPr>
            <a:xfrm>
              <a:off x="883408" y="2095499"/>
              <a:ext cx="336223" cy="680624"/>
              <a:chOff x="717650" y="1086866"/>
              <a:chExt cx="336223" cy="680624"/>
            </a:xfrm>
            <a:solidFill>
              <a:srgbClr val="65378E"/>
            </a:solidFill>
          </p:grpSpPr>
          <p:sp>
            <p:nvSpPr>
              <p:cNvPr id="578" name="Oval 577"/>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79" name="Trapezoid 578"/>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80" name="Trapezoid 579"/>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81" name="Isosceles Triangle 580"/>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82" name="Parallelogram 581"/>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83" name="Diagonal Stripe 582"/>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84" name="Rectangle 583"/>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585" name="Group 584"/>
            <p:cNvGrpSpPr/>
            <p:nvPr/>
          </p:nvGrpSpPr>
          <p:grpSpPr>
            <a:xfrm>
              <a:off x="1161995" y="1829362"/>
              <a:ext cx="336223" cy="680624"/>
              <a:chOff x="717650" y="1086866"/>
              <a:chExt cx="336223" cy="680624"/>
            </a:xfrm>
          </p:grpSpPr>
          <p:sp>
            <p:nvSpPr>
              <p:cNvPr id="586" name="Oval 585"/>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87" name="Trapezoid 586"/>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88" name="Trapezoid 587"/>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89" name="Isosceles Triangle 588"/>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90" name="Parallelogram 589"/>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91" name="Diagonal Stripe 590"/>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92" name="Rectangle 591"/>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593" name="Group 592"/>
            <p:cNvGrpSpPr/>
            <p:nvPr/>
          </p:nvGrpSpPr>
          <p:grpSpPr>
            <a:xfrm>
              <a:off x="1434521" y="2084576"/>
              <a:ext cx="336223" cy="680624"/>
              <a:chOff x="717650" y="1086866"/>
              <a:chExt cx="336223" cy="680624"/>
            </a:xfrm>
            <a:solidFill>
              <a:srgbClr val="65378E"/>
            </a:solidFill>
          </p:grpSpPr>
          <p:sp>
            <p:nvSpPr>
              <p:cNvPr id="594" name="Oval 593"/>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95" name="Trapezoid 594"/>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96" name="Trapezoid 595"/>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97" name="Isosceles Triangle 596"/>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98" name="Parallelogram 597"/>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599" name="Diagonal Stripe 598"/>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00" name="Rectangle 599"/>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601" name="Group 600"/>
            <p:cNvGrpSpPr/>
            <p:nvPr/>
          </p:nvGrpSpPr>
          <p:grpSpPr>
            <a:xfrm>
              <a:off x="1690809" y="1828800"/>
              <a:ext cx="336223" cy="680624"/>
              <a:chOff x="717650" y="1086866"/>
              <a:chExt cx="336223" cy="680624"/>
            </a:xfrm>
          </p:grpSpPr>
          <p:sp>
            <p:nvSpPr>
              <p:cNvPr id="602" name="Oval 601"/>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03" name="Trapezoid 602"/>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04" name="Trapezoid 603"/>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05" name="Isosceles Triangle 604"/>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06" name="Parallelogram 605"/>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07" name="Diagonal Stripe 606"/>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08" name="Rectangle 607"/>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609" name="Group 608"/>
            <p:cNvGrpSpPr/>
            <p:nvPr/>
          </p:nvGrpSpPr>
          <p:grpSpPr>
            <a:xfrm>
              <a:off x="1963335" y="2083779"/>
              <a:ext cx="336223" cy="680624"/>
              <a:chOff x="717650" y="1086866"/>
              <a:chExt cx="336223" cy="680624"/>
            </a:xfrm>
            <a:solidFill>
              <a:srgbClr val="65378E"/>
            </a:solidFill>
          </p:grpSpPr>
          <p:sp>
            <p:nvSpPr>
              <p:cNvPr id="610" name="Oval 609"/>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11" name="Trapezoid 610"/>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12" name="Trapezoid 611"/>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13" name="Isosceles Triangle 612"/>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14" name="Parallelogram 613"/>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15" name="Diagonal Stripe 614"/>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16" name="Rectangle 615"/>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617" name="Group 616"/>
            <p:cNvGrpSpPr/>
            <p:nvPr/>
          </p:nvGrpSpPr>
          <p:grpSpPr>
            <a:xfrm>
              <a:off x="2235147" y="1840847"/>
              <a:ext cx="336223" cy="680624"/>
              <a:chOff x="717650" y="1086866"/>
              <a:chExt cx="336223" cy="680624"/>
            </a:xfrm>
          </p:grpSpPr>
          <p:sp>
            <p:nvSpPr>
              <p:cNvPr id="618" name="Oval 617"/>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19" name="Trapezoid 618"/>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20" name="Trapezoid 619"/>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21" name="Isosceles Triangle 620"/>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22" name="Parallelogram 621"/>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23" name="Diagonal Stripe 622"/>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24" name="Rectangle 623"/>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625" name="Group 624"/>
            <p:cNvGrpSpPr/>
            <p:nvPr/>
          </p:nvGrpSpPr>
          <p:grpSpPr>
            <a:xfrm>
              <a:off x="2498573" y="2099083"/>
              <a:ext cx="336223" cy="680624"/>
              <a:chOff x="717650" y="1086866"/>
              <a:chExt cx="336223" cy="680624"/>
            </a:xfrm>
            <a:solidFill>
              <a:srgbClr val="65378E"/>
            </a:solidFill>
          </p:grpSpPr>
          <p:sp>
            <p:nvSpPr>
              <p:cNvPr id="626" name="Oval 625"/>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27" name="Trapezoid 626"/>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28" name="Trapezoid 627"/>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29" name="Isosceles Triangle 628"/>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30" name="Parallelogram 629"/>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31" name="Diagonal Stripe 630"/>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32" name="Rectangle 631"/>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633" name="Group 632"/>
            <p:cNvGrpSpPr/>
            <p:nvPr/>
          </p:nvGrpSpPr>
          <p:grpSpPr>
            <a:xfrm>
              <a:off x="2777160" y="1832946"/>
              <a:ext cx="336223" cy="680624"/>
              <a:chOff x="717650" y="1086866"/>
              <a:chExt cx="336223" cy="680624"/>
            </a:xfrm>
          </p:grpSpPr>
          <p:sp>
            <p:nvSpPr>
              <p:cNvPr id="634" name="Oval 633"/>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35" name="Trapezoid 634"/>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36" name="Trapezoid 635"/>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37" name="Isosceles Triangle 636"/>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38" name="Parallelogram 637"/>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39" name="Diagonal Stripe 638"/>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40" name="Rectangle 639"/>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641" name="Group 640"/>
            <p:cNvGrpSpPr/>
            <p:nvPr/>
          </p:nvGrpSpPr>
          <p:grpSpPr>
            <a:xfrm>
              <a:off x="3049686" y="2088160"/>
              <a:ext cx="336223" cy="680624"/>
              <a:chOff x="717650" y="1086866"/>
              <a:chExt cx="336223" cy="680624"/>
            </a:xfrm>
            <a:solidFill>
              <a:srgbClr val="65378E"/>
            </a:solidFill>
          </p:grpSpPr>
          <p:sp>
            <p:nvSpPr>
              <p:cNvPr id="642" name="Oval 641"/>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43" name="Trapezoid 642"/>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44" name="Trapezoid 643"/>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45" name="Isosceles Triangle 644"/>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46" name="Parallelogram 645"/>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47" name="Diagonal Stripe 646"/>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48" name="Rectangle 647"/>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649" name="Group 648"/>
            <p:cNvGrpSpPr/>
            <p:nvPr/>
          </p:nvGrpSpPr>
          <p:grpSpPr>
            <a:xfrm>
              <a:off x="3305974" y="1832384"/>
              <a:ext cx="336223" cy="680624"/>
              <a:chOff x="717650" y="1086866"/>
              <a:chExt cx="336223" cy="680624"/>
            </a:xfrm>
          </p:grpSpPr>
          <p:sp>
            <p:nvSpPr>
              <p:cNvPr id="650" name="Oval 649"/>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51" name="Trapezoid 650"/>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52" name="Trapezoid 651"/>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53" name="Isosceles Triangle 652"/>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54" name="Parallelogram 653"/>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55" name="Diagonal Stripe 654"/>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56" name="Rectangle 655"/>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657" name="Group 656"/>
            <p:cNvGrpSpPr/>
            <p:nvPr/>
          </p:nvGrpSpPr>
          <p:grpSpPr>
            <a:xfrm>
              <a:off x="3578500" y="2087363"/>
              <a:ext cx="336223" cy="680624"/>
              <a:chOff x="717650" y="1086866"/>
              <a:chExt cx="336223" cy="680624"/>
            </a:xfrm>
            <a:solidFill>
              <a:srgbClr val="65378E"/>
            </a:solidFill>
          </p:grpSpPr>
          <p:sp>
            <p:nvSpPr>
              <p:cNvPr id="658" name="Oval 657"/>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59" name="Trapezoid 658"/>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60" name="Trapezoid 659"/>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61" name="Isosceles Triangle 660"/>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62" name="Parallelogram 661"/>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63" name="Diagonal Stripe 662"/>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64" name="Rectangle 663"/>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665" name="Group 664"/>
            <p:cNvGrpSpPr/>
            <p:nvPr/>
          </p:nvGrpSpPr>
          <p:grpSpPr>
            <a:xfrm>
              <a:off x="3854892" y="1845235"/>
              <a:ext cx="336223" cy="680624"/>
              <a:chOff x="717650" y="1086866"/>
              <a:chExt cx="336223" cy="680624"/>
            </a:xfrm>
          </p:grpSpPr>
          <p:sp>
            <p:nvSpPr>
              <p:cNvPr id="666" name="Oval 665"/>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67" name="Trapezoid 666"/>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68" name="Trapezoid 667"/>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69" name="Isosceles Triangle 668"/>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70" name="Parallelogram 669"/>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71" name="Diagonal Stripe 670"/>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72" name="Rectangle 671"/>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673" name="Group 672"/>
            <p:cNvGrpSpPr/>
            <p:nvPr/>
          </p:nvGrpSpPr>
          <p:grpSpPr>
            <a:xfrm>
              <a:off x="4118318" y="2103471"/>
              <a:ext cx="336223" cy="680624"/>
              <a:chOff x="717650" y="1086866"/>
              <a:chExt cx="336223" cy="680624"/>
            </a:xfrm>
            <a:solidFill>
              <a:srgbClr val="65378E"/>
            </a:solidFill>
          </p:grpSpPr>
          <p:sp>
            <p:nvSpPr>
              <p:cNvPr id="674" name="Oval 673"/>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75" name="Trapezoid 674"/>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76" name="Trapezoid 675"/>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77" name="Isosceles Triangle 676"/>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78" name="Parallelogram 677"/>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79" name="Diagonal Stripe 678"/>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80" name="Rectangle 679"/>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681" name="Group 680"/>
            <p:cNvGrpSpPr/>
            <p:nvPr/>
          </p:nvGrpSpPr>
          <p:grpSpPr>
            <a:xfrm>
              <a:off x="4396905" y="1837334"/>
              <a:ext cx="336223" cy="680624"/>
              <a:chOff x="717650" y="1086866"/>
              <a:chExt cx="336223" cy="680624"/>
            </a:xfrm>
          </p:grpSpPr>
          <p:sp>
            <p:nvSpPr>
              <p:cNvPr id="682" name="Oval 681"/>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83" name="Trapezoid 682"/>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84" name="Trapezoid 683"/>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85" name="Isosceles Triangle 684"/>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86" name="Parallelogram 685"/>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87" name="Diagonal Stripe 686"/>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88" name="Rectangle 687"/>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689" name="Group 688"/>
            <p:cNvGrpSpPr/>
            <p:nvPr/>
          </p:nvGrpSpPr>
          <p:grpSpPr>
            <a:xfrm>
              <a:off x="4669431" y="2092548"/>
              <a:ext cx="336223" cy="680624"/>
              <a:chOff x="717650" y="1086866"/>
              <a:chExt cx="336223" cy="680624"/>
            </a:xfrm>
            <a:solidFill>
              <a:srgbClr val="65378E"/>
            </a:solidFill>
          </p:grpSpPr>
          <p:sp>
            <p:nvSpPr>
              <p:cNvPr id="690" name="Oval 689"/>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91" name="Trapezoid 690"/>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92" name="Trapezoid 691"/>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93" name="Isosceles Triangle 692"/>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94" name="Parallelogram 693"/>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95" name="Diagonal Stripe 694"/>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96" name="Rectangle 695"/>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697" name="Group 696"/>
            <p:cNvGrpSpPr/>
            <p:nvPr/>
          </p:nvGrpSpPr>
          <p:grpSpPr>
            <a:xfrm>
              <a:off x="4925719" y="1836772"/>
              <a:ext cx="336223" cy="680624"/>
              <a:chOff x="717650" y="1086866"/>
              <a:chExt cx="336223" cy="680624"/>
            </a:xfrm>
          </p:grpSpPr>
          <p:sp>
            <p:nvSpPr>
              <p:cNvPr id="698" name="Oval 697"/>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699" name="Trapezoid 698"/>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00" name="Trapezoid 699"/>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01" name="Isosceles Triangle 700"/>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02" name="Parallelogram 701"/>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03" name="Diagonal Stripe 702"/>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04" name="Rectangle 703"/>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705" name="Group 704"/>
            <p:cNvGrpSpPr/>
            <p:nvPr/>
          </p:nvGrpSpPr>
          <p:grpSpPr>
            <a:xfrm>
              <a:off x="5198245" y="2091751"/>
              <a:ext cx="336223" cy="680624"/>
              <a:chOff x="717650" y="1086866"/>
              <a:chExt cx="336223" cy="680624"/>
            </a:xfrm>
            <a:solidFill>
              <a:srgbClr val="65378E"/>
            </a:solidFill>
          </p:grpSpPr>
          <p:sp>
            <p:nvSpPr>
              <p:cNvPr id="706" name="Oval 705"/>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07" name="Trapezoid 706"/>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08" name="Trapezoid 707"/>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09" name="Isosceles Triangle 708"/>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10" name="Parallelogram 709"/>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11" name="Diagonal Stripe 710"/>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12" name="Rectangle 711"/>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713" name="Group 712"/>
            <p:cNvGrpSpPr/>
            <p:nvPr/>
          </p:nvGrpSpPr>
          <p:grpSpPr>
            <a:xfrm>
              <a:off x="5472613" y="1840847"/>
              <a:ext cx="336223" cy="680624"/>
              <a:chOff x="717650" y="1086866"/>
              <a:chExt cx="336223" cy="680624"/>
            </a:xfrm>
          </p:grpSpPr>
          <p:sp>
            <p:nvSpPr>
              <p:cNvPr id="714" name="Oval 713"/>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15" name="Trapezoid 714"/>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16" name="Trapezoid 715"/>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17" name="Isosceles Triangle 716"/>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18" name="Parallelogram 717"/>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19" name="Diagonal Stripe 718"/>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20" name="Rectangle 719"/>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721" name="Group 720"/>
            <p:cNvGrpSpPr/>
            <p:nvPr/>
          </p:nvGrpSpPr>
          <p:grpSpPr>
            <a:xfrm>
              <a:off x="5736039" y="2099083"/>
              <a:ext cx="336223" cy="680624"/>
              <a:chOff x="717650" y="1086866"/>
              <a:chExt cx="336223" cy="680624"/>
            </a:xfrm>
            <a:solidFill>
              <a:srgbClr val="65378E"/>
            </a:solidFill>
          </p:grpSpPr>
          <p:sp>
            <p:nvSpPr>
              <p:cNvPr id="722" name="Oval 721"/>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23" name="Trapezoid 722"/>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24" name="Trapezoid 723"/>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25" name="Isosceles Triangle 724"/>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26" name="Parallelogram 725"/>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27" name="Diagonal Stripe 726"/>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28" name="Rectangle 727"/>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729" name="Group 728"/>
            <p:cNvGrpSpPr/>
            <p:nvPr/>
          </p:nvGrpSpPr>
          <p:grpSpPr>
            <a:xfrm>
              <a:off x="6014626" y="1832946"/>
              <a:ext cx="336223" cy="680624"/>
              <a:chOff x="717650" y="1086866"/>
              <a:chExt cx="336223" cy="680624"/>
            </a:xfrm>
          </p:grpSpPr>
          <p:sp>
            <p:nvSpPr>
              <p:cNvPr id="730" name="Oval 729"/>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31" name="Trapezoid 730"/>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32" name="Trapezoid 731"/>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33" name="Isosceles Triangle 732"/>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34" name="Parallelogram 733"/>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35" name="Diagonal Stripe 734"/>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36" name="Rectangle 735"/>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737" name="Group 736"/>
            <p:cNvGrpSpPr/>
            <p:nvPr/>
          </p:nvGrpSpPr>
          <p:grpSpPr>
            <a:xfrm>
              <a:off x="6287152" y="2088160"/>
              <a:ext cx="336223" cy="680624"/>
              <a:chOff x="717650" y="1086866"/>
              <a:chExt cx="336223" cy="680624"/>
            </a:xfrm>
            <a:solidFill>
              <a:srgbClr val="65378E"/>
            </a:solidFill>
          </p:grpSpPr>
          <p:sp>
            <p:nvSpPr>
              <p:cNvPr id="738" name="Oval 737"/>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39" name="Trapezoid 738"/>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40" name="Trapezoid 739"/>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41" name="Isosceles Triangle 740"/>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42" name="Parallelogram 741"/>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43" name="Diagonal Stripe 742"/>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44" name="Rectangle 743"/>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745" name="Group 744"/>
            <p:cNvGrpSpPr/>
            <p:nvPr/>
          </p:nvGrpSpPr>
          <p:grpSpPr>
            <a:xfrm>
              <a:off x="6543440" y="1832384"/>
              <a:ext cx="336223" cy="680624"/>
              <a:chOff x="717650" y="1086866"/>
              <a:chExt cx="336223" cy="680624"/>
            </a:xfrm>
          </p:grpSpPr>
          <p:sp>
            <p:nvSpPr>
              <p:cNvPr id="746" name="Oval 745"/>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47" name="Trapezoid 746"/>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48" name="Trapezoid 747"/>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49" name="Isosceles Triangle 748"/>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50" name="Parallelogram 749"/>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51" name="Diagonal Stripe 750"/>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52" name="Rectangle 751"/>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753" name="Group 752"/>
            <p:cNvGrpSpPr/>
            <p:nvPr/>
          </p:nvGrpSpPr>
          <p:grpSpPr>
            <a:xfrm>
              <a:off x="6815966" y="2087363"/>
              <a:ext cx="336223" cy="680624"/>
              <a:chOff x="717650" y="1086866"/>
              <a:chExt cx="336223" cy="680624"/>
            </a:xfrm>
            <a:solidFill>
              <a:srgbClr val="65378E"/>
            </a:solidFill>
          </p:grpSpPr>
          <p:sp>
            <p:nvSpPr>
              <p:cNvPr id="754" name="Oval 753"/>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55" name="Trapezoid 754"/>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56" name="Trapezoid 755"/>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57" name="Isosceles Triangle 756"/>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58" name="Parallelogram 757"/>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59" name="Diagonal Stripe 758"/>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60" name="Rectangle 759"/>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761" name="Group 760"/>
            <p:cNvGrpSpPr/>
            <p:nvPr/>
          </p:nvGrpSpPr>
          <p:grpSpPr>
            <a:xfrm>
              <a:off x="7074018" y="1840847"/>
              <a:ext cx="336223" cy="680624"/>
              <a:chOff x="717650" y="1086866"/>
              <a:chExt cx="336223" cy="680624"/>
            </a:xfrm>
          </p:grpSpPr>
          <p:sp>
            <p:nvSpPr>
              <p:cNvPr id="762" name="Oval 761"/>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63" name="Trapezoid 762"/>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64" name="Trapezoid 763"/>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65" name="Isosceles Triangle 764"/>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66" name="Parallelogram 765"/>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67" name="Diagonal Stripe 766"/>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68" name="Rectangle 767"/>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769" name="Group 768"/>
            <p:cNvGrpSpPr/>
            <p:nvPr/>
          </p:nvGrpSpPr>
          <p:grpSpPr>
            <a:xfrm>
              <a:off x="7337444" y="2099083"/>
              <a:ext cx="336223" cy="680624"/>
              <a:chOff x="717650" y="1086866"/>
              <a:chExt cx="336223" cy="680624"/>
            </a:xfrm>
            <a:solidFill>
              <a:srgbClr val="65378E"/>
            </a:solidFill>
          </p:grpSpPr>
          <p:sp>
            <p:nvSpPr>
              <p:cNvPr id="770" name="Oval 769"/>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71" name="Trapezoid 770"/>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72" name="Trapezoid 771"/>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73" name="Isosceles Triangle 772"/>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74" name="Parallelogram 773"/>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75" name="Diagonal Stripe 774"/>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76" name="Rectangle 775"/>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777" name="Group 776"/>
            <p:cNvGrpSpPr/>
            <p:nvPr/>
          </p:nvGrpSpPr>
          <p:grpSpPr>
            <a:xfrm>
              <a:off x="7616031" y="1832946"/>
              <a:ext cx="336223" cy="680624"/>
              <a:chOff x="717650" y="1086866"/>
              <a:chExt cx="336223" cy="680624"/>
            </a:xfrm>
          </p:grpSpPr>
          <p:sp>
            <p:nvSpPr>
              <p:cNvPr id="778" name="Oval 777"/>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79" name="Trapezoid 778"/>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80" name="Trapezoid 779"/>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81" name="Isosceles Triangle 780"/>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82" name="Parallelogram 781"/>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83" name="Diagonal Stripe 782"/>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84" name="Rectangle 783"/>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785" name="Group 784"/>
            <p:cNvGrpSpPr/>
            <p:nvPr/>
          </p:nvGrpSpPr>
          <p:grpSpPr>
            <a:xfrm>
              <a:off x="7888557" y="2088160"/>
              <a:ext cx="336223" cy="680624"/>
              <a:chOff x="717650" y="1086866"/>
              <a:chExt cx="336223" cy="680624"/>
            </a:xfrm>
            <a:solidFill>
              <a:srgbClr val="65378E"/>
            </a:solidFill>
          </p:grpSpPr>
          <p:sp>
            <p:nvSpPr>
              <p:cNvPr id="786" name="Oval 785"/>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87" name="Trapezoid 786"/>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88" name="Trapezoid 787"/>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89" name="Isosceles Triangle 788"/>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90" name="Parallelogram 789"/>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91" name="Diagonal Stripe 790"/>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92" name="Rectangle 791"/>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793" name="Group 792"/>
            <p:cNvGrpSpPr/>
            <p:nvPr/>
          </p:nvGrpSpPr>
          <p:grpSpPr>
            <a:xfrm>
              <a:off x="8144845" y="1832384"/>
              <a:ext cx="336223" cy="680624"/>
              <a:chOff x="717650" y="1086866"/>
              <a:chExt cx="336223" cy="680624"/>
            </a:xfrm>
          </p:grpSpPr>
          <p:sp>
            <p:nvSpPr>
              <p:cNvPr id="794" name="Oval 793"/>
              <p:cNvSpPr/>
              <p:nvPr/>
            </p:nvSpPr>
            <p:spPr>
              <a:xfrm flipH="1">
                <a:off x="868847" y="1086866"/>
                <a:ext cx="121329" cy="1213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95" name="Trapezoid 794"/>
              <p:cNvSpPr/>
              <p:nvPr/>
            </p:nvSpPr>
            <p:spPr>
              <a:xfrm rot="10800000" flipH="1">
                <a:off x="841548" y="1257910"/>
                <a:ext cx="172893"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96" name="Trapezoid 795"/>
              <p:cNvSpPr/>
              <p:nvPr/>
            </p:nvSpPr>
            <p:spPr>
              <a:xfrm flipH="1">
                <a:off x="841548" y="1430200"/>
                <a:ext cx="175927" cy="322734"/>
              </a:xfrm>
              <a:prstGeom prst="trapezoid">
                <a:avLst>
                  <a:gd name="adj" fmla="val 3125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97" name="Isosceles Triangle 796"/>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98" name="Parallelogram 797"/>
              <p:cNvSpPr/>
              <p:nvPr/>
            </p:nvSpPr>
            <p:spPr>
              <a:xfrm flipH="1">
                <a:off x="981076" y="1260661"/>
                <a:ext cx="72797" cy="237800"/>
              </a:xfrm>
              <a:prstGeom prst="parallelogram">
                <a:avLst>
                  <a:gd name="adj" fmla="val 5208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799" name="Diagonal Stripe 798"/>
              <p:cNvSpPr/>
              <p:nvPr/>
            </p:nvSpPr>
            <p:spPr>
              <a:xfrm rot="3419746" flipH="1">
                <a:off x="702187" y="1316612"/>
                <a:ext cx="236257" cy="205331"/>
              </a:xfrm>
              <a:prstGeom prst="diagStripe">
                <a:avLst>
                  <a:gd name="adj" fmla="val 800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00" name="Rectangle 799"/>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801" name="Group 800"/>
            <p:cNvGrpSpPr/>
            <p:nvPr/>
          </p:nvGrpSpPr>
          <p:grpSpPr>
            <a:xfrm>
              <a:off x="616951" y="2599263"/>
              <a:ext cx="336223" cy="680624"/>
              <a:chOff x="717650" y="1086866"/>
              <a:chExt cx="336223" cy="680624"/>
            </a:xfrm>
            <a:solidFill>
              <a:srgbClr val="65378E"/>
            </a:solidFill>
          </p:grpSpPr>
          <p:sp>
            <p:nvSpPr>
              <p:cNvPr id="802" name="Oval 801"/>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03" name="Trapezoid 802"/>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04" name="Trapezoid 803"/>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05" name="Isosceles Triangle 804"/>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06" name="Parallelogram 805"/>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07" name="Diagonal Stripe 806"/>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08" name="Rectangle 807"/>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809" name="Group 808"/>
            <p:cNvGrpSpPr/>
            <p:nvPr/>
          </p:nvGrpSpPr>
          <p:grpSpPr>
            <a:xfrm>
              <a:off x="880377" y="2857499"/>
              <a:ext cx="336223" cy="680624"/>
              <a:chOff x="717650" y="1086866"/>
              <a:chExt cx="336223" cy="680624"/>
            </a:xfrm>
            <a:solidFill>
              <a:srgbClr val="65378E"/>
            </a:solidFill>
          </p:grpSpPr>
          <p:sp>
            <p:nvSpPr>
              <p:cNvPr id="810" name="Oval 809"/>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11" name="Trapezoid 810"/>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12" name="Trapezoid 811"/>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13" name="Isosceles Triangle 812"/>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14" name="Parallelogram 813"/>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15" name="Diagonal Stripe 814"/>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16" name="Rectangle 815"/>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817" name="Group 816"/>
            <p:cNvGrpSpPr/>
            <p:nvPr/>
          </p:nvGrpSpPr>
          <p:grpSpPr>
            <a:xfrm>
              <a:off x="1158964" y="2591362"/>
              <a:ext cx="336223" cy="680624"/>
              <a:chOff x="717650" y="1086866"/>
              <a:chExt cx="336223" cy="680624"/>
            </a:xfrm>
            <a:solidFill>
              <a:srgbClr val="65378E"/>
            </a:solidFill>
          </p:grpSpPr>
          <p:sp>
            <p:nvSpPr>
              <p:cNvPr id="818" name="Oval 817"/>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19" name="Trapezoid 818"/>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20" name="Trapezoid 819"/>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21" name="Isosceles Triangle 820"/>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22" name="Parallelogram 821"/>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23" name="Diagonal Stripe 822"/>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24" name="Rectangle 823"/>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825" name="Group 824"/>
            <p:cNvGrpSpPr/>
            <p:nvPr/>
          </p:nvGrpSpPr>
          <p:grpSpPr>
            <a:xfrm>
              <a:off x="1431490" y="2846576"/>
              <a:ext cx="336223" cy="680624"/>
              <a:chOff x="717650" y="1086866"/>
              <a:chExt cx="336223" cy="680624"/>
            </a:xfrm>
            <a:solidFill>
              <a:srgbClr val="65378E"/>
            </a:solidFill>
          </p:grpSpPr>
          <p:sp>
            <p:nvSpPr>
              <p:cNvPr id="826" name="Oval 825"/>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27" name="Trapezoid 826"/>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28" name="Trapezoid 827"/>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29" name="Isosceles Triangle 828"/>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30" name="Parallelogram 829"/>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31" name="Diagonal Stripe 830"/>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32" name="Rectangle 831"/>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833" name="Group 832"/>
            <p:cNvGrpSpPr/>
            <p:nvPr/>
          </p:nvGrpSpPr>
          <p:grpSpPr>
            <a:xfrm>
              <a:off x="1687778" y="2590800"/>
              <a:ext cx="336223" cy="680624"/>
              <a:chOff x="717650" y="1086866"/>
              <a:chExt cx="336223" cy="680624"/>
            </a:xfrm>
            <a:solidFill>
              <a:srgbClr val="65378E"/>
            </a:solidFill>
          </p:grpSpPr>
          <p:sp>
            <p:nvSpPr>
              <p:cNvPr id="834" name="Oval 833"/>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35" name="Trapezoid 834"/>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36" name="Trapezoid 835"/>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37" name="Isosceles Triangle 836"/>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38" name="Parallelogram 837"/>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39" name="Diagonal Stripe 838"/>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40" name="Rectangle 839"/>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841" name="Group 840"/>
            <p:cNvGrpSpPr/>
            <p:nvPr/>
          </p:nvGrpSpPr>
          <p:grpSpPr>
            <a:xfrm>
              <a:off x="1960304" y="2845779"/>
              <a:ext cx="336223" cy="680624"/>
              <a:chOff x="717650" y="1086866"/>
              <a:chExt cx="336223" cy="680624"/>
            </a:xfrm>
            <a:solidFill>
              <a:srgbClr val="65378E"/>
            </a:solidFill>
          </p:grpSpPr>
          <p:sp>
            <p:nvSpPr>
              <p:cNvPr id="842" name="Oval 841"/>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43" name="Trapezoid 842"/>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44" name="Trapezoid 843"/>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45" name="Isosceles Triangle 844"/>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46" name="Parallelogram 845"/>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47" name="Diagonal Stripe 846"/>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48" name="Rectangle 847"/>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849" name="Group 848"/>
            <p:cNvGrpSpPr/>
            <p:nvPr/>
          </p:nvGrpSpPr>
          <p:grpSpPr>
            <a:xfrm>
              <a:off x="2232116" y="2602847"/>
              <a:ext cx="336223" cy="680624"/>
              <a:chOff x="717650" y="1086866"/>
              <a:chExt cx="336223" cy="680624"/>
            </a:xfrm>
            <a:solidFill>
              <a:srgbClr val="65378E"/>
            </a:solidFill>
          </p:grpSpPr>
          <p:sp>
            <p:nvSpPr>
              <p:cNvPr id="850" name="Oval 849"/>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51" name="Trapezoid 850"/>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52" name="Trapezoid 851"/>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53" name="Isosceles Triangle 852"/>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54" name="Parallelogram 853"/>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55" name="Diagonal Stripe 854"/>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56" name="Rectangle 855"/>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857" name="Group 856"/>
            <p:cNvGrpSpPr/>
            <p:nvPr/>
          </p:nvGrpSpPr>
          <p:grpSpPr>
            <a:xfrm>
              <a:off x="2495542" y="2861083"/>
              <a:ext cx="336223" cy="680624"/>
              <a:chOff x="717650" y="1086866"/>
              <a:chExt cx="336223" cy="680624"/>
            </a:xfrm>
            <a:solidFill>
              <a:srgbClr val="65378E"/>
            </a:solidFill>
          </p:grpSpPr>
          <p:sp>
            <p:nvSpPr>
              <p:cNvPr id="858" name="Oval 857"/>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59" name="Trapezoid 858"/>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60" name="Trapezoid 859"/>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61" name="Isosceles Triangle 860"/>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62" name="Parallelogram 861"/>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63" name="Diagonal Stripe 862"/>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64" name="Rectangle 863"/>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865" name="Group 864"/>
            <p:cNvGrpSpPr/>
            <p:nvPr/>
          </p:nvGrpSpPr>
          <p:grpSpPr>
            <a:xfrm>
              <a:off x="2774129" y="2594946"/>
              <a:ext cx="336223" cy="680624"/>
              <a:chOff x="717650" y="1086866"/>
              <a:chExt cx="336223" cy="680624"/>
            </a:xfrm>
            <a:solidFill>
              <a:srgbClr val="65378E"/>
            </a:solidFill>
          </p:grpSpPr>
          <p:sp>
            <p:nvSpPr>
              <p:cNvPr id="866" name="Oval 865"/>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67" name="Trapezoid 866"/>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68" name="Trapezoid 867"/>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69" name="Isosceles Triangle 868"/>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70" name="Parallelogram 869"/>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71" name="Diagonal Stripe 870"/>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72" name="Rectangle 871"/>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873" name="Group 872"/>
            <p:cNvGrpSpPr/>
            <p:nvPr/>
          </p:nvGrpSpPr>
          <p:grpSpPr>
            <a:xfrm>
              <a:off x="3046655" y="2850160"/>
              <a:ext cx="336223" cy="680624"/>
              <a:chOff x="717650" y="1086866"/>
              <a:chExt cx="336223" cy="680624"/>
            </a:xfrm>
            <a:solidFill>
              <a:srgbClr val="65378E"/>
            </a:solidFill>
          </p:grpSpPr>
          <p:sp>
            <p:nvSpPr>
              <p:cNvPr id="874" name="Oval 873"/>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75" name="Trapezoid 874"/>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76" name="Trapezoid 875"/>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77" name="Isosceles Triangle 876"/>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78" name="Parallelogram 877"/>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79" name="Diagonal Stripe 878"/>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80" name="Rectangle 879"/>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881" name="Group 880"/>
            <p:cNvGrpSpPr/>
            <p:nvPr/>
          </p:nvGrpSpPr>
          <p:grpSpPr>
            <a:xfrm>
              <a:off x="3302943" y="2594384"/>
              <a:ext cx="336223" cy="680624"/>
              <a:chOff x="717650" y="1086866"/>
              <a:chExt cx="336223" cy="680624"/>
            </a:xfrm>
            <a:solidFill>
              <a:srgbClr val="65378E"/>
            </a:solidFill>
          </p:grpSpPr>
          <p:sp>
            <p:nvSpPr>
              <p:cNvPr id="882" name="Oval 881"/>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83" name="Trapezoid 882"/>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84" name="Trapezoid 883"/>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85" name="Isosceles Triangle 884"/>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86" name="Parallelogram 885"/>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87" name="Diagonal Stripe 886"/>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88" name="Rectangle 887"/>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889" name="Group 888"/>
            <p:cNvGrpSpPr/>
            <p:nvPr/>
          </p:nvGrpSpPr>
          <p:grpSpPr>
            <a:xfrm>
              <a:off x="3575469" y="2849363"/>
              <a:ext cx="336223" cy="680624"/>
              <a:chOff x="717650" y="1086866"/>
              <a:chExt cx="336223" cy="680624"/>
            </a:xfrm>
            <a:solidFill>
              <a:srgbClr val="65378E"/>
            </a:solidFill>
          </p:grpSpPr>
          <p:sp>
            <p:nvSpPr>
              <p:cNvPr id="890" name="Oval 889"/>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91" name="Trapezoid 890"/>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92" name="Trapezoid 891"/>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93" name="Isosceles Triangle 892"/>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94" name="Parallelogram 893"/>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95" name="Diagonal Stripe 894"/>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96" name="Rectangle 895"/>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897" name="Group 896"/>
            <p:cNvGrpSpPr/>
            <p:nvPr/>
          </p:nvGrpSpPr>
          <p:grpSpPr>
            <a:xfrm>
              <a:off x="3851861" y="2607235"/>
              <a:ext cx="336223" cy="680624"/>
              <a:chOff x="717650" y="1086866"/>
              <a:chExt cx="336223" cy="680624"/>
            </a:xfrm>
            <a:solidFill>
              <a:srgbClr val="65378E"/>
            </a:solidFill>
          </p:grpSpPr>
          <p:sp>
            <p:nvSpPr>
              <p:cNvPr id="898" name="Oval 897"/>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899" name="Trapezoid 898"/>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00" name="Trapezoid 899"/>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01" name="Isosceles Triangle 900"/>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02" name="Parallelogram 901"/>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03" name="Diagonal Stripe 902"/>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04" name="Rectangle 903"/>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905" name="Group 904"/>
            <p:cNvGrpSpPr/>
            <p:nvPr/>
          </p:nvGrpSpPr>
          <p:grpSpPr>
            <a:xfrm>
              <a:off x="4115287" y="2865471"/>
              <a:ext cx="336223" cy="680624"/>
              <a:chOff x="717650" y="1086866"/>
              <a:chExt cx="336223" cy="680624"/>
            </a:xfrm>
            <a:solidFill>
              <a:srgbClr val="65378E"/>
            </a:solidFill>
          </p:grpSpPr>
          <p:sp>
            <p:nvSpPr>
              <p:cNvPr id="906" name="Oval 905"/>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07" name="Trapezoid 906"/>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08" name="Trapezoid 907"/>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09" name="Isosceles Triangle 908"/>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10" name="Parallelogram 909"/>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11" name="Diagonal Stripe 910"/>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12" name="Rectangle 911"/>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913" name="Group 912"/>
            <p:cNvGrpSpPr/>
            <p:nvPr/>
          </p:nvGrpSpPr>
          <p:grpSpPr>
            <a:xfrm>
              <a:off x="4393874" y="2599334"/>
              <a:ext cx="336223" cy="680624"/>
              <a:chOff x="717650" y="1086866"/>
              <a:chExt cx="336223" cy="680624"/>
            </a:xfrm>
            <a:solidFill>
              <a:srgbClr val="65378E"/>
            </a:solidFill>
          </p:grpSpPr>
          <p:sp>
            <p:nvSpPr>
              <p:cNvPr id="914" name="Oval 913"/>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15" name="Trapezoid 914"/>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16" name="Trapezoid 915"/>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17" name="Isosceles Triangle 916"/>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18" name="Parallelogram 917"/>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19" name="Diagonal Stripe 918"/>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20" name="Rectangle 919"/>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921" name="Group 920"/>
            <p:cNvGrpSpPr/>
            <p:nvPr/>
          </p:nvGrpSpPr>
          <p:grpSpPr>
            <a:xfrm>
              <a:off x="4666400" y="2854548"/>
              <a:ext cx="336223" cy="680624"/>
              <a:chOff x="717650" y="1086866"/>
              <a:chExt cx="336223" cy="680624"/>
            </a:xfrm>
            <a:solidFill>
              <a:srgbClr val="65378E"/>
            </a:solidFill>
          </p:grpSpPr>
          <p:sp>
            <p:nvSpPr>
              <p:cNvPr id="922" name="Oval 921"/>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23" name="Trapezoid 922"/>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24" name="Trapezoid 923"/>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25" name="Isosceles Triangle 924"/>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26" name="Parallelogram 925"/>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27" name="Diagonal Stripe 926"/>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28" name="Rectangle 927"/>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929" name="Group 928"/>
            <p:cNvGrpSpPr/>
            <p:nvPr/>
          </p:nvGrpSpPr>
          <p:grpSpPr>
            <a:xfrm>
              <a:off x="4922688" y="2598772"/>
              <a:ext cx="336223" cy="680624"/>
              <a:chOff x="717650" y="1086866"/>
              <a:chExt cx="336223" cy="680624"/>
            </a:xfrm>
            <a:solidFill>
              <a:srgbClr val="65378E"/>
            </a:solidFill>
          </p:grpSpPr>
          <p:sp>
            <p:nvSpPr>
              <p:cNvPr id="930" name="Oval 929"/>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31" name="Trapezoid 930"/>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32" name="Trapezoid 931"/>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33" name="Isosceles Triangle 932"/>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34" name="Parallelogram 933"/>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35" name="Diagonal Stripe 934"/>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36" name="Rectangle 935"/>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937" name="Group 936"/>
            <p:cNvGrpSpPr/>
            <p:nvPr/>
          </p:nvGrpSpPr>
          <p:grpSpPr>
            <a:xfrm>
              <a:off x="5195214" y="2853751"/>
              <a:ext cx="336223" cy="680624"/>
              <a:chOff x="717650" y="1086866"/>
              <a:chExt cx="336223" cy="680624"/>
            </a:xfrm>
            <a:solidFill>
              <a:srgbClr val="65378E"/>
            </a:solidFill>
          </p:grpSpPr>
          <p:sp>
            <p:nvSpPr>
              <p:cNvPr id="938" name="Oval 937"/>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39" name="Trapezoid 938"/>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40" name="Trapezoid 939"/>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41" name="Isosceles Triangle 940"/>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42" name="Parallelogram 941"/>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43" name="Diagonal Stripe 942"/>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44" name="Rectangle 943"/>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945" name="Group 944"/>
            <p:cNvGrpSpPr/>
            <p:nvPr/>
          </p:nvGrpSpPr>
          <p:grpSpPr>
            <a:xfrm>
              <a:off x="5469582" y="2602847"/>
              <a:ext cx="336223" cy="680624"/>
              <a:chOff x="717650" y="1086866"/>
              <a:chExt cx="336223" cy="680624"/>
            </a:xfrm>
            <a:solidFill>
              <a:srgbClr val="65378E"/>
            </a:solidFill>
          </p:grpSpPr>
          <p:sp>
            <p:nvSpPr>
              <p:cNvPr id="946" name="Oval 945"/>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47" name="Trapezoid 946"/>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48" name="Trapezoid 947"/>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49" name="Isosceles Triangle 948"/>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50" name="Parallelogram 949"/>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51" name="Diagonal Stripe 950"/>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52" name="Rectangle 951"/>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953" name="Group 952"/>
            <p:cNvGrpSpPr/>
            <p:nvPr/>
          </p:nvGrpSpPr>
          <p:grpSpPr>
            <a:xfrm>
              <a:off x="5733008" y="2861083"/>
              <a:ext cx="336223" cy="680624"/>
              <a:chOff x="717650" y="1086866"/>
              <a:chExt cx="336223" cy="680624"/>
            </a:xfrm>
            <a:solidFill>
              <a:srgbClr val="65378E"/>
            </a:solidFill>
          </p:grpSpPr>
          <p:sp>
            <p:nvSpPr>
              <p:cNvPr id="954" name="Oval 953"/>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55" name="Trapezoid 954"/>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56" name="Trapezoid 955"/>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57" name="Isosceles Triangle 956"/>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58" name="Parallelogram 957"/>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59" name="Diagonal Stripe 958"/>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60" name="Rectangle 959"/>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961" name="Group 960"/>
            <p:cNvGrpSpPr/>
            <p:nvPr/>
          </p:nvGrpSpPr>
          <p:grpSpPr>
            <a:xfrm>
              <a:off x="6011595" y="2594946"/>
              <a:ext cx="336223" cy="680624"/>
              <a:chOff x="717650" y="1086866"/>
              <a:chExt cx="336223" cy="680624"/>
            </a:xfrm>
            <a:solidFill>
              <a:srgbClr val="65378E"/>
            </a:solidFill>
          </p:grpSpPr>
          <p:sp>
            <p:nvSpPr>
              <p:cNvPr id="962" name="Oval 961"/>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63" name="Trapezoid 962"/>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64" name="Trapezoid 963"/>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65" name="Isosceles Triangle 964"/>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66" name="Parallelogram 965"/>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67" name="Diagonal Stripe 966"/>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68" name="Rectangle 967"/>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969" name="Group 968"/>
            <p:cNvGrpSpPr/>
            <p:nvPr/>
          </p:nvGrpSpPr>
          <p:grpSpPr>
            <a:xfrm>
              <a:off x="6284121" y="2850160"/>
              <a:ext cx="336223" cy="680624"/>
              <a:chOff x="717650" y="1086866"/>
              <a:chExt cx="336223" cy="680624"/>
            </a:xfrm>
            <a:solidFill>
              <a:srgbClr val="65378E"/>
            </a:solidFill>
          </p:grpSpPr>
          <p:sp>
            <p:nvSpPr>
              <p:cNvPr id="970" name="Oval 969"/>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71" name="Trapezoid 970"/>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72" name="Trapezoid 971"/>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73" name="Isosceles Triangle 972"/>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74" name="Parallelogram 973"/>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75" name="Diagonal Stripe 974"/>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76" name="Rectangle 975"/>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977" name="Group 976"/>
            <p:cNvGrpSpPr/>
            <p:nvPr/>
          </p:nvGrpSpPr>
          <p:grpSpPr>
            <a:xfrm>
              <a:off x="6540409" y="2594384"/>
              <a:ext cx="336223" cy="680624"/>
              <a:chOff x="717650" y="1086866"/>
              <a:chExt cx="336223" cy="680624"/>
            </a:xfrm>
            <a:solidFill>
              <a:srgbClr val="65378E"/>
            </a:solidFill>
          </p:grpSpPr>
          <p:sp>
            <p:nvSpPr>
              <p:cNvPr id="978" name="Oval 977"/>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79" name="Trapezoid 978"/>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80" name="Trapezoid 979"/>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81" name="Isosceles Triangle 980"/>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82" name="Parallelogram 981"/>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83" name="Diagonal Stripe 982"/>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84" name="Rectangle 983"/>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985" name="Group 984"/>
            <p:cNvGrpSpPr/>
            <p:nvPr/>
          </p:nvGrpSpPr>
          <p:grpSpPr>
            <a:xfrm>
              <a:off x="6812935" y="2849363"/>
              <a:ext cx="336223" cy="680624"/>
              <a:chOff x="717650" y="1086866"/>
              <a:chExt cx="336223" cy="680624"/>
            </a:xfrm>
            <a:solidFill>
              <a:srgbClr val="65378E"/>
            </a:solidFill>
          </p:grpSpPr>
          <p:sp>
            <p:nvSpPr>
              <p:cNvPr id="986" name="Oval 985"/>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87" name="Trapezoid 986"/>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88" name="Trapezoid 987"/>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89" name="Isosceles Triangle 988"/>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90" name="Parallelogram 989"/>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91" name="Diagonal Stripe 990"/>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92" name="Rectangle 991"/>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993" name="Group 992"/>
            <p:cNvGrpSpPr/>
            <p:nvPr/>
          </p:nvGrpSpPr>
          <p:grpSpPr>
            <a:xfrm>
              <a:off x="7070987" y="2602847"/>
              <a:ext cx="336223" cy="680624"/>
              <a:chOff x="717650" y="1086866"/>
              <a:chExt cx="336223" cy="680624"/>
            </a:xfrm>
            <a:solidFill>
              <a:srgbClr val="65378E"/>
            </a:solidFill>
          </p:grpSpPr>
          <p:sp>
            <p:nvSpPr>
              <p:cNvPr id="994" name="Oval 993"/>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95" name="Trapezoid 994"/>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96" name="Trapezoid 995"/>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97" name="Isosceles Triangle 996"/>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98" name="Parallelogram 997"/>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999" name="Diagonal Stripe 998"/>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1000" name="Rectangle 999"/>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1001" name="Group 1000"/>
            <p:cNvGrpSpPr/>
            <p:nvPr/>
          </p:nvGrpSpPr>
          <p:grpSpPr>
            <a:xfrm>
              <a:off x="7334413" y="2861083"/>
              <a:ext cx="336223" cy="680624"/>
              <a:chOff x="717650" y="1086866"/>
              <a:chExt cx="336223" cy="680624"/>
            </a:xfrm>
            <a:solidFill>
              <a:srgbClr val="65378E"/>
            </a:solidFill>
          </p:grpSpPr>
          <p:sp>
            <p:nvSpPr>
              <p:cNvPr id="1002" name="Oval 1001"/>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1003" name="Trapezoid 1002"/>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1004" name="Trapezoid 1003"/>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1005" name="Isosceles Triangle 1004"/>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1006" name="Parallelogram 1005"/>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1007" name="Diagonal Stripe 1006"/>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1008" name="Rectangle 1007"/>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1009" name="Group 1008"/>
            <p:cNvGrpSpPr/>
            <p:nvPr/>
          </p:nvGrpSpPr>
          <p:grpSpPr>
            <a:xfrm>
              <a:off x="7613000" y="2594946"/>
              <a:ext cx="336223" cy="680624"/>
              <a:chOff x="717650" y="1086866"/>
              <a:chExt cx="336223" cy="680624"/>
            </a:xfrm>
            <a:solidFill>
              <a:srgbClr val="65378E"/>
            </a:solidFill>
          </p:grpSpPr>
          <p:sp>
            <p:nvSpPr>
              <p:cNvPr id="1010" name="Oval 1009"/>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1011" name="Trapezoid 1010"/>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1012" name="Trapezoid 1011"/>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1013" name="Isosceles Triangle 1012"/>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1014" name="Parallelogram 1013"/>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1015" name="Diagonal Stripe 1014"/>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1016" name="Rectangle 1015"/>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1017" name="Group 1016"/>
            <p:cNvGrpSpPr/>
            <p:nvPr/>
          </p:nvGrpSpPr>
          <p:grpSpPr>
            <a:xfrm>
              <a:off x="7885526" y="2850160"/>
              <a:ext cx="336223" cy="680624"/>
              <a:chOff x="717650" y="1086866"/>
              <a:chExt cx="336223" cy="680624"/>
            </a:xfrm>
            <a:solidFill>
              <a:srgbClr val="65378E"/>
            </a:solidFill>
          </p:grpSpPr>
          <p:sp>
            <p:nvSpPr>
              <p:cNvPr id="1018" name="Oval 1017"/>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1019" name="Trapezoid 1018"/>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1020" name="Trapezoid 1019"/>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1021" name="Isosceles Triangle 1020"/>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1022" name="Parallelogram 1021"/>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1023" name="Diagonal Stripe 1022"/>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1024" name="Rectangle 1023"/>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nvGrpSpPr>
            <p:cNvPr id="1025" name="Group 1024"/>
            <p:cNvGrpSpPr/>
            <p:nvPr/>
          </p:nvGrpSpPr>
          <p:grpSpPr>
            <a:xfrm>
              <a:off x="8141814" y="2594384"/>
              <a:ext cx="336223" cy="680624"/>
              <a:chOff x="717650" y="1086866"/>
              <a:chExt cx="336223" cy="680624"/>
            </a:xfrm>
            <a:solidFill>
              <a:srgbClr val="65378E"/>
            </a:solidFill>
          </p:grpSpPr>
          <p:sp>
            <p:nvSpPr>
              <p:cNvPr id="1026" name="Oval 1025"/>
              <p:cNvSpPr/>
              <p:nvPr/>
            </p:nvSpPr>
            <p:spPr>
              <a:xfrm flipH="1">
                <a:off x="868847" y="1086866"/>
                <a:ext cx="121329" cy="121328"/>
              </a:xfrm>
              <a:prstGeom prst="ellipse">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1027" name="Trapezoid 1026"/>
              <p:cNvSpPr/>
              <p:nvPr/>
            </p:nvSpPr>
            <p:spPr>
              <a:xfrm rot="10800000" flipH="1">
                <a:off x="841548" y="1257910"/>
                <a:ext cx="172893"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1028" name="Trapezoid 1027"/>
              <p:cNvSpPr/>
              <p:nvPr/>
            </p:nvSpPr>
            <p:spPr>
              <a:xfrm flipH="1">
                <a:off x="841548" y="1430200"/>
                <a:ext cx="175927" cy="322734"/>
              </a:xfrm>
              <a:prstGeom prst="trapezoid">
                <a:avLst>
                  <a:gd name="adj" fmla="val 31250"/>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1029" name="Isosceles Triangle 1028"/>
              <p:cNvSpPr/>
              <p:nvPr/>
            </p:nvSpPr>
            <p:spPr>
              <a:xfrm flipH="1">
                <a:off x="893113" y="1549099"/>
                <a:ext cx="72797" cy="218391"/>
              </a:xfrm>
              <a:prstGeom prst="triangle">
                <a:avLst>
                  <a:gd name="adj" fmla="val 484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1030" name="Parallelogram 1029"/>
              <p:cNvSpPr/>
              <p:nvPr/>
            </p:nvSpPr>
            <p:spPr>
              <a:xfrm flipH="1">
                <a:off x="981076" y="1260661"/>
                <a:ext cx="72797" cy="237800"/>
              </a:xfrm>
              <a:prstGeom prst="parallelogram">
                <a:avLst>
                  <a:gd name="adj" fmla="val 5208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1031" name="Diagonal Stripe 1030"/>
              <p:cNvSpPr/>
              <p:nvPr/>
            </p:nvSpPr>
            <p:spPr>
              <a:xfrm rot="3419746" flipH="1">
                <a:off x="702187" y="1316612"/>
                <a:ext cx="236257" cy="205331"/>
              </a:xfrm>
              <a:prstGeom prst="diagStripe">
                <a:avLst>
                  <a:gd name="adj" fmla="val 80094"/>
                </a:avLst>
              </a:prstGeom>
              <a:grpFill/>
              <a:ln>
                <a:solidFill>
                  <a:srgbClr val="6537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1032" name="Rectangle 1031"/>
              <p:cNvSpPr/>
              <p:nvPr/>
            </p:nvSpPr>
            <p:spPr>
              <a:xfrm flipH="1">
                <a:off x="785434" y="1502082"/>
                <a:ext cx="69764" cy="8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grpSp>
      </p:grpSp>
      <p:sp>
        <p:nvSpPr>
          <p:cNvPr id="27" name="TextBox 26"/>
          <p:cNvSpPr txBox="1"/>
          <p:nvPr/>
        </p:nvSpPr>
        <p:spPr>
          <a:xfrm>
            <a:off x="155575" y="3411206"/>
            <a:ext cx="8912225" cy="492443"/>
          </a:xfrm>
          <a:prstGeom prst="rect">
            <a:avLst/>
          </a:prstGeom>
          <a:noFill/>
        </p:spPr>
        <p:txBody>
          <a:bodyPr wrap="square" rtlCol="0">
            <a:spAutoFit/>
          </a:bodyPr>
          <a:lstStyle/>
          <a:p>
            <a:pPr algn="ctr"/>
            <a:r>
              <a:rPr lang="en-US" sz="2600" dirty="0" smtClean="0"/>
              <a:t>Only about </a:t>
            </a:r>
            <a:r>
              <a:rPr lang="en-US" sz="3000" b="1" cap="small" dirty="0" smtClean="0">
                <a:solidFill>
                  <a:srgbClr val="65378E"/>
                </a:solidFill>
              </a:rPr>
              <a:t>half</a:t>
            </a:r>
            <a:r>
              <a:rPr lang="en-US" sz="2600" dirty="0" smtClean="0">
                <a:solidFill>
                  <a:srgbClr val="FF0000"/>
                </a:solidFill>
              </a:rPr>
              <a:t> </a:t>
            </a:r>
            <a:r>
              <a:rPr lang="en-US" sz="2600" dirty="0" smtClean="0"/>
              <a:t>of people </a:t>
            </a:r>
            <a:r>
              <a:rPr lang="en-US" sz="2600" u="sng" dirty="0" smtClean="0"/>
              <a:t>with</a:t>
            </a:r>
            <a:r>
              <a:rPr lang="en-US" sz="2600" dirty="0" smtClean="0"/>
              <a:t> Alzheimer’s are </a:t>
            </a:r>
            <a:r>
              <a:rPr lang="en-US" sz="2600" u="sng" dirty="0" smtClean="0"/>
              <a:t>diagnosed</a:t>
            </a:r>
            <a:r>
              <a:rPr lang="en-US" sz="2600" dirty="0" smtClean="0"/>
              <a:t>.</a:t>
            </a:r>
            <a:endParaRPr lang="en-US" sz="2600" dirty="0"/>
          </a:p>
        </p:txBody>
      </p:sp>
      <p:sp>
        <p:nvSpPr>
          <p:cNvPr id="1034" name="Circular Arrow 1033"/>
          <p:cNvSpPr/>
          <p:nvPr/>
        </p:nvSpPr>
        <p:spPr>
          <a:xfrm rot="5818770">
            <a:off x="7158887" y="3884872"/>
            <a:ext cx="1521227" cy="1645543"/>
          </a:xfrm>
          <a:prstGeom prst="circularArrow">
            <a:avLst>
              <a:gd name="adj1" fmla="val 11856"/>
              <a:gd name="adj2" fmla="val 1241877"/>
              <a:gd name="adj3" fmla="val 20119959"/>
              <a:gd name="adj4" fmla="val 12715744"/>
              <a:gd name="adj5" fmla="val 1495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Left Arrow 2"/>
          <p:cNvSpPr/>
          <p:nvPr/>
        </p:nvSpPr>
        <p:spPr>
          <a:xfrm>
            <a:off x="4101887" y="4845066"/>
            <a:ext cx="622513" cy="435407"/>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solidFill>
                <a:schemeClr val="tx1"/>
              </a:solidFill>
            </a:endParaRPr>
          </a:p>
        </p:txBody>
      </p:sp>
      <p:sp>
        <p:nvSpPr>
          <p:cNvPr id="1037" name="TextBox 1036"/>
          <p:cNvSpPr txBox="1"/>
          <p:nvPr/>
        </p:nvSpPr>
        <p:spPr>
          <a:xfrm>
            <a:off x="152400" y="304800"/>
            <a:ext cx="8856891" cy="584775"/>
          </a:xfrm>
          <a:prstGeom prst="rect">
            <a:avLst/>
          </a:prstGeom>
        </p:spPr>
        <p:txBody>
          <a:bodyPr vert="horz" lIns="91440" tIns="45720" rIns="91440" bIns="45720" rtlCol="0" anchor="ctr">
            <a:noAutofit/>
          </a:bodyPr>
          <a:lstStyle>
            <a:lvl1pPr algn="ctr">
              <a:spcBef>
                <a:spcPct val="0"/>
              </a:spcBef>
              <a:buNone/>
              <a:defRPr sz="3200">
                <a:solidFill>
                  <a:schemeClr val="bg1"/>
                </a:solidFill>
                <a:effectLst>
                  <a:outerShdw blurRad="38100" dist="38100" dir="2700000" algn="tl">
                    <a:srgbClr val="000000">
                      <a:alpha val="43137"/>
                    </a:srgbClr>
                  </a:outerShdw>
                </a:effectLst>
                <a:latin typeface="+mj-lt"/>
                <a:ea typeface="+mj-ea"/>
                <a:cs typeface="+mj-cs"/>
              </a:defRPr>
            </a:lvl1pPr>
          </a:lstStyle>
          <a:p>
            <a:r>
              <a:rPr lang="en-US" sz="3800" dirty="0"/>
              <a:t>The Facts on Early Diagnosis and Disclosure</a:t>
            </a:r>
          </a:p>
        </p:txBody>
      </p:sp>
    </p:spTree>
    <p:extLst>
      <p:ext uri="{BB962C8B-B14F-4D97-AF65-F5344CB8AC3E}">
        <p14:creationId xmlns:p14="http://schemas.microsoft.com/office/powerpoint/2010/main" val="3565901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429000" y="1066800"/>
            <a:ext cx="4953000" cy="4495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entagon 11"/>
          <p:cNvSpPr/>
          <p:nvPr/>
        </p:nvSpPr>
        <p:spPr>
          <a:xfrm>
            <a:off x="990600" y="1055763"/>
            <a:ext cx="3273425" cy="4495800"/>
          </a:xfrm>
          <a:prstGeom prst="homePlate">
            <a:avLst>
              <a:gd name="adj" fmla="val 250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utoShape 2" descr="https://insite.alz.org/downloads/communications/logos/alz_association/alz_horizontal_bbsytag_526_cmyk.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219200" y="1721590"/>
            <a:ext cx="2362200" cy="2554545"/>
          </a:xfrm>
          <a:prstGeom prst="rect">
            <a:avLst/>
          </a:prstGeom>
          <a:noFill/>
        </p:spPr>
        <p:txBody>
          <a:bodyPr wrap="square" rtlCol="0">
            <a:spAutoFit/>
          </a:bodyPr>
          <a:lstStyle/>
          <a:p>
            <a:pPr algn="r"/>
            <a:r>
              <a:rPr lang="en-US" sz="2000" b="1" i="1" dirty="0">
                <a:solidFill>
                  <a:schemeClr val="bg1"/>
                </a:solidFill>
                <a:latin typeface="+mj-lt"/>
                <a:cs typeface="Arial" pitchFamily="34" charset="0"/>
              </a:rPr>
              <a:t>L</a:t>
            </a:r>
            <a:r>
              <a:rPr lang="en-US" sz="2000" b="1" i="1" dirty="0" smtClean="0">
                <a:solidFill>
                  <a:schemeClr val="bg1"/>
                </a:solidFill>
                <a:latin typeface="+mj-lt"/>
                <a:cs typeface="Arial" pitchFamily="34" charset="0"/>
              </a:rPr>
              <a:t>eads to</a:t>
            </a:r>
          </a:p>
          <a:p>
            <a:r>
              <a:rPr lang="en-US" sz="4000" b="1" dirty="0" smtClean="0">
                <a:solidFill>
                  <a:schemeClr val="bg1"/>
                </a:solidFill>
                <a:latin typeface="+mj-lt"/>
                <a:cs typeface="Arial" pitchFamily="34" charset="0"/>
              </a:rPr>
              <a:t>BETTER</a:t>
            </a:r>
          </a:p>
          <a:p>
            <a:pPr algn="r"/>
            <a:r>
              <a:rPr lang="en-US" sz="2800" b="1" dirty="0" smtClean="0">
                <a:solidFill>
                  <a:schemeClr val="bg1"/>
                </a:solidFill>
                <a:latin typeface="+mj-lt"/>
                <a:cs typeface="Arial" pitchFamily="34" charset="0"/>
              </a:rPr>
              <a:t>OUTCOMES</a:t>
            </a:r>
          </a:p>
          <a:p>
            <a:pPr algn="r"/>
            <a:r>
              <a:rPr lang="en-US" sz="2000" b="1" dirty="0" smtClean="0">
                <a:solidFill>
                  <a:schemeClr val="bg1"/>
                </a:solidFill>
                <a:latin typeface="+mj-lt"/>
                <a:cs typeface="Arial" pitchFamily="34" charset="0"/>
              </a:rPr>
              <a:t>for </a:t>
            </a:r>
            <a:r>
              <a:rPr lang="en-US" sz="2000" b="1" i="1" dirty="0">
                <a:solidFill>
                  <a:schemeClr val="bg1"/>
                </a:solidFill>
                <a:latin typeface="+mj-lt"/>
                <a:cs typeface="Arial" pitchFamily="34" charset="0"/>
              </a:rPr>
              <a:t>I</a:t>
            </a:r>
            <a:r>
              <a:rPr lang="en-US" sz="2400" b="1" i="1" dirty="0" smtClean="0">
                <a:solidFill>
                  <a:schemeClr val="bg1"/>
                </a:solidFill>
                <a:latin typeface="+mj-lt"/>
                <a:cs typeface="Arial" pitchFamily="34" charset="0"/>
              </a:rPr>
              <a:t>ndividuals</a:t>
            </a:r>
            <a:r>
              <a:rPr lang="en-US" sz="2000" b="1" i="1" dirty="0" smtClean="0">
                <a:solidFill>
                  <a:schemeClr val="bg1"/>
                </a:solidFill>
                <a:latin typeface="+mj-lt"/>
                <a:cs typeface="Arial" pitchFamily="34" charset="0"/>
              </a:rPr>
              <a:t> </a:t>
            </a:r>
            <a:r>
              <a:rPr lang="en-US" sz="2000" b="1" dirty="0" smtClean="0">
                <a:solidFill>
                  <a:schemeClr val="bg1"/>
                </a:solidFill>
                <a:latin typeface="+mj-lt"/>
                <a:cs typeface="Arial" pitchFamily="34" charset="0"/>
              </a:rPr>
              <a:t>and</a:t>
            </a:r>
          </a:p>
          <a:p>
            <a:pPr algn="r"/>
            <a:r>
              <a:rPr lang="en-US" sz="2000" b="1" dirty="0" smtClean="0">
                <a:solidFill>
                  <a:schemeClr val="bg1"/>
                </a:solidFill>
                <a:latin typeface="+mj-lt"/>
                <a:cs typeface="Arial" pitchFamily="34" charset="0"/>
              </a:rPr>
              <a:t> </a:t>
            </a:r>
            <a:r>
              <a:rPr lang="en-US" sz="2800" b="1" dirty="0" smtClean="0">
                <a:solidFill>
                  <a:schemeClr val="bg1"/>
                </a:solidFill>
                <a:latin typeface="+mj-lt"/>
                <a:cs typeface="Arial" pitchFamily="34" charset="0"/>
              </a:rPr>
              <a:t>Caregivers</a:t>
            </a:r>
          </a:p>
        </p:txBody>
      </p:sp>
      <p:sp>
        <p:nvSpPr>
          <p:cNvPr id="14" name="TextBox 13"/>
          <p:cNvSpPr txBox="1"/>
          <p:nvPr/>
        </p:nvSpPr>
        <p:spPr>
          <a:xfrm>
            <a:off x="4572000" y="1099096"/>
            <a:ext cx="3581400" cy="4539704"/>
          </a:xfrm>
          <a:prstGeom prst="rect">
            <a:avLst/>
          </a:prstGeom>
          <a:noFill/>
        </p:spPr>
        <p:txBody>
          <a:bodyPr wrap="square" rtlCol="0">
            <a:spAutoFit/>
          </a:bodyPr>
          <a:lstStyle/>
          <a:p>
            <a:pPr algn="ctr">
              <a:spcAft>
                <a:spcPts val="1200"/>
              </a:spcAft>
            </a:pPr>
            <a:r>
              <a:rPr lang="en-US" b="1" dirty="0" smtClean="0">
                <a:latin typeface="+mj-lt"/>
              </a:rPr>
              <a:t>Access Available Treatments</a:t>
            </a:r>
          </a:p>
          <a:p>
            <a:pPr algn="ctr">
              <a:spcAft>
                <a:spcPts val="1200"/>
              </a:spcAft>
            </a:pPr>
            <a:r>
              <a:rPr lang="en-US" b="1" dirty="0" smtClean="0">
                <a:latin typeface="+mj-lt"/>
              </a:rPr>
              <a:t>Build Care Team</a:t>
            </a:r>
          </a:p>
          <a:p>
            <a:pPr algn="ctr">
              <a:spcAft>
                <a:spcPts val="1200"/>
              </a:spcAft>
            </a:pPr>
            <a:r>
              <a:rPr lang="en-US" b="1" dirty="0" smtClean="0">
                <a:latin typeface="+mj-lt"/>
              </a:rPr>
              <a:t>Participate in Clinical Trials</a:t>
            </a:r>
          </a:p>
          <a:p>
            <a:pPr algn="ctr">
              <a:spcAft>
                <a:spcPts val="1200"/>
              </a:spcAft>
            </a:pPr>
            <a:r>
              <a:rPr lang="en-US" b="1" dirty="0" smtClean="0">
                <a:latin typeface="+mj-lt"/>
              </a:rPr>
              <a:t>Access Support Services</a:t>
            </a:r>
          </a:p>
          <a:p>
            <a:pPr algn="ctr">
              <a:spcAft>
                <a:spcPts val="1200"/>
              </a:spcAft>
            </a:pPr>
            <a:r>
              <a:rPr lang="en-US" b="1" dirty="0" smtClean="0">
                <a:latin typeface="+mj-lt"/>
              </a:rPr>
              <a:t>Better Manage Medications</a:t>
            </a:r>
          </a:p>
          <a:p>
            <a:pPr algn="ctr">
              <a:spcAft>
                <a:spcPts val="1200"/>
              </a:spcAft>
            </a:pPr>
            <a:r>
              <a:rPr lang="en-US" b="1" dirty="0" smtClean="0">
                <a:latin typeface="+mj-lt"/>
              </a:rPr>
              <a:t>Receive Counseling</a:t>
            </a:r>
          </a:p>
          <a:p>
            <a:pPr algn="ctr">
              <a:spcAft>
                <a:spcPts val="1200"/>
              </a:spcAft>
            </a:pPr>
            <a:r>
              <a:rPr lang="en-US" b="1" dirty="0" smtClean="0">
                <a:latin typeface="+mj-lt"/>
              </a:rPr>
              <a:t>Address Driving and Safety Issues</a:t>
            </a:r>
          </a:p>
          <a:p>
            <a:pPr algn="ctr">
              <a:spcAft>
                <a:spcPts val="1200"/>
              </a:spcAft>
            </a:pPr>
            <a:r>
              <a:rPr lang="en-US" b="1" dirty="0" smtClean="0">
                <a:latin typeface="+mj-lt"/>
              </a:rPr>
              <a:t>Manage Co-Occurring Conditions</a:t>
            </a:r>
          </a:p>
          <a:p>
            <a:pPr algn="ctr">
              <a:spcAft>
                <a:spcPts val="1200"/>
              </a:spcAft>
            </a:pPr>
            <a:r>
              <a:rPr lang="en-US" b="1" dirty="0" smtClean="0">
                <a:latin typeface="+mj-lt"/>
              </a:rPr>
              <a:t>Advance Planning</a:t>
            </a:r>
          </a:p>
        </p:txBody>
      </p:sp>
      <p:sp>
        <p:nvSpPr>
          <p:cNvPr id="22" name="TextBox 21"/>
          <p:cNvSpPr txBox="1"/>
          <p:nvPr/>
        </p:nvSpPr>
        <p:spPr>
          <a:xfrm>
            <a:off x="225913" y="195590"/>
            <a:ext cx="8912225" cy="584775"/>
          </a:xfrm>
          <a:prstGeom prst="rect">
            <a:avLst/>
          </a:prstGeom>
        </p:spPr>
        <p:txBody>
          <a:bodyPr vert="horz" lIns="91440" tIns="45720" rIns="91440" bIns="45720" rtlCol="0" anchor="ctr">
            <a:noAutofit/>
          </a:bodyPr>
          <a:lstStyle>
            <a:lvl1pPr algn="ctr">
              <a:spcBef>
                <a:spcPct val="0"/>
              </a:spcBef>
              <a:buNone/>
              <a:defRPr sz="3200">
                <a:solidFill>
                  <a:schemeClr val="bg1"/>
                </a:solidFill>
                <a:effectLst>
                  <a:outerShdw blurRad="38100" dist="38100" dir="2700000" algn="tl">
                    <a:srgbClr val="000000">
                      <a:alpha val="43137"/>
                    </a:srgbClr>
                  </a:outerShdw>
                </a:effectLst>
                <a:latin typeface="+mj-lt"/>
                <a:ea typeface="+mj-ea"/>
                <a:cs typeface="+mj-cs"/>
              </a:defRPr>
            </a:lvl1pPr>
          </a:lstStyle>
          <a:p>
            <a:r>
              <a:rPr lang="en-US" dirty="0"/>
              <a:t>The Importance of Early Diagnosis and Disclosure</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1229" y="5059103"/>
            <a:ext cx="4102771" cy="1798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4763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438275"/>
            <a:ext cx="6610350"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p:nvPr>
        </p:nvSpPr>
        <p:spPr>
          <a:xfrm>
            <a:off x="304800" y="122238"/>
            <a:ext cx="8229600" cy="944562"/>
          </a:xfrm>
        </p:spPr>
        <p:txBody>
          <a:bodyPr/>
          <a:lstStyle/>
          <a:p>
            <a:r>
              <a:rPr lang="en-US" dirty="0" smtClean="0"/>
              <a:t>Diagnosing AD</a:t>
            </a:r>
            <a:endParaRPr lang="en-US" dirty="0"/>
          </a:p>
        </p:txBody>
      </p:sp>
      <p:sp>
        <p:nvSpPr>
          <p:cNvPr id="5" name="Rectangle 4"/>
          <p:cNvSpPr/>
          <p:nvPr/>
        </p:nvSpPr>
        <p:spPr>
          <a:xfrm>
            <a:off x="2743200" y="6477000"/>
            <a:ext cx="6400800" cy="307777"/>
          </a:xfrm>
          <a:prstGeom prst="rect">
            <a:avLst/>
          </a:prstGeom>
        </p:spPr>
        <p:txBody>
          <a:bodyPr wrap="square">
            <a:spAutoFit/>
          </a:bodyPr>
          <a:lstStyle/>
          <a:p>
            <a:pPr algn="r"/>
            <a:r>
              <a:rPr lang="en-US" sz="1400" i="1" dirty="0" smtClean="0">
                <a:solidFill>
                  <a:schemeClr val="tx1">
                    <a:lumMod val="50000"/>
                  </a:schemeClr>
                </a:solidFill>
              </a:rPr>
              <a:t>The Alzheimer’s Project. 2009. </a:t>
            </a:r>
            <a:endParaRPr lang="en-US" sz="1400" i="1" dirty="0">
              <a:solidFill>
                <a:schemeClr val="tx1">
                  <a:lumMod val="50000"/>
                </a:schemeClr>
              </a:solidFill>
            </a:endParaRPr>
          </a:p>
        </p:txBody>
      </p:sp>
    </p:spTree>
    <p:extLst>
      <p:ext uri="{BB962C8B-B14F-4D97-AF65-F5344CB8AC3E}">
        <p14:creationId xmlns:p14="http://schemas.microsoft.com/office/powerpoint/2010/main" val="1651559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grpSp>
        <p:nvGrpSpPr>
          <p:cNvPr id="6" name="Group 5"/>
          <p:cNvGrpSpPr/>
          <p:nvPr/>
        </p:nvGrpSpPr>
        <p:grpSpPr>
          <a:xfrm>
            <a:off x="609600" y="2038350"/>
            <a:ext cx="3467538" cy="1181100"/>
            <a:chOff x="381000" y="1371600"/>
            <a:chExt cx="3741684" cy="1181100"/>
          </a:xfrm>
        </p:grpSpPr>
        <p:sp>
          <p:nvSpPr>
            <p:cNvPr id="4" name="Rectangle 3"/>
            <p:cNvSpPr/>
            <p:nvPr/>
          </p:nvSpPr>
          <p:spPr>
            <a:xfrm>
              <a:off x="762000" y="2019300"/>
              <a:ext cx="3048000" cy="533400"/>
            </a:xfrm>
            <a:prstGeom prst="rect">
              <a:avLst/>
            </a:prstGeom>
            <a:gradFill flip="none" rotWithShape="1">
              <a:gsLst>
                <a:gs pos="0">
                  <a:srgbClr val="000000"/>
                </a:gs>
                <a:gs pos="31000">
                  <a:srgbClr val="0A128C"/>
                </a:gs>
                <a:gs pos="59000">
                  <a:srgbClr val="181CC7"/>
                </a:gs>
                <a:gs pos="79000">
                  <a:srgbClr val="7005D4"/>
                </a:gs>
                <a:gs pos="100000">
                  <a:srgbClr val="8C3D91"/>
                </a:gs>
              </a:gsLst>
              <a:lin ang="0" scaled="1"/>
              <a:tileRect/>
            </a:gra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81000" y="1371600"/>
              <a:ext cx="3741684" cy="461665"/>
            </a:xfrm>
            <a:prstGeom prst="rect">
              <a:avLst/>
            </a:prstGeom>
            <a:noFill/>
          </p:spPr>
          <p:txBody>
            <a:bodyPr wrap="square" rtlCol="0">
              <a:spAutoFit/>
            </a:bodyPr>
            <a:lstStyle/>
            <a:p>
              <a:pPr algn="ctr"/>
              <a:r>
                <a:rPr lang="en-US" sz="2400" dirty="0" smtClean="0"/>
                <a:t>Normal</a:t>
              </a:r>
              <a:endParaRPr lang="en-US" sz="2400" dirty="0"/>
            </a:p>
          </p:txBody>
        </p:sp>
      </p:grpSp>
      <p:grpSp>
        <p:nvGrpSpPr>
          <p:cNvPr id="7" name="Group 6"/>
          <p:cNvGrpSpPr/>
          <p:nvPr/>
        </p:nvGrpSpPr>
        <p:grpSpPr>
          <a:xfrm>
            <a:off x="3754707" y="3818242"/>
            <a:ext cx="3741684" cy="1163638"/>
            <a:chOff x="5244662" y="4343400"/>
            <a:chExt cx="3741684" cy="1163638"/>
          </a:xfrm>
        </p:grpSpPr>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953000"/>
              <a:ext cx="30734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244662" y="4343400"/>
              <a:ext cx="3741684" cy="461665"/>
            </a:xfrm>
            <a:prstGeom prst="rect">
              <a:avLst/>
            </a:prstGeom>
            <a:noFill/>
          </p:spPr>
          <p:txBody>
            <a:bodyPr wrap="square" rtlCol="0">
              <a:spAutoFit/>
            </a:bodyPr>
            <a:lstStyle/>
            <a:p>
              <a:pPr algn="ctr"/>
              <a:r>
                <a:rPr lang="en-US" sz="2400" dirty="0" smtClean="0"/>
                <a:t>Dementia</a:t>
              </a:r>
              <a:endParaRPr lang="en-US" sz="2400" dirty="0"/>
            </a:p>
          </p:txBody>
        </p:sp>
      </p:grpSp>
      <p:grpSp>
        <p:nvGrpSpPr>
          <p:cNvPr id="12" name="Group 11"/>
          <p:cNvGrpSpPr/>
          <p:nvPr/>
        </p:nvGrpSpPr>
        <p:grpSpPr>
          <a:xfrm>
            <a:off x="548763" y="2641819"/>
            <a:ext cx="7752235" cy="1347833"/>
            <a:chOff x="548763" y="2641819"/>
            <a:chExt cx="7752235" cy="1347833"/>
          </a:xfrm>
        </p:grpSpPr>
        <p:sp>
          <p:nvSpPr>
            <p:cNvPr id="13" name="Rectangle 12"/>
            <p:cNvSpPr/>
            <p:nvPr/>
          </p:nvSpPr>
          <p:spPr>
            <a:xfrm rot="1437747">
              <a:off x="548763" y="3456252"/>
              <a:ext cx="7752235" cy="533400"/>
            </a:xfrm>
            <a:prstGeom prst="rect">
              <a:avLst/>
            </a:prstGeom>
            <a:gradFill flip="none" rotWithShape="1">
              <a:gsLst>
                <a:gs pos="0">
                  <a:srgbClr val="000000"/>
                </a:gs>
                <a:gs pos="31000">
                  <a:srgbClr val="0A128C"/>
                </a:gs>
                <a:gs pos="59000">
                  <a:srgbClr val="181CC7"/>
                </a:gs>
                <a:gs pos="79000">
                  <a:srgbClr val="7005D4"/>
                </a:gs>
                <a:gs pos="100000">
                  <a:srgbClr val="8C3D91"/>
                </a:gs>
              </a:gsLst>
              <a:lin ang="0" scaled="1"/>
              <a:tileRect/>
            </a:gra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rot="1470618">
              <a:off x="2513577" y="2641819"/>
              <a:ext cx="5105400" cy="523220"/>
            </a:xfrm>
            <a:prstGeom prst="rect">
              <a:avLst/>
            </a:prstGeom>
            <a:noFill/>
          </p:spPr>
          <p:txBody>
            <a:bodyPr wrap="square" rtlCol="0">
              <a:spAutoFit/>
            </a:bodyPr>
            <a:lstStyle/>
            <a:p>
              <a:pPr algn="ctr"/>
              <a:r>
                <a:rPr lang="en-US" sz="2800" dirty="0" smtClean="0"/>
                <a:t>Cognitive Impairment</a:t>
              </a:r>
              <a:endParaRPr lang="en-US" sz="2800" dirty="0"/>
            </a:p>
          </p:txBody>
        </p:sp>
      </p:grpSp>
    </p:spTree>
    <p:extLst>
      <p:ext uri="{BB962C8B-B14F-4D97-AF65-F5344CB8AC3E}">
        <p14:creationId xmlns:p14="http://schemas.microsoft.com/office/powerpoint/2010/main" val="101857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Dementia – Major Neurocognitive Disorder (DSM 5)</a:t>
            </a:r>
            <a:endParaRPr lang="en-US" dirty="0"/>
          </a:p>
        </p:txBody>
      </p:sp>
      <p:sp>
        <p:nvSpPr>
          <p:cNvPr id="3" name="Content Placeholder 2"/>
          <p:cNvSpPr>
            <a:spLocks noGrp="1"/>
          </p:cNvSpPr>
          <p:nvPr>
            <p:ph idx="1"/>
          </p:nvPr>
        </p:nvSpPr>
        <p:spPr>
          <a:xfrm>
            <a:off x="457200" y="1600202"/>
            <a:ext cx="8458200" cy="4724397"/>
          </a:xfrm>
        </p:spPr>
        <p:txBody>
          <a:bodyPr>
            <a:normAutofit fontScale="85000" lnSpcReduction="10000"/>
          </a:bodyPr>
          <a:lstStyle/>
          <a:p>
            <a:r>
              <a:rPr lang="en-US" dirty="0" smtClean="0"/>
              <a:t>Evidence of significant cognitive </a:t>
            </a:r>
            <a:r>
              <a:rPr lang="en-US" u="sng" dirty="0" smtClean="0"/>
              <a:t>decline from a previous level of performance in one or more cognitive domains</a:t>
            </a:r>
            <a:r>
              <a:rPr lang="en-US" dirty="0" smtClean="0"/>
              <a:t>:</a:t>
            </a:r>
          </a:p>
          <a:p>
            <a:pPr lvl="1"/>
            <a:r>
              <a:rPr lang="en-US" dirty="0" smtClean="0"/>
              <a:t>Learning and memory		- Complex attention</a:t>
            </a:r>
          </a:p>
          <a:p>
            <a:pPr lvl="1"/>
            <a:r>
              <a:rPr lang="en-US" dirty="0" smtClean="0"/>
              <a:t>Language			- Perceptual motor</a:t>
            </a:r>
          </a:p>
          <a:p>
            <a:pPr lvl="1"/>
            <a:r>
              <a:rPr lang="en-US" dirty="0" smtClean="0"/>
              <a:t>Executive function		- Social cognition</a:t>
            </a:r>
          </a:p>
          <a:p>
            <a:r>
              <a:rPr lang="en-US" dirty="0" smtClean="0"/>
              <a:t>Deficits interfere with independence in daily activities</a:t>
            </a:r>
          </a:p>
          <a:p>
            <a:r>
              <a:rPr lang="en-US" dirty="0"/>
              <a:t>D</a:t>
            </a:r>
            <a:r>
              <a:rPr lang="en-US" dirty="0" smtClean="0"/>
              <a:t>eficits do not occur exclusively in context of delirium</a:t>
            </a:r>
          </a:p>
          <a:p>
            <a:r>
              <a:rPr lang="en-US" dirty="0"/>
              <a:t>D</a:t>
            </a:r>
            <a:r>
              <a:rPr lang="en-US" dirty="0" smtClean="0"/>
              <a:t>eficits are not better explain by another mental disorder (</a:t>
            </a:r>
            <a:r>
              <a:rPr lang="en-US" dirty="0" err="1" smtClean="0"/>
              <a:t>eg</a:t>
            </a:r>
            <a:r>
              <a:rPr lang="en-US" dirty="0" smtClean="0"/>
              <a:t>. major depression, schizophrenia)</a:t>
            </a:r>
            <a:endParaRPr lang="en-US" dirty="0"/>
          </a:p>
        </p:txBody>
      </p:sp>
    </p:spTree>
    <p:extLst>
      <p:ext uri="{BB962C8B-B14F-4D97-AF65-F5344CB8AC3E}">
        <p14:creationId xmlns:p14="http://schemas.microsoft.com/office/powerpoint/2010/main" val="2702918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s://insite.alz.org/downloads/communications/logos/alz_association/alz_horizontal_bbsytag_526_cmyk.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ounded Rectangle 5"/>
          <p:cNvSpPr/>
          <p:nvPr/>
        </p:nvSpPr>
        <p:spPr>
          <a:xfrm>
            <a:off x="839787" y="1295400"/>
            <a:ext cx="3503613" cy="7620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mj-lt"/>
              </a:rPr>
              <a:t>Memory changes that </a:t>
            </a:r>
          </a:p>
          <a:p>
            <a:pPr algn="ctr"/>
            <a:r>
              <a:rPr lang="en-US" b="1" dirty="0" smtClean="0">
                <a:latin typeface="+mj-lt"/>
              </a:rPr>
              <a:t>disrupt daily life</a:t>
            </a:r>
            <a:endParaRPr lang="en-US" b="1" dirty="0">
              <a:latin typeface="+mj-lt"/>
            </a:endParaRPr>
          </a:p>
        </p:txBody>
      </p:sp>
      <p:sp>
        <p:nvSpPr>
          <p:cNvPr id="4" name="Oval 3"/>
          <p:cNvSpPr/>
          <p:nvPr/>
        </p:nvSpPr>
        <p:spPr>
          <a:xfrm>
            <a:off x="382587" y="1447800"/>
            <a:ext cx="758825" cy="4572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Segoe UI Symbol" pitchFamily="34" charset="0"/>
                <a:ea typeface="Segoe UI Symbol" pitchFamily="34" charset="0"/>
              </a:rPr>
              <a:t>1</a:t>
            </a:r>
            <a:endParaRPr lang="en-US" sz="2000" b="1" dirty="0">
              <a:latin typeface="Segoe UI Symbol" pitchFamily="34" charset="0"/>
              <a:ea typeface="Segoe UI Symbol" pitchFamily="34" charset="0"/>
            </a:endParaRPr>
          </a:p>
        </p:txBody>
      </p:sp>
      <p:sp>
        <p:nvSpPr>
          <p:cNvPr id="23" name="Rounded Rectangle 22"/>
          <p:cNvSpPr/>
          <p:nvPr/>
        </p:nvSpPr>
        <p:spPr>
          <a:xfrm>
            <a:off x="839787" y="2219058"/>
            <a:ext cx="3503613" cy="762000"/>
          </a:xfrm>
          <a:prstGeom prst="round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mj-lt"/>
              </a:rPr>
              <a:t>Challenges in planning or </a:t>
            </a:r>
          </a:p>
          <a:p>
            <a:pPr algn="ctr"/>
            <a:r>
              <a:rPr lang="en-US" b="1" dirty="0">
                <a:latin typeface="+mj-lt"/>
              </a:rPr>
              <a:t>s</a:t>
            </a:r>
            <a:r>
              <a:rPr lang="en-US" b="1" dirty="0" smtClean="0">
                <a:latin typeface="+mj-lt"/>
              </a:rPr>
              <a:t>olving problems</a:t>
            </a:r>
            <a:endParaRPr lang="en-US" b="1" dirty="0">
              <a:latin typeface="+mj-lt"/>
            </a:endParaRPr>
          </a:p>
        </p:txBody>
      </p:sp>
      <p:sp>
        <p:nvSpPr>
          <p:cNvPr id="24" name="Oval 23"/>
          <p:cNvSpPr/>
          <p:nvPr/>
        </p:nvSpPr>
        <p:spPr>
          <a:xfrm>
            <a:off x="382587" y="2371458"/>
            <a:ext cx="758825" cy="457200"/>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Segoe UI Symbol" pitchFamily="34" charset="0"/>
                <a:ea typeface="Segoe UI Symbol" pitchFamily="34" charset="0"/>
              </a:rPr>
              <a:t>2</a:t>
            </a:r>
            <a:endParaRPr lang="en-US" sz="2000" b="1" dirty="0">
              <a:latin typeface="Segoe UI Symbol" pitchFamily="34" charset="0"/>
              <a:ea typeface="Segoe UI Symbol" pitchFamily="34" charset="0"/>
            </a:endParaRPr>
          </a:p>
        </p:txBody>
      </p:sp>
      <p:sp>
        <p:nvSpPr>
          <p:cNvPr id="25" name="Rounded Rectangle 24"/>
          <p:cNvSpPr/>
          <p:nvPr/>
        </p:nvSpPr>
        <p:spPr>
          <a:xfrm>
            <a:off x="842004" y="3124200"/>
            <a:ext cx="3503613" cy="762000"/>
          </a:xfrm>
          <a:prstGeom prst="roundRect">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mj-lt"/>
              </a:rPr>
              <a:t>Difficulty completing </a:t>
            </a:r>
          </a:p>
          <a:p>
            <a:pPr algn="ctr"/>
            <a:r>
              <a:rPr lang="en-US" b="1" dirty="0" smtClean="0">
                <a:latin typeface="+mj-lt"/>
              </a:rPr>
              <a:t>familiar tasks</a:t>
            </a:r>
            <a:endParaRPr lang="en-US" b="1" dirty="0">
              <a:latin typeface="+mj-lt"/>
            </a:endParaRPr>
          </a:p>
        </p:txBody>
      </p:sp>
      <p:sp>
        <p:nvSpPr>
          <p:cNvPr id="26" name="Oval 25"/>
          <p:cNvSpPr/>
          <p:nvPr/>
        </p:nvSpPr>
        <p:spPr>
          <a:xfrm>
            <a:off x="384804" y="3276600"/>
            <a:ext cx="758825" cy="457200"/>
          </a:xfrm>
          <a:prstGeom prst="ellipse">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Segoe UI Symbol" pitchFamily="34" charset="0"/>
                <a:ea typeface="Segoe UI Symbol" pitchFamily="34" charset="0"/>
              </a:rPr>
              <a:t>3</a:t>
            </a:r>
          </a:p>
        </p:txBody>
      </p:sp>
      <p:sp>
        <p:nvSpPr>
          <p:cNvPr id="27" name="Rounded Rectangle 26"/>
          <p:cNvSpPr/>
          <p:nvPr/>
        </p:nvSpPr>
        <p:spPr>
          <a:xfrm>
            <a:off x="839787" y="4038600"/>
            <a:ext cx="3503613" cy="762000"/>
          </a:xfrm>
          <a:prstGeom prst="round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mj-lt"/>
              </a:rPr>
              <a:t>Confusion with time</a:t>
            </a:r>
          </a:p>
          <a:p>
            <a:pPr algn="ctr"/>
            <a:r>
              <a:rPr lang="en-US" b="1" dirty="0" smtClean="0">
                <a:latin typeface="+mj-lt"/>
              </a:rPr>
              <a:t>or place</a:t>
            </a:r>
            <a:endParaRPr lang="en-US" b="1" dirty="0">
              <a:latin typeface="+mj-lt"/>
            </a:endParaRPr>
          </a:p>
        </p:txBody>
      </p:sp>
      <p:sp>
        <p:nvSpPr>
          <p:cNvPr id="28" name="Oval 27"/>
          <p:cNvSpPr/>
          <p:nvPr/>
        </p:nvSpPr>
        <p:spPr>
          <a:xfrm>
            <a:off x="382587" y="4191000"/>
            <a:ext cx="758825" cy="45720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Segoe UI Symbol" pitchFamily="34" charset="0"/>
                <a:ea typeface="Segoe UI Symbol" pitchFamily="34" charset="0"/>
              </a:rPr>
              <a:t>4</a:t>
            </a:r>
          </a:p>
        </p:txBody>
      </p:sp>
      <p:sp>
        <p:nvSpPr>
          <p:cNvPr id="29" name="Rounded Rectangle 28"/>
          <p:cNvSpPr/>
          <p:nvPr/>
        </p:nvSpPr>
        <p:spPr>
          <a:xfrm>
            <a:off x="839787" y="4953000"/>
            <a:ext cx="3503613" cy="762000"/>
          </a:xfrm>
          <a:prstGeom prst="roundRect">
            <a:avLst/>
          </a:prstGeom>
          <a:solidFill>
            <a:srgbClr val="AF1D0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mj-lt"/>
              </a:rPr>
              <a:t>Trouble understanding images </a:t>
            </a:r>
          </a:p>
          <a:p>
            <a:pPr algn="ctr"/>
            <a:r>
              <a:rPr lang="en-US" b="1" dirty="0" smtClean="0">
                <a:latin typeface="+mj-lt"/>
              </a:rPr>
              <a:t>and spatial relationships</a:t>
            </a:r>
            <a:endParaRPr lang="en-US" b="1" dirty="0">
              <a:latin typeface="+mj-lt"/>
            </a:endParaRPr>
          </a:p>
        </p:txBody>
      </p:sp>
      <p:sp>
        <p:nvSpPr>
          <p:cNvPr id="30" name="Oval 29"/>
          <p:cNvSpPr/>
          <p:nvPr/>
        </p:nvSpPr>
        <p:spPr>
          <a:xfrm>
            <a:off x="382587" y="5105400"/>
            <a:ext cx="758825" cy="457200"/>
          </a:xfrm>
          <a:prstGeom prst="ellipse">
            <a:avLst/>
          </a:prstGeom>
          <a:solidFill>
            <a:srgbClr val="AF1D0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Segoe UI Symbol" pitchFamily="34" charset="0"/>
                <a:ea typeface="Segoe UI Symbol" pitchFamily="34" charset="0"/>
              </a:rPr>
              <a:t>5</a:t>
            </a:r>
            <a:endParaRPr lang="en-US" sz="2000" b="1" dirty="0">
              <a:latin typeface="Segoe UI Symbol" pitchFamily="34" charset="0"/>
              <a:ea typeface="Segoe UI Symbol" pitchFamily="34" charset="0"/>
            </a:endParaRPr>
          </a:p>
        </p:txBody>
      </p:sp>
      <p:sp>
        <p:nvSpPr>
          <p:cNvPr id="31" name="Rounded Rectangle 30"/>
          <p:cNvSpPr/>
          <p:nvPr/>
        </p:nvSpPr>
        <p:spPr>
          <a:xfrm>
            <a:off x="5155962" y="1295400"/>
            <a:ext cx="3503613" cy="7620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mj-lt"/>
              </a:rPr>
              <a:t>New problems with words in speaking or writing</a:t>
            </a:r>
            <a:endParaRPr lang="en-US" b="1" dirty="0">
              <a:latin typeface="+mj-lt"/>
            </a:endParaRPr>
          </a:p>
        </p:txBody>
      </p:sp>
      <p:sp>
        <p:nvSpPr>
          <p:cNvPr id="32" name="Oval 31"/>
          <p:cNvSpPr/>
          <p:nvPr/>
        </p:nvSpPr>
        <p:spPr>
          <a:xfrm>
            <a:off x="4698762" y="1447800"/>
            <a:ext cx="758825" cy="4572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Segoe UI Symbol" pitchFamily="34" charset="0"/>
                <a:ea typeface="Segoe UI Symbol" pitchFamily="34" charset="0"/>
              </a:rPr>
              <a:t>6</a:t>
            </a:r>
            <a:endParaRPr lang="en-US" sz="2000" b="1" dirty="0">
              <a:latin typeface="Segoe UI Symbol" pitchFamily="34" charset="0"/>
              <a:ea typeface="Segoe UI Symbol" pitchFamily="34" charset="0"/>
            </a:endParaRPr>
          </a:p>
        </p:txBody>
      </p:sp>
      <p:sp>
        <p:nvSpPr>
          <p:cNvPr id="33" name="Rounded Rectangle 32"/>
          <p:cNvSpPr/>
          <p:nvPr/>
        </p:nvSpPr>
        <p:spPr>
          <a:xfrm>
            <a:off x="5167356" y="2209800"/>
            <a:ext cx="3503613" cy="762000"/>
          </a:xfrm>
          <a:prstGeom prst="round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mj-lt"/>
              </a:rPr>
              <a:t>Misplacing things and losing </a:t>
            </a:r>
          </a:p>
          <a:p>
            <a:pPr algn="ctr"/>
            <a:r>
              <a:rPr lang="en-US" b="1" dirty="0" smtClean="0">
                <a:latin typeface="+mj-lt"/>
              </a:rPr>
              <a:t>the ability to retrace steps</a:t>
            </a:r>
            <a:endParaRPr lang="en-US" b="1" dirty="0">
              <a:latin typeface="+mj-lt"/>
            </a:endParaRPr>
          </a:p>
        </p:txBody>
      </p:sp>
      <p:sp>
        <p:nvSpPr>
          <p:cNvPr id="34" name="Oval 33"/>
          <p:cNvSpPr/>
          <p:nvPr/>
        </p:nvSpPr>
        <p:spPr>
          <a:xfrm>
            <a:off x="4710156" y="2362200"/>
            <a:ext cx="758825" cy="457200"/>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Segoe UI Symbol" pitchFamily="34" charset="0"/>
                <a:ea typeface="Segoe UI Symbol" pitchFamily="34" charset="0"/>
              </a:rPr>
              <a:t>7</a:t>
            </a:r>
          </a:p>
        </p:txBody>
      </p:sp>
      <p:sp>
        <p:nvSpPr>
          <p:cNvPr id="35" name="Rounded Rectangle 34"/>
          <p:cNvSpPr/>
          <p:nvPr/>
        </p:nvSpPr>
        <p:spPr>
          <a:xfrm>
            <a:off x="5187296" y="3124200"/>
            <a:ext cx="3503613" cy="762000"/>
          </a:xfrm>
          <a:prstGeom prst="roundRect">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mj-lt"/>
              </a:rPr>
              <a:t>Decreased or </a:t>
            </a:r>
          </a:p>
          <a:p>
            <a:pPr algn="ctr"/>
            <a:r>
              <a:rPr lang="en-US" b="1" dirty="0" smtClean="0">
                <a:latin typeface="+mj-lt"/>
              </a:rPr>
              <a:t>poor judgment</a:t>
            </a:r>
            <a:endParaRPr lang="en-US" b="1" dirty="0">
              <a:latin typeface="+mj-lt"/>
            </a:endParaRPr>
          </a:p>
        </p:txBody>
      </p:sp>
      <p:sp>
        <p:nvSpPr>
          <p:cNvPr id="36" name="Oval 35"/>
          <p:cNvSpPr/>
          <p:nvPr/>
        </p:nvSpPr>
        <p:spPr>
          <a:xfrm>
            <a:off x="4730096" y="3276600"/>
            <a:ext cx="758825" cy="457200"/>
          </a:xfrm>
          <a:prstGeom prst="ellipse">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Segoe UI Symbol" pitchFamily="34" charset="0"/>
                <a:ea typeface="Segoe UI Symbol" pitchFamily="34" charset="0"/>
              </a:rPr>
              <a:t>8</a:t>
            </a:r>
          </a:p>
        </p:txBody>
      </p:sp>
      <p:sp>
        <p:nvSpPr>
          <p:cNvPr id="37" name="Rounded Rectangle 36"/>
          <p:cNvSpPr/>
          <p:nvPr/>
        </p:nvSpPr>
        <p:spPr>
          <a:xfrm>
            <a:off x="5212934" y="4038600"/>
            <a:ext cx="3503613" cy="762000"/>
          </a:xfrm>
          <a:prstGeom prst="round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mj-lt"/>
              </a:rPr>
              <a:t>Withdrawal from work or </a:t>
            </a:r>
          </a:p>
          <a:p>
            <a:pPr algn="ctr"/>
            <a:r>
              <a:rPr lang="en-US" b="1" dirty="0" smtClean="0">
                <a:latin typeface="+mj-lt"/>
              </a:rPr>
              <a:t>social activities</a:t>
            </a:r>
            <a:endParaRPr lang="en-US" b="1" dirty="0">
              <a:latin typeface="+mj-lt"/>
            </a:endParaRPr>
          </a:p>
        </p:txBody>
      </p:sp>
      <p:sp>
        <p:nvSpPr>
          <p:cNvPr id="38" name="Oval 37"/>
          <p:cNvSpPr/>
          <p:nvPr/>
        </p:nvSpPr>
        <p:spPr>
          <a:xfrm>
            <a:off x="4755734" y="4191000"/>
            <a:ext cx="758825" cy="45720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Segoe UI Symbol" pitchFamily="34" charset="0"/>
                <a:ea typeface="Segoe UI Symbol" pitchFamily="34" charset="0"/>
              </a:rPr>
              <a:t>9</a:t>
            </a:r>
          </a:p>
        </p:txBody>
      </p:sp>
      <p:sp>
        <p:nvSpPr>
          <p:cNvPr id="39" name="Rounded Rectangle 38"/>
          <p:cNvSpPr/>
          <p:nvPr/>
        </p:nvSpPr>
        <p:spPr>
          <a:xfrm>
            <a:off x="5212934" y="4953000"/>
            <a:ext cx="3503613" cy="762000"/>
          </a:xfrm>
          <a:prstGeom prst="roundRect">
            <a:avLst/>
          </a:prstGeom>
          <a:solidFill>
            <a:srgbClr val="AF1D0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mj-lt"/>
              </a:rPr>
              <a:t>Changes in mood </a:t>
            </a:r>
          </a:p>
          <a:p>
            <a:pPr algn="ctr"/>
            <a:r>
              <a:rPr lang="en-US" b="1" dirty="0" smtClean="0">
                <a:latin typeface="+mj-lt"/>
              </a:rPr>
              <a:t>or personality</a:t>
            </a:r>
            <a:endParaRPr lang="en-US" b="1" dirty="0">
              <a:latin typeface="+mj-lt"/>
            </a:endParaRPr>
          </a:p>
        </p:txBody>
      </p:sp>
      <p:sp>
        <p:nvSpPr>
          <p:cNvPr id="40" name="Oval 39"/>
          <p:cNvSpPr/>
          <p:nvPr/>
        </p:nvSpPr>
        <p:spPr>
          <a:xfrm>
            <a:off x="4755734" y="5105400"/>
            <a:ext cx="758825" cy="457200"/>
          </a:xfrm>
          <a:prstGeom prst="ellipse">
            <a:avLst/>
          </a:prstGeom>
          <a:solidFill>
            <a:srgbClr val="AF1D0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Segoe UI Symbol" pitchFamily="34" charset="0"/>
                <a:ea typeface="Segoe UI Symbol" pitchFamily="34" charset="0"/>
              </a:rPr>
              <a:t>10</a:t>
            </a:r>
          </a:p>
        </p:txBody>
      </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2808" y="5943600"/>
            <a:ext cx="3348792" cy="381000"/>
          </a:xfrm>
          <a:prstGeom prst="rect">
            <a:avLst/>
          </a:prstGeom>
        </p:spPr>
      </p:pic>
      <p:cxnSp>
        <p:nvCxnSpPr>
          <p:cNvPr id="44" name="Straight Connector 43"/>
          <p:cNvCxnSpPr/>
          <p:nvPr/>
        </p:nvCxnSpPr>
        <p:spPr>
          <a:xfrm>
            <a:off x="748351" y="934254"/>
            <a:ext cx="7642092" cy="0"/>
          </a:xfrm>
          <a:prstGeom prst="line">
            <a:avLst/>
          </a:prstGeom>
          <a:ln w="12700">
            <a:solidFill>
              <a:srgbClr val="65378E"/>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12775" y="228600"/>
            <a:ext cx="7894579" cy="769441"/>
          </a:xfrm>
          <a:prstGeom prst="rect">
            <a:avLst/>
          </a:prstGeom>
          <a:noFill/>
        </p:spPr>
        <p:txBody>
          <a:bodyPr wrap="square" rtlCol="0">
            <a:spAutoFit/>
          </a:bodyPr>
          <a:lstStyle/>
          <a:p>
            <a:pPr algn="r"/>
            <a:r>
              <a:rPr lang="en-US" sz="4400" b="1" i="1" dirty="0" smtClean="0">
                <a:solidFill>
                  <a:schemeClr val="bg1"/>
                </a:solidFill>
              </a:rPr>
              <a:t>Know The 10 Signs</a:t>
            </a:r>
            <a:endParaRPr lang="en-US" sz="4400" b="1" i="1" dirty="0">
              <a:solidFill>
                <a:schemeClr val="bg1"/>
              </a:solidFill>
            </a:endParaRPr>
          </a:p>
        </p:txBody>
      </p:sp>
    </p:spTree>
    <p:extLst>
      <p:ext uri="{BB962C8B-B14F-4D97-AF65-F5344CB8AC3E}">
        <p14:creationId xmlns:p14="http://schemas.microsoft.com/office/powerpoint/2010/main" val="2460286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2238"/>
            <a:ext cx="8610600" cy="944562"/>
          </a:xfrm>
        </p:spPr>
        <p:txBody>
          <a:bodyPr vert="horz" lIns="91440" tIns="45720" rIns="91440" bIns="45720" rtlCol="0" anchor="ctr">
            <a:normAutofit/>
          </a:bodyPr>
          <a:lstStyle/>
          <a:p>
            <a:r>
              <a:rPr lang="en-US" dirty="0" smtClean="0"/>
              <a:t>Detecting </a:t>
            </a:r>
            <a:r>
              <a:rPr lang="en-US" dirty="0"/>
              <a:t>Cognitive Impairment in </a:t>
            </a:r>
            <a:r>
              <a:rPr lang="en-US" dirty="0" smtClean="0"/>
              <a:t>Clinic</a:t>
            </a:r>
            <a:endParaRPr lang="en-US" dirty="0"/>
          </a:p>
        </p:txBody>
      </p:sp>
      <p:sp>
        <p:nvSpPr>
          <p:cNvPr id="3" name="Content Placeholder 2"/>
          <p:cNvSpPr>
            <a:spLocks noGrp="1"/>
          </p:cNvSpPr>
          <p:nvPr>
            <p:ph idx="1"/>
          </p:nvPr>
        </p:nvSpPr>
        <p:spPr>
          <a:xfrm>
            <a:off x="457200" y="1447800"/>
            <a:ext cx="8229600" cy="4876799"/>
          </a:xfrm>
        </p:spPr>
        <p:txBody>
          <a:bodyPr>
            <a:noAutofit/>
          </a:bodyPr>
          <a:lstStyle/>
          <a:p>
            <a:r>
              <a:rPr lang="en-US" sz="2600" dirty="0" smtClean="0"/>
              <a:t>Inappropriate interactions with </a:t>
            </a:r>
            <a:r>
              <a:rPr lang="en-US" sz="2600" dirty="0"/>
              <a:t>staff</a:t>
            </a:r>
          </a:p>
          <a:p>
            <a:r>
              <a:rPr lang="en-US" sz="2600" dirty="0" smtClean="0"/>
              <a:t>Inability </a:t>
            </a:r>
            <a:r>
              <a:rPr lang="en-US" sz="2600" dirty="0"/>
              <a:t>to maintain conversation</a:t>
            </a:r>
          </a:p>
          <a:p>
            <a:r>
              <a:rPr lang="en-US" sz="2600" dirty="0" smtClean="0"/>
              <a:t>Inappropriate </a:t>
            </a:r>
            <a:r>
              <a:rPr lang="en-US" sz="2600" dirty="0"/>
              <a:t>clothing and personal hygiene</a:t>
            </a:r>
          </a:p>
          <a:p>
            <a:r>
              <a:rPr lang="en-US" sz="2600" dirty="0" smtClean="0"/>
              <a:t>Changes </a:t>
            </a:r>
            <a:r>
              <a:rPr lang="en-US" sz="2600" dirty="0"/>
              <a:t>in gait or mood over time</a:t>
            </a:r>
          </a:p>
          <a:p>
            <a:r>
              <a:rPr lang="en-US" sz="2600" dirty="0"/>
              <a:t>Frequently missed </a:t>
            </a:r>
            <a:r>
              <a:rPr lang="en-US" sz="2600" dirty="0" smtClean="0"/>
              <a:t>appointments</a:t>
            </a:r>
            <a:endParaRPr lang="en-US" sz="2600" dirty="0"/>
          </a:p>
          <a:p>
            <a:r>
              <a:rPr lang="en-US" sz="2600" dirty="0" smtClean="0"/>
              <a:t>Unsafe driving behaviors</a:t>
            </a:r>
          </a:p>
          <a:p>
            <a:r>
              <a:rPr lang="en-US" sz="2600" dirty="0" smtClean="0"/>
              <a:t>New alcohol or drug use</a:t>
            </a:r>
          </a:p>
        </p:txBody>
      </p:sp>
    </p:spTree>
    <p:extLst>
      <p:ext uri="{BB962C8B-B14F-4D97-AF65-F5344CB8AC3E}">
        <p14:creationId xmlns:p14="http://schemas.microsoft.com/office/powerpoint/2010/main" val="1101982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Algorithm for Diagnosis</a:t>
            </a:r>
            <a:endParaRPr lang="en-US" dirty="0"/>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87448" y="1600200"/>
            <a:ext cx="696910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6838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Practice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Ask 3 questions about memory, language and personality</a:t>
            </a:r>
          </a:p>
          <a:p>
            <a:pPr lvl="1"/>
            <a:r>
              <a:rPr lang="en-US" dirty="0" smtClean="0"/>
              <a:t>Have you noticed changes in your learning/memory, language, personality? </a:t>
            </a:r>
          </a:p>
          <a:p>
            <a:r>
              <a:rPr lang="en-US" dirty="0" smtClean="0"/>
              <a:t>If yes, follow with:</a:t>
            </a:r>
          </a:p>
          <a:p>
            <a:pPr lvl="1"/>
            <a:r>
              <a:rPr lang="en-US" dirty="0" smtClean="0"/>
              <a:t>Do you think changes are worse than your peers?</a:t>
            </a:r>
          </a:p>
          <a:p>
            <a:pPr lvl="1"/>
            <a:r>
              <a:rPr lang="en-US" dirty="0" smtClean="0"/>
              <a:t>Have you stopped doing anything because of these changes?</a:t>
            </a:r>
          </a:p>
          <a:p>
            <a:pPr lvl="1"/>
            <a:r>
              <a:rPr lang="en-US" dirty="0" smtClean="0"/>
              <a:t>Has anybody commented to you about these changes in your memory?</a:t>
            </a:r>
            <a:endParaRPr lang="en-US" dirty="0"/>
          </a:p>
          <a:p>
            <a:pPr marL="457200" lvl="1" indent="0">
              <a:buNone/>
            </a:pPr>
            <a:endParaRPr lang="en-US" dirty="0" smtClean="0"/>
          </a:p>
        </p:txBody>
      </p:sp>
    </p:spTree>
    <p:extLst>
      <p:ext uri="{BB962C8B-B14F-4D97-AF65-F5344CB8AC3E}">
        <p14:creationId xmlns:p14="http://schemas.microsoft.com/office/powerpoint/2010/main" val="22553159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AD8</a:t>
            </a:r>
            <a:endParaRPr lang="en-US" dirty="0"/>
          </a:p>
        </p:txBody>
      </p:sp>
      <p:pic>
        <p:nvPicPr>
          <p:cNvPr id="2150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1257" y="1799016"/>
            <a:ext cx="8730343" cy="3992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836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090" y="1747838"/>
            <a:ext cx="7903456" cy="4043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89123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MoCA</a:t>
            </a:r>
            <a:r>
              <a:rPr lang="en-US" dirty="0" smtClean="0"/>
              <a:t> vs MMSE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6432050"/>
              </p:ext>
            </p:extLst>
          </p:nvPr>
        </p:nvGraphicFramePr>
        <p:xfrm>
          <a:off x="457200" y="1600200"/>
          <a:ext cx="8229600" cy="36068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en-US" dirty="0"/>
                    </a:p>
                  </a:txBody>
                  <a:tcPr/>
                </a:tc>
                <a:tc>
                  <a:txBody>
                    <a:bodyPr/>
                    <a:lstStyle/>
                    <a:p>
                      <a:r>
                        <a:rPr lang="en-US" dirty="0" err="1" smtClean="0"/>
                        <a:t>MoCA</a:t>
                      </a:r>
                      <a:endParaRPr lang="en-US" dirty="0"/>
                    </a:p>
                  </a:txBody>
                  <a:tcPr/>
                </a:tc>
                <a:tc>
                  <a:txBody>
                    <a:bodyPr/>
                    <a:lstStyle/>
                    <a:p>
                      <a:r>
                        <a:rPr lang="en-US" dirty="0" smtClean="0"/>
                        <a:t>MMSE</a:t>
                      </a:r>
                      <a:endParaRPr lang="en-US" dirty="0"/>
                    </a:p>
                  </a:txBody>
                  <a:tcPr/>
                </a:tc>
              </a:tr>
              <a:tr h="370840">
                <a:tc>
                  <a:txBody>
                    <a:bodyPr/>
                    <a:lstStyle/>
                    <a:p>
                      <a:r>
                        <a:rPr lang="en-US" dirty="0" smtClean="0"/>
                        <a:t>Sensitivity</a:t>
                      </a:r>
                      <a:endParaRPr lang="en-US" dirty="0"/>
                    </a:p>
                  </a:txBody>
                  <a:tcPr>
                    <a:solidFill>
                      <a:schemeClr val="accent1">
                        <a:lumMod val="60000"/>
                        <a:lumOff val="40000"/>
                      </a:schemeClr>
                    </a:solidFill>
                  </a:tcPr>
                </a:tc>
                <a:tc>
                  <a:txBody>
                    <a:bodyPr/>
                    <a:lstStyle/>
                    <a:p>
                      <a:r>
                        <a:rPr lang="en-US" dirty="0" smtClean="0"/>
                        <a:t>100%</a:t>
                      </a:r>
                      <a:endParaRPr lang="en-US" dirty="0"/>
                    </a:p>
                  </a:txBody>
                  <a:tcPr>
                    <a:solidFill>
                      <a:schemeClr val="accent1">
                        <a:lumMod val="60000"/>
                        <a:lumOff val="40000"/>
                      </a:schemeClr>
                    </a:solidFill>
                  </a:tcPr>
                </a:tc>
                <a:tc>
                  <a:txBody>
                    <a:bodyPr/>
                    <a:lstStyle/>
                    <a:p>
                      <a:r>
                        <a:rPr lang="en-US" dirty="0" smtClean="0"/>
                        <a:t>78%</a:t>
                      </a:r>
                      <a:endParaRPr lang="en-US" dirty="0"/>
                    </a:p>
                  </a:txBody>
                  <a:tcPr>
                    <a:solidFill>
                      <a:schemeClr val="accent1">
                        <a:lumMod val="60000"/>
                        <a:lumOff val="40000"/>
                      </a:schemeClr>
                    </a:solidFill>
                  </a:tcPr>
                </a:tc>
              </a:tr>
              <a:tr h="370840">
                <a:tc>
                  <a:txBody>
                    <a:bodyPr/>
                    <a:lstStyle/>
                    <a:p>
                      <a:r>
                        <a:rPr lang="en-US" dirty="0" smtClean="0"/>
                        <a:t>Orientation</a:t>
                      </a:r>
                      <a:endParaRPr lang="en-US" dirty="0"/>
                    </a:p>
                  </a:txBody>
                  <a:tcPr/>
                </a:tc>
                <a:tc>
                  <a:txBody>
                    <a:bodyPr/>
                    <a:lstStyle/>
                    <a:p>
                      <a:r>
                        <a:rPr lang="en-US" dirty="0" smtClean="0"/>
                        <a:t>Y</a:t>
                      </a:r>
                      <a:endParaRPr lang="en-US" dirty="0"/>
                    </a:p>
                  </a:txBody>
                  <a:tcPr/>
                </a:tc>
                <a:tc>
                  <a:txBody>
                    <a:bodyPr/>
                    <a:lstStyle/>
                    <a:p>
                      <a:r>
                        <a:rPr lang="en-US" dirty="0" smtClean="0"/>
                        <a:t>Y</a:t>
                      </a:r>
                      <a:endParaRPr lang="en-US" dirty="0"/>
                    </a:p>
                  </a:txBody>
                  <a:tcPr/>
                </a:tc>
              </a:tr>
              <a:tr h="370840">
                <a:tc>
                  <a:txBody>
                    <a:bodyPr/>
                    <a:lstStyle/>
                    <a:p>
                      <a:r>
                        <a:rPr lang="en-US" dirty="0" smtClean="0"/>
                        <a:t>Registration</a:t>
                      </a:r>
                      <a:endParaRPr lang="en-US" dirty="0"/>
                    </a:p>
                  </a:txBody>
                  <a:tcPr/>
                </a:tc>
                <a:tc>
                  <a:txBody>
                    <a:bodyPr/>
                    <a:lstStyle/>
                    <a:p>
                      <a:r>
                        <a:rPr lang="en-US" dirty="0" smtClean="0"/>
                        <a:t>Y (not for scoring)</a:t>
                      </a:r>
                      <a:endParaRPr lang="en-US" dirty="0"/>
                    </a:p>
                  </a:txBody>
                  <a:tcPr/>
                </a:tc>
                <a:tc>
                  <a:txBody>
                    <a:bodyPr/>
                    <a:lstStyle/>
                    <a:p>
                      <a:r>
                        <a:rPr lang="en-US" dirty="0" smtClean="0"/>
                        <a:t>Y</a:t>
                      </a:r>
                      <a:endParaRPr lang="en-US" dirty="0"/>
                    </a:p>
                  </a:txBody>
                  <a:tcPr/>
                </a:tc>
              </a:tr>
              <a:tr h="370840">
                <a:tc>
                  <a:txBody>
                    <a:bodyPr/>
                    <a:lstStyle/>
                    <a:p>
                      <a:r>
                        <a:rPr lang="en-US" dirty="0" smtClean="0"/>
                        <a:t>Short term memory</a:t>
                      </a:r>
                      <a:endParaRPr lang="en-US" dirty="0"/>
                    </a:p>
                  </a:txBody>
                  <a:tcPr/>
                </a:tc>
                <a:tc>
                  <a:txBody>
                    <a:bodyPr/>
                    <a:lstStyle/>
                    <a:p>
                      <a:r>
                        <a:rPr lang="en-US" dirty="0" smtClean="0"/>
                        <a:t>5 items</a:t>
                      </a:r>
                      <a:endParaRPr lang="en-US" dirty="0"/>
                    </a:p>
                  </a:txBody>
                  <a:tcPr/>
                </a:tc>
                <a:tc>
                  <a:txBody>
                    <a:bodyPr/>
                    <a:lstStyle/>
                    <a:p>
                      <a:r>
                        <a:rPr lang="en-US" dirty="0" smtClean="0"/>
                        <a:t>3 items</a:t>
                      </a:r>
                    </a:p>
                  </a:txBody>
                  <a:tcPr/>
                </a:tc>
              </a:tr>
              <a:tr h="370840">
                <a:tc>
                  <a:txBody>
                    <a:bodyPr/>
                    <a:lstStyle/>
                    <a:p>
                      <a:r>
                        <a:rPr lang="en-US" dirty="0" smtClean="0"/>
                        <a:t>Language</a:t>
                      </a:r>
                      <a:endParaRPr lang="en-US" dirty="0"/>
                    </a:p>
                  </a:txBody>
                  <a:tcPr/>
                </a:tc>
                <a:tc>
                  <a:txBody>
                    <a:bodyPr/>
                    <a:lstStyle/>
                    <a:p>
                      <a:r>
                        <a:rPr lang="en-US" dirty="0" smtClean="0"/>
                        <a:t>Y</a:t>
                      </a:r>
                      <a:r>
                        <a:rPr lang="en-US" baseline="0" dirty="0" smtClean="0"/>
                        <a:t> (repetition + nomination)</a:t>
                      </a:r>
                      <a:endParaRPr lang="en-US" dirty="0"/>
                    </a:p>
                  </a:txBody>
                  <a:tcPr/>
                </a:tc>
                <a:tc>
                  <a:txBody>
                    <a:bodyPr/>
                    <a:lstStyle/>
                    <a:p>
                      <a:r>
                        <a:rPr lang="en-US" dirty="0" smtClean="0"/>
                        <a:t>Y (repetition)</a:t>
                      </a:r>
                      <a:endParaRPr lang="en-US" dirty="0"/>
                    </a:p>
                  </a:txBody>
                  <a:tcPr/>
                </a:tc>
              </a:tr>
              <a:tr h="370840">
                <a:tc>
                  <a:txBody>
                    <a:bodyPr/>
                    <a:lstStyle/>
                    <a:p>
                      <a:r>
                        <a:rPr lang="en-US" dirty="0" smtClean="0"/>
                        <a:t>Attention and working memory</a:t>
                      </a:r>
                      <a:endParaRPr lang="en-US" dirty="0"/>
                    </a:p>
                  </a:txBody>
                  <a:tcPr/>
                </a:tc>
                <a:tc>
                  <a:txBody>
                    <a:bodyPr/>
                    <a:lstStyle/>
                    <a:p>
                      <a:r>
                        <a:rPr lang="en-US" dirty="0" smtClean="0"/>
                        <a:t>Y</a:t>
                      </a:r>
                      <a:endParaRPr lang="en-US" dirty="0"/>
                    </a:p>
                  </a:txBody>
                  <a:tcPr/>
                </a:tc>
                <a:tc>
                  <a:txBody>
                    <a:bodyPr/>
                    <a:lstStyle/>
                    <a:p>
                      <a:r>
                        <a:rPr lang="en-US" dirty="0" smtClean="0"/>
                        <a:t>Y</a:t>
                      </a:r>
                      <a:endParaRPr lang="en-US" dirty="0"/>
                    </a:p>
                  </a:txBody>
                  <a:tcPr/>
                </a:tc>
              </a:tr>
              <a:tr h="370840">
                <a:tc>
                  <a:txBody>
                    <a:bodyPr/>
                    <a:lstStyle/>
                    <a:p>
                      <a:r>
                        <a:rPr lang="en-US" dirty="0" smtClean="0"/>
                        <a:t>Executive Function</a:t>
                      </a:r>
                      <a:endParaRPr lang="en-US" dirty="0"/>
                    </a:p>
                  </a:txBody>
                  <a:tcPr/>
                </a:tc>
                <a:tc>
                  <a:txBody>
                    <a:bodyPr/>
                    <a:lstStyle/>
                    <a:p>
                      <a:r>
                        <a:rPr lang="en-US" dirty="0" smtClean="0"/>
                        <a:t>Y</a:t>
                      </a:r>
                      <a:endParaRPr lang="en-US" dirty="0"/>
                    </a:p>
                  </a:txBody>
                  <a:tcPr/>
                </a:tc>
                <a:tc>
                  <a:txBody>
                    <a:bodyPr/>
                    <a:lstStyle/>
                    <a:p>
                      <a:r>
                        <a:rPr lang="en-US" dirty="0" smtClean="0"/>
                        <a:t>NO</a:t>
                      </a:r>
                      <a:endParaRPr lang="en-US" dirty="0"/>
                    </a:p>
                  </a:txBody>
                  <a:tcPr/>
                </a:tc>
              </a:tr>
              <a:tr h="370840">
                <a:tc>
                  <a:txBody>
                    <a:bodyPr/>
                    <a:lstStyle/>
                    <a:p>
                      <a:r>
                        <a:rPr lang="en-US" dirty="0" smtClean="0"/>
                        <a:t>Visuospatial</a:t>
                      </a:r>
                      <a:r>
                        <a:rPr lang="en-US" baseline="0" dirty="0" smtClean="0"/>
                        <a:t> skills</a:t>
                      </a:r>
                      <a:endParaRPr lang="en-US" dirty="0"/>
                    </a:p>
                  </a:txBody>
                  <a:tcPr/>
                </a:tc>
                <a:tc>
                  <a:txBody>
                    <a:bodyPr/>
                    <a:lstStyle/>
                    <a:p>
                      <a:r>
                        <a:rPr lang="en-US" dirty="0" smtClean="0"/>
                        <a:t>Y</a:t>
                      </a:r>
                      <a:endParaRPr lang="en-US" dirty="0"/>
                    </a:p>
                  </a:txBody>
                  <a:tcPr/>
                </a:tc>
                <a:tc>
                  <a:txBody>
                    <a:bodyPr/>
                    <a:lstStyle/>
                    <a:p>
                      <a:r>
                        <a:rPr lang="en-US" dirty="0" smtClean="0"/>
                        <a:t>Y</a:t>
                      </a:r>
                      <a:endParaRPr lang="en-US" dirty="0"/>
                    </a:p>
                  </a:txBody>
                  <a:tcPr/>
                </a:tc>
              </a:tr>
            </a:tbl>
          </a:graphicData>
        </a:graphic>
      </p:graphicFrame>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7483" y="5334000"/>
            <a:ext cx="3169917"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02003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MMSE and </a:t>
            </a:r>
            <a:r>
              <a:rPr lang="en-US" dirty="0" err="1" smtClean="0"/>
              <a:t>MoCA</a:t>
            </a:r>
            <a:r>
              <a:rPr lang="en-US" dirty="0" smtClean="0"/>
              <a:t> Comparison</a:t>
            </a:r>
            <a:endParaRPr lang="en-US" dirty="0"/>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6952163" cy="4048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733800" y="1447800"/>
            <a:ext cx="4419600" cy="464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038600" y="1524000"/>
            <a:ext cx="4343400" cy="3785652"/>
          </a:xfrm>
          <a:prstGeom prst="rect">
            <a:avLst/>
          </a:prstGeom>
          <a:noFill/>
        </p:spPr>
        <p:txBody>
          <a:bodyPr wrap="square" rtlCol="0">
            <a:spAutoFit/>
          </a:bodyPr>
          <a:lstStyle/>
          <a:p>
            <a:r>
              <a:rPr lang="en-US" sz="2000" b="1" dirty="0" err="1" smtClean="0"/>
              <a:t>MoCA</a:t>
            </a:r>
            <a:r>
              <a:rPr lang="en-US" sz="2000" b="1" dirty="0" smtClean="0"/>
              <a:t> Interpretation</a:t>
            </a:r>
          </a:p>
          <a:p>
            <a:r>
              <a:rPr lang="en-US" sz="2000" dirty="0" smtClean="0"/>
              <a:t>26-30 = normal</a:t>
            </a:r>
          </a:p>
          <a:p>
            <a:r>
              <a:rPr lang="en-US" sz="2000" dirty="0" smtClean="0"/>
              <a:t>18-25 </a:t>
            </a:r>
            <a:r>
              <a:rPr lang="en-US" sz="2000" dirty="0"/>
              <a:t>= mild cognitive </a:t>
            </a:r>
            <a:r>
              <a:rPr lang="en-US" sz="2000" dirty="0" smtClean="0"/>
              <a:t>impairment </a:t>
            </a:r>
          </a:p>
          <a:p>
            <a:r>
              <a:rPr lang="en-US" sz="2000" dirty="0" smtClean="0"/>
              <a:t>10-17</a:t>
            </a:r>
            <a:r>
              <a:rPr lang="en-US" sz="2000" dirty="0"/>
              <a:t>= moderate cognitive </a:t>
            </a:r>
            <a:r>
              <a:rPr lang="en-US" sz="2000" dirty="0" smtClean="0"/>
              <a:t>impairment</a:t>
            </a:r>
          </a:p>
          <a:p>
            <a:r>
              <a:rPr lang="en-US" sz="2000" dirty="0" smtClean="0"/>
              <a:t>less </a:t>
            </a:r>
            <a:r>
              <a:rPr lang="en-US" sz="2000" dirty="0"/>
              <a:t>than 10= severe cognitive </a:t>
            </a:r>
            <a:r>
              <a:rPr lang="en-US" sz="2000" dirty="0" smtClean="0"/>
              <a:t>impairment</a:t>
            </a:r>
          </a:p>
          <a:p>
            <a:endParaRPr lang="en-US" sz="2000" dirty="0"/>
          </a:p>
          <a:p>
            <a:r>
              <a:rPr lang="en-US" sz="2000" b="1" dirty="0" smtClean="0"/>
              <a:t>MMSE Interpretation</a:t>
            </a:r>
          </a:p>
          <a:p>
            <a:r>
              <a:rPr lang="en-US" sz="2000" dirty="0" smtClean="0"/>
              <a:t>24-30 = normal</a:t>
            </a:r>
          </a:p>
          <a:p>
            <a:r>
              <a:rPr lang="en-US" sz="2000" dirty="0" smtClean="0"/>
              <a:t>19-23 = cognitive impairment</a:t>
            </a:r>
          </a:p>
          <a:p>
            <a:r>
              <a:rPr lang="en-US" sz="2000" dirty="0" smtClean="0"/>
              <a:t>10-18 = moderate cognitive impairment</a:t>
            </a:r>
          </a:p>
          <a:p>
            <a:r>
              <a:rPr lang="en-US" sz="2000" dirty="0" smtClean="0"/>
              <a:t>0-9 = severe cognitive impairment</a:t>
            </a:r>
          </a:p>
        </p:txBody>
      </p:sp>
    </p:spTree>
    <p:extLst>
      <p:ext uri="{BB962C8B-B14F-4D97-AF65-F5344CB8AC3E}">
        <p14:creationId xmlns:p14="http://schemas.microsoft.com/office/powerpoint/2010/main" val="10401204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724400"/>
          </a:xfrm>
        </p:spPr>
        <p:txBody>
          <a:bodyPr>
            <a:noAutofit/>
          </a:bodyPr>
          <a:lstStyle/>
          <a:p>
            <a:pPr>
              <a:spcBef>
                <a:spcPts val="0"/>
              </a:spcBef>
              <a:spcAft>
                <a:spcPts val="600"/>
              </a:spcAft>
            </a:pPr>
            <a:r>
              <a:rPr lang="en-US" sz="2400" dirty="0" smtClean="0"/>
              <a:t>Depression</a:t>
            </a:r>
          </a:p>
          <a:p>
            <a:pPr lvl="1">
              <a:spcBef>
                <a:spcPts val="0"/>
              </a:spcBef>
              <a:spcAft>
                <a:spcPts val="600"/>
              </a:spcAft>
            </a:pPr>
            <a:r>
              <a:rPr lang="en-US" sz="2000" dirty="0" smtClean="0"/>
              <a:t>Independent risk factor for Alzheimer’s disease</a:t>
            </a:r>
          </a:p>
          <a:p>
            <a:pPr lvl="1">
              <a:spcBef>
                <a:spcPts val="0"/>
              </a:spcBef>
              <a:spcAft>
                <a:spcPts val="600"/>
              </a:spcAft>
            </a:pPr>
            <a:r>
              <a:rPr lang="en-US" sz="2000" dirty="0" smtClean="0"/>
              <a:t>Distinguish depression from apathy</a:t>
            </a:r>
          </a:p>
          <a:p>
            <a:pPr>
              <a:spcBef>
                <a:spcPts val="0"/>
              </a:spcBef>
              <a:spcAft>
                <a:spcPts val="600"/>
              </a:spcAft>
            </a:pPr>
            <a:r>
              <a:rPr lang="en-US" sz="2400" dirty="0" smtClean="0"/>
              <a:t>Medication Side Effects</a:t>
            </a:r>
          </a:p>
          <a:p>
            <a:pPr lvl="1">
              <a:spcBef>
                <a:spcPts val="0"/>
              </a:spcBef>
              <a:spcAft>
                <a:spcPts val="600"/>
              </a:spcAft>
            </a:pPr>
            <a:r>
              <a:rPr lang="en-US" sz="2000" dirty="0" smtClean="0"/>
              <a:t>Opioids</a:t>
            </a:r>
            <a:endParaRPr lang="en-US" sz="2000" dirty="0"/>
          </a:p>
          <a:p>
            <a:pPr lvl="1">
              <a:spcBef>
                <a:spcPts val="0"/>
              </a:spcBef>
              <a:spcAft>
                <a:spcPts val="600"/>
              </a:spcAft>
            </a:pPr>
            <a:r>
              <a:rPr lang="en-US" sz="2000" dirty="0" smtClean="0"/>
              <a:t>Anticholinergics</a:t>
            </a:r>
            <a:endParaRPr lang="en-US" sz="2000" dirty="0"/>
          </a:p>
          <a:p>
            <a:pPr lvl="1">
              <a:spcBef>
                <a:spcPts val="0"/>
              </a:spcBef>
              <a:spcAft>
                <a:spcPts val="600"/>
              </a:spcAft>
            </a:pPr>
            <a:r>
              <a:rPr lang="en-US" sz="2000" dirty="0" smtClean="0"/>
              <a:t>Sedative hypnotics</a:t>
            </a:r>
          </a:p>
          <a:p>
            <a:pPr>
              <a:spcBef>
                <a:spcPts val="0"/>
              </a:spcBef>
              <a:spcAft>
                <a:spcPts val="600"/>
              </a:spcAft>
            </a:pPr>
            <a:r>
              <a:rPr lang="en-US" sz="2400" dirty="0" smtClean="0"/>
              <a:t>Hypothyroidism</a:t>
            </a:r>
          </a:p>
          <a:p>
            <a:pPr>
              <a:spcBef>
                <a:spcPts val="0"/>
              </a:spcBef>
              <a:spcAft>
                <a:spcPts val="600"/>
              </a:spcAft>
            </a:pPr>
            <a:r>
              <a:rPr lang="en-US" sz="2400" dirty="0" smtClean="0"/>
              <a:t>Sleep disorders</a:t>
            </a:r>
          </a:p>
          <a:p>
            <a:pPr>
              <a:spcBef>
                <a:spcPts val="0"/>
              </a:spcBef>
              <a:spcAft>
                <a:spcPts val="600"/>
              </a:spcAft>
            </a:pPr>
            <a:r>
              <a:rPr lang="en-US" sz="2400" dirty="0" smtClean="0"/>
              <a:t>Vitamin Deficiencies: B12</a:t>
            </a:r>
          </a:p>
          <a:p>
            <a:pPr>
              <a:spcBef>
                <a:spcPts val="0"/>
              </a:spcBef>
              <a:spcAft>
                <a:spcPts val="600"/>
              </a:spcAft>
            </a:pPr>
            <a:r>
              <a:rPr lang="en-US" sz="2400" dirty="0" smtClean="0"/>
              <a:t>Excessive alcohol use or substance abuse</a:t>
            </a:r>
          </a:p>
        </p:txBody>
      </p:sp>
      <p:sp>
        <p:nvSpPr>
          <p:cNvPr id="3" name="Title 2"/>
          <p:cNvSpPr>
            <a:spLocks noGrp="1"/>
          </p:cNvSpPr>
          <p:nvPr>
            <p:ph type="title"/>
          </p:nvPr>
        </p:nvSpPr>
        <p:spPr/>
        <p:txBody>
          <a:bodyPr vert="horz" lIns="91440" tIns="45720" rIns="91440" bIns="45720" rtlCol="0" anchor="ctr">
            <a:normAutofit fontScale="90000"/>
          </a:bodyPr>
          <a:lstStyle/>
          <a:p>
            <a:r>
              <a:rPr lang="en-US" dirty="0"/>
              <a:t>Reversible Causes of Cognitive Impairment</a:t>
            </a:r>
          </a:p>
        </p:txBody>
      </p:sp>
    </p:spTree>
    <p:extLst>
      <p:ext uri="{BB962C8B-B14F-4D97-AF65-F5344CB8AC3E}">
        <p14:creationId xmlns:p14="http://schemas.microsoft.com/office/powerpoint/2010/main" val="38396051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Algorithm for Diagnosis</a:t>
            </a:r>
            <a:endParaRPr lang="en-US" dirty="0"/>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87448" y="1600200"/>
            <a:ext cx="696910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7277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Dementia Subtypes</a:t>
            </a:r>
            <a:endParaRPr lang="en-US" dirty="0"/>
          </a:p>
        </p:txBody>
      </p:sp>
      <p:grpSp>
        <p:nvGrpSpPr>
          <p:cNvPr id="5" name="Group 4"/>
          <p:cNvGrpSpPr/>
          <p:nvPr/>
        </p:nvGrpSpPr>
        <p:grpSpPr>
          <a:xfrm>
            <a:off x="1114425" y="1438275"/>
            <a:ext cx="6915150" cy="5038725"/>
            <a:chOff x="1114425" y="1362075"/>
            <a:chExt cx="6915150" cy="5038725"/>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1362075"/>
              <a:ext cx="6915150" cy="503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705600" y="3593068"/>
              <a:ext cx="609600" cy="369332"/>
            </a:xfrm>
            <a:prstGeom prst="rect">
              <a:avLst/>
            </a:prstGeom>
            <a:solidFill>
              <a:schemeClr val="bg1"/>
            </a:solidFill>
          </p:spPr>
          <p:txBody>
            <a:bodyPr wrap="square" rtlCol="0">
              <a:spAutoFit/>
            </a:bodyPr>
            <a:lstStyle/>
            <a:p>
              <a:r>
                <a:rPr lang="en-US" dirty="0" smtClean="0">
                  <a:solidFill>
                    <a:schemeClr val="tx1">
                      <a:lumMod val="75000"/>
                      <a:lumOff val="25000"/>
                    </a:schemeClr>
                  </a:solidFill>
                </a:rPr>
                <a:t>12%</a:t>
              </a:r>
              <a:endParaRPr lang="en-US" dirty="0">
                <a:solidFill>
                  <a:schemeClr val="tx1">
                    <a:lumMod val="75000"/>
                    <a:lumOff val="25000"/>
                  </a:schemeClr>
                </a:solidFill>
              </a:endParaRPr>
            </a:p>
          </p:txBody>
        </p:sp>
      </p:grpSp>
    </p:spTree>
    <p:extLst>
      <p:ext uri="{BB962C8B-B14F-4D97-AF65-F5344CB8AC3E}">
        <p14:creationId xmlns:p14="http://schemas.microsoft.com/office/powerpoint/2010/main" val="15877003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75675098"/>
              </p:ext>
            </p:extLst>
          </p:nvPr>
        </p:nvGraphicFramePr>
        <p:xfrm>
          <a:off x="381000" y="1308265"/>
          <a:ext cx="8534400" cy="4997122"/>
        </p:xfrm>
        <a:graphic>
          <a:graphicData uri="http://schemas.openxmlformats.org/drawingml/2006/table">
            <a:tbl>
              <a:tblPr firstRow="1" bandRow="1">
                <a:tableStyleId>{5C22544A-7EE6-4342-B048-85BDC9FD1C3A}</a:tableStyleId>
              </a:tblPr>
              <a:tblGrid>
                <a:gridCol w="1981200"/>
                <a:gridCol w="6553200"/>
              </a:tblGrid>
              <a:tr h="400132">
                <a:tc>
                  <a:txBody>
                    <a:bodyPr/>
                    <a:lstStyle/>
                    <a:p>
                      <a:r>
                        <a:rPr lang="en-US" dirty="0" smtClean="0"/>
                        <a:t>Etiology</a:t>
                      </a:r>
                      <a:endParaRPr lang="en-US" dirty="0"/>
                    </a:p>
                  </a:txBody>
                  <a:tcPr/>
                </a:tc>
                <a:tc>
                  <a:txBody>
                    <a:bodyPr/>
                    <a:lstStyle/>
                    <a:p>
                      <a:r>
                        <a:rPr lang="en-US" dirty="0" smtClean="0"/>
                        <a:t>Diagnostic Criteria</a:t>
                      </a:r>
                      <a:endParaRPr lang="en-US" dirty="0"/>
                    </a:p>
                  </a:txBody>
                  <a:tcPr/>
                </a:tc>
              </a:tr>
              <a:tr h="958603">
                <a:tc>
                  <a:txBody>
                    <a:bodyPr/>
                    <a:lstStyle/>
                    <a:p>
                      <a:r>
                        <a:rPr lang="en-US" dirty="0" smtClean="0"/>
                        <a:t>Alzheimer’s Disease</a:t>
                      </a:r>
                      <a:endParaRPr lang="en-US" dirty="0"/>
                    </a:p>
                  </a:txBody>
                  <a:tcPr/>
                </a:tc>
                <a:tc>
                  <a:txBody>
                    <a:bodyPr/>
                    <a:lstStyle/>
                    <a:p>
                      <a:pPr marL="285750" indent="-285750">
                        <a:buFont typeface="Arial" panose="020B0604020202020204" pitchFamily="34" charset="0"/>
                        <a:buChar char="•"/>
                      </a:pPr>
                      <a:r>
                        <a:rPr lang="en-US" dirty="0" smtClean="0"/>
                        <a:t>Gradual onset over</a:t>
                      </a:r>
                      <a:r>
                        <a:rPr lang="en-US" baseline="0" dirty="0" smtClean="0"/>
                        <a:t> months-years</a:t>
                      </a:r>
                    </a:p>
                    <a:p>
                      <a:pPr marL="285750" indent="-285750">
                        <a:buFont typeface="Arial" panose="020B0604020202020204" pitchFamily="34" charset="0"/>
                        <a:buChar char="•"/>
                      </a:pPr>
                      <a:r>
                        <a:rPr lang="en-US" baseline="0" dirty="0" smtClean="0"/>
                        <a:t>Most prominent feature is memory</a:t>
                      </a:r>
                    </a:p>
                    <a:p>
                      <a:pPr marL="285750" indent="-285750">
                        <a:buFont typeface="Arial" panose="020B0604020202020204" pitchFamily="34" charset="0"/>
                        <a:buChar char="•"/>
                      </a:pPr>
                      <a:r>
                        <a:rPr lang="en-US" baseline="0" dirty="0" smtClean="0"/>
                        <a:t>Impaired learning and recall of recently learned information</a:t>
                      </a:r>
                      <a:endParaRPr lang="en-US" dirty="0"/>
                    </a:p>
                  </a:txBody>
                  <a:tcPr/>
                </a:tc>
              </a:tr>
              <a:tr h="986627">
                <a:tc>
                  <a:txBody>
                    <a:bodyPr/>
                    <a:lstStyle/>
                    <a:p>
                      <a:r>
                        <a:rPr lang="en-US" dirty="0" smtClean="0"/>
                        <a:t>Vascular Dementia</a:t>
                      </a:r>
                      <a:endParaRPr lang="en-US" dirty="0"/>
                    </a:p>
                  </a:txBody>
                  <a:tcPr/>
                </a:tc>
                <a:tc>
                  <a:txBody>
                    <a:bodyPr/>
                    <a:lstStyle/>
                    <a:p>
                      <a:pPr marL="285750" indent="-285750">
                        <a:buFont typeface="Arial" panose="020B0604020202020204" pitchFamily="34" charset="0"/>
                        <a:buChar char="•"/>
                      </a:pPr>
                      <a:r>
                        <a:rPr lang="en-US" dirty="0" smtClean="0"/>
                        <a:t>Stepwise decline</a:t>
                      </a:r>
                    </a:p>
                    <a:p>
                      <a:pPr marL="285750" indent="-285750">
                        <a:buFont typeface="Arial" panose="020B0604020202020204" pitchFamily="34" charset="0"/>
                        <a:buChar char="•"/>
                      </a:pPr>
                      <a:r>
                        <a:rPr lang="en-US" dirty="0" smtClean="0"/>
                        <a:t>History of clinically</a:t>
                      </a:r>
                      <a:r>
                        <a:rPr lang="en-US" baseline="0" dirty="0" smtClean="0"/>
                        <a:t> apparent stroke that is temporally related to cognitive decline</a:t>
                      </a:r>
                      <a:endParaRPr lang="en-US" dirty="0"/>
                    </a:p>
                  </a:txBody>
                  <a:tcPr/>
                </a:tc>
              </a:tr>
              <a:tr h="400132">
                <a:tc>
                  <a:txBody>
                    <a:bodyPr/>
                    <a:lstStyle/>
                    <a:p>
                      <a:r>
                        <a:rPr lang="en-US" dirty="0" smtClean="0"/>
                        <a:t>Dementia</a:t>
                      </a:r>
                      <a:r>
                        <a:rPr lang="en-US" baseline="0" dirty="0" smtClean="0"/>
                        <a:t> with Lewy Bodies</a:t>
                      </a:r>
                      <a:endParaRPr lang="en-US" dirty="0"/>
                    </a:p>
                  </a:txBody>
                  <a:tcPr/>
                </a:tc>
                <a:tc>
                  <a:txBody>
                    <a:bodyPr/>
                    <a:lstStyle/>
                    <a:p>
                      <a:r>
                        <a:rPr lang="en-US" b="1" dirty="0" smtClean="0"/>
                        <a:t>2 of 3 required: </a:t>
                      </a:r>
                    </a:p>
                    <a:p>
                      <a:pPr marL="285750" indent="-285750">
                        <a:buFont typeface="Arial" panose="020B0604020202020204" pitchFamily="34" charset="0"/>
                        <a:buChar char="•"/>
                      </a:pPr>
                      <a:r>
                        <a:rPr lang="en-US" dirty="0" smtClean="0"/>
                        <a:t>Fluctuating cognition</a:t>
                      </a:r>
                    </a:p>
                    <a:p>
                      <a:pPr marL="285750" indent="-285750">
                        <a:buFont typeface="Arial" panose="020B0604020202020204" pitchFamily="34" charset="0"/>
                        <a:buChar char="•"/>
                      </a:pPr>
                      <a:r>
                        <a:rPr lang="en-US" dirty="0" smtClean="0"/>
                        <a:t>Recurrent visual hallucinations</a:t>
                      </a:r>
                    </a:p>
                    <a:p>
                      <a:pPr marL="285750" indent="-285750">
                        <a:buFont typeface="Arial" panose="020B0604020202020204" pitchFamily="34" charset="0"/>
                        <a:buChar char="•"/>
                      </a:pPr>
                      <a:r>
                        <a:rPr lang="en-US" dirty="0" smtClean="0"/>
                        <a:t>Parkinsonism</a:t>
                      </a:r>
                      <a:r>
                        <a:rPr lang="en-US" baseline="0" dirty="0" smtClean="0"/>
                        <a:t> (bradykinesia, muscular rigidity, tremor, postural instability)</a:t>
                      </a:r>
                      <a:endParaRPr lang="en-US" dirty="0"/>
                    </a:p>
                  </a:txBody>
                  <a:tcPr/>
                </a:tc>
              </a:tr>
              <a:tr h="400132">
                <a:tc>
                  <a:txBody>
                    <a:bodyPr/>
                    <a:lstStyle/>
                    <a:p>
                      <a:r>
                        <a:rPr lang="en-US" dirty="0" smtClean="0"/>
                        <a:t>Frontotemporal Dementia</a:t>
                      </a:r>
                      <a:endParaRPr lang="en-US" dirty="0"/>
                    </a:p>
                  </a:txBody>
                  <a:tcPr/>
                </a:tc>
                <a:tc>
                  <a:txBody>
                    <a:bodyPr/>
                    <a:lstStyle/>
                    <a:p>
                      <a:pPr marL="0" indent="0">
                        <a:buFont typeface="Arial" panose="020B0604020202020204" pitchFamily="34" charset="0"/>
                        <a:buNone/>
                      </a:pPr>
                      <a:r>
                        <a:rPr lang="en-US" b="1" dirty="0" smtClean="0"/>
                        <a:t>3 of 6 required: </a:t>
                      </a:r>
                    </a:p>
                    <a:p>
                      <a:pPr marL="285750" indent="-285750">
                        <a:buFont typeface="Arial" panose="020B0604020202020204" pitchFamily="34" charset="0"/>
                        <a:buChar char="•"/>
                      </a:pPr>
                      <a:r>
                        <a:rPr lang="en-US" dirty="0" smtClean="0"/>
                        <a:t>Disinhibition                         </a:t>
                      </a:r>
                      <a:r>
                        <a:rPr lang="en-US" dirty="0" smtClean="0">
                          <a:latin typeface="Calibri"/>
                        </a:rPr>
                        <a:t>•</a:t>
                      </a:r>
                      <a:r>
                        <a:rPr lang="en-US" dirty="0" smtClean="0"/>
                        <a:t> Compulsive behaviors</a:t>
                      </a:r>
                    </a:p>
                    <a:p>
                      <a:pPr marL="285750" indent="-285750">
                        <a:buFont typeface="Arial" panose="020B0604020202020204" pitchFamily="34" charset="0"/>
                        <a:buChar char="•"/>
                      </a:pPr>
                      <a:r>
                        <a:rPr lang="en-US" dirty="0" smtClean="0"/>
                        <a:t>Apathy                                   </a:t>
                      </a:r>
                      <a:r>
                        <a:rPr lang="en-US" dirty="0" smtClean="0">
                          <a:latin typeface="+mn-lt"/>
                        </a:rPr>
                        <a:t>•</a:t>
                      </a:r>
                      <a:r>
                        <a:rPr lang="en-US" dirty="0" smtClean="0"/>
                        <a:t> </a:t>
                      </a:r>
                      <a:r>
                        <a:rPr lang="en-US" dirty="0" err="1" smtClean="0"/>
                        <a:t>Hyperorality</a:t>
                      </a:r>
                      <a:endParaRPr lang="en-US" dirty="0" smtClean="0"/>
                    </a:p>
                    <a:p>
                      <a:pPr marL="285750" indent="-285750">
                        <a:buFont typeface="Arial" panose="020B0604020202020204" pitchFamily="34" charset="0"/>
                        <a:buChar char="•"/>
                      </a:pPr>
                      <a:r>
                        <a:rPr lang="en-US" dirty="0" smtClean="0"/>
                        <a:t>Loss of empathy                   </a:t>
                      </a:r>
                      <a:r>
                        <a:rPr lang="en-US" dirty="0" smtClean="0">
                          <a:latin typeface="+mn-lt"/>
                        </a:rPr>
                        <a:t>•</a:t>
                      </a:r>
                      <a:r>
                        <a:rPr lang="en-US" dirty="0" smtClean="0"/>
                        <a:t> Impaired</a:t>
                      </a:r>
                      <a:r>
                        <a:rPr lang="en-US" baseline="0" dirty="0" smtClean="0"/>
                        <a:t> decision making</a:t>
                      </a:r>
                      <a:endParaRPr lang="en-US" dirty="0"/>
                    </a:p>
                  </a:txBody>
                  <a:tcPr/>
                </a:tc>
              </a:tr>
            </a:tbl>
          </a:graphicData>
        </a:graphic>
      </p:graphicFrame>
      <p:sp>
        <p:nvSpPr>
          <p:cNvPr id="4" name="Title 3"/>
          <p:cNvSpPr>
            <a:spLocks noGrp="1"/>
          </p:cNvSpPr>
          <p:nvPr>
            <p:ph type="title"/>
          </p:nvPr>
        </p:nvSpPr>
        <p:spPr/>
        <p:txBody>
          <a:bodyPr/>
          <a:lstStyle/>
          <a:p>
            <a:r>
              <a:rPr lang="en-US" dirty="0" smtClean="0"/>
              <a:t>Dementia Subtypes</a:t>
            </a:r>
            <a:endParaRPr lang="en-US" dirty="0"/>
          </a:p>
        </p:txBody>
      </p:sp>
    </p:spTree>
    <p:extLst>
      <p:ext uri="{BB962C8B-B14F-4D97-AF65-F5344CB8AC3E}">
        <p14:creationId xmlns:p14="http://schemas.microsoft.com/office/powerpoint/2010/main" val="33018862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smtClean="0"/>
              <a:t>AD Neuropathology</a:t>
            </a:r>
            <a:endParaRPr lang="en-US" sz="3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9200"/>
            <a:ext cx="9067800" cy="5188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79249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8382000" cy="4754563"/>
          </a:xfrm>
        </p:spPr>
        <p:txBody>
          <a:bodyPr>
            <a:normAutofit lnSpcReduction="10000"/>
          </a:bodyPr>
          <a:lstStyle/>
          <a:p>
            <a:pPr>
              <a:spcBef>
                <a:spcPts val="0"/>
              </a:spcBef>
            </a:pPr>
            <a:r>
              <a:rPr lang="en-US" dirty="0" smtClean="0"/>
              <a:t>Core CSF biomarkers</a:t>
            </a:r>
          </a:p>
          <a:p>
            <a:pPr lvl="1">
              <a:spcBef>
                <a:spcPts val="0"/>
              </a:spcBef>
            </a:pPr>
            <a:r>
              <a:rPr lang="en-US" dirty="0" smtClean="0"/>
              <a:t>Amyloid </a:t>
            </a:r>
            <a:r>
              <a:rPr lang="en-US" dirty="0" smtClean="0">
                <a:latin typeface="Symbol" panose="05050102010706020507" pitchFamily="18" charset="2"/>
              </a:rPr>
              <a:t>b</a:t>
            </a:r>
            <a:r>
              <a:rPr lang="en-US" dirty="0" smtClean="0"/>
              <a:t>42</a:t>
            </a:r>
          </a:p>
          <a:p>
            <a:pPr lvl="1">
              <a:spcBef>
                <a:spcPts val="0"/>
              </a:spcBef>
            </a:pPr>
            <a:r>
              <a:rPr lang="en-US" dirty="0" smtClean="0"/>
              <a:t>Total tau (t-tau)</a:t>
            </a:r>
          </a:p>
          <a:p>
            <a:pPr lvl="1">
              <a:spcBef>
                <a:spcPts val="0"/>
              </a:spcBef>
            </a:pPr>
            <a:r>
              <a:rPr lang="en-US" dirty="0" smtClean="0"/>
              <a:t>Phosphorylated tau (p-tau)</a:t>
            </a:r>
          </a:p>
          <a:p>
            <a:pPr marL="457200" lvl="1" indent="0">
              <a:spcBef>
                <a:spcPts val="0"/>
              </a:spcBef>
              <a:buNone/>
            </a:pPr>
            <a:r>
              <a:rPr lang="en-US" dirty="0" smtClean="0"/>
              <a:t>--------------------------------------------------------------------</a:t>
            </a:r>
          </a:p>
          <a:p>
            <a:pPr>
              <a:spcBef>
                <a:spcPts val="0"/>
              </a:spcBef>
            </a:pPr>
            <a:r>
              <a:rPr lang="en-US" dirty="0" smtClean="0"/>
              <a:t>Novel CSF biomarkers</a:t>
            </a:r>
          </a:p>
          <a:p>
            <a:pPr lvl="1">
              <a:spcBef>
                <a:spcPts val="0"/>
              </a:spcBef>
            </a:pPr>
            <a:r>
              <a:rPr lang="en-US" dirty="0" smtClean="0"/>
              <a:t>A</a:t>
            </a:r>
            <a:r>
              <a:rPr lang="en-US" dirty="0" smtClean="0">
                <a:latin typeface="Symbol" panose="05050102010706020507" pitchFamily="18" charset="2"/>
              </a:rPr>
              <a:t>b</a:t>
            </a:r>
            <a:r>
              <a:rPr lang="en-US" dirty="0" smtClean="0"/>
              <a:t> oligomers</a:t>
            </a:r>
          </a:p>
          <a:p>
            <a:pPr lvl="1">
              <a:spcBef>
                <a:spcPts val="0"/>
              </a:spcBef>
            </a:pPr>
            <a:r>
              <a:rPr lang="en-US" dirty="0" err="1" smtClean="0"/>
              <a:t>Neurogranin</a:t>
            </a:r>
            <a:endParaRPr lang="en-US" dirty="0" smtClean="0"/>
          </a:p>
          <a:p>
            <a:pPr lvl="1">
              <a:spcBef>
                <a:spcPts val="0"/>
              </a:spcBef>
            </a:pPr>
            <a:r>
              <a:rPr lang="en-US" dirty="0" smtClean="0"/>
              <a:t>SNAP25 </a:t>
            </a:r>
          </a:p>
          <a:p>
            <a:pPr lvl="1">
              <a:spcBef>
                <a:spcPts val="0"/>
              </a:spcBef>
            </a:pPr>
            <a:r>
              <a:rPr lang="en-US" dirty="0" smtClean="0">
                <a:latin typeface="Symbol" panose="05050102010706020507" pitchFamily="18" charset="2"/>
              </a:rPr>
              <a:t>a</a:t>
            </a:r>
            <a:r>
              <a:rPr lang="en-US" dirty="0" smtClean="0"/>
              <a:t> </a:t>
            </a:r>
            <a:r>
              <a:rPr lang="en-US" dirty="0" err="1" smtClean="0"/>
              <a:t>synuclein</a:t>
            </a:r>
            <a:endParaRPr lang="en-US" dirty="0" smtClean="0"/>
          </a:p>
          <a:p>
            <a:pPr lvl="1">
              <a:spcBef>
                <a:spcPts val="0"/>
              </a:spcBef>
            </a:pPr>
            <a:r>
              <a:rPr lang="en-US" dirty="0" smtClean="0"/>
              <a:t>Etc. </a:t>
            </a:r>
          </a:p>
          <a:p>
            <a:pPr lvl="1">
              <a:spcBef>
                <a:spcPts val="0"/>
              </a:spcBef>
            </a:pPr>
            <a:endParaRPr lang="en-US" dirty="0" smtClean="0"/>
          </a:p>
        </p:txBody>
      </p:sp>
      <p:sp>
        <p:nvSpPr>
          <p:cNvPr id="3" name="Title 2"/>
          <p:cNvSpPr>
            <a:spLocks noGrp="1"/>
          </p:cNvSpPr>
          <p:nvPr>
            <p:ph type="title"/>
          </p:nvPr>
        </p:nvSpPr>
        <p:spPr/>
        <p:txBody>
          <a:bodyPr>
            <a:noAutofit/>
          </a:bodyPr>
          <a:lstStyle/>
          <a:p>
            <a:r>
              <a:rPr lang="en-US" sz="3200" dirty="0" smtClean="0"/>
              <a:t>AD Biomarkers</a:t>
            </a:r>
            <a:endParaRPr lang="en-US" sz="3200" dirty="0"/>
          </a:p>
        </p:txBody>
      </p:sp>
      <p:sp>
        <p:nvSpPr>
          <p:cNvPr id="4" name="Rectangle 3"/>
          <p:cNvSpPr/>
          <p:nvPr/>
        </p:nvSpPr>
        <p:spPr>
          <a:xfrm>
            <a:off x="2743200" y="6477000"/>
            <a:ext cx="6400800" cy="307777"/>
          </a:xfrm>
          <a:prstGeom prst="rect">
            <a:avLst/>
          </a:prstGeom>
        </p:spPr>
        <p:txBody>
          <a:bodyPr wrap="square">
            <a:spAutoFit/>
          </a:bodyPr>
          <a:lstStyle/>
          <a:p>
            <a:pPr algn="r"/>
            <a:r>
              <a:rPr lang="en-US" sz="1400" i="1" dirty="0" smtClean="0">
                <a:solidFill>
                  <a:schemeClr val="tx1">
                    <a:lumMod val="50000"/>
                  </a:schemeClr>
                </a:solidFill>
              </a:rPr>
              <a:t>J.L. </a:t>
            </a:r>
            <a:r>
              <a:rPr lang="en-US" sz="1400" i="1" dirty="0" err="1" smtClean="0">
                <a:solidFill>
                  <a:schemeClr val="tx1">
                    <a:lumMod val="50000"/>
                  </a:schemeClr>
                </a:solidFill>
              </a:rPr>
              <a:t>Molinuevo</a:t>
            </a:r>
            <a:r>
              <a:rPr lang="en-US" sz="1400" i="1" dirty="0" smtClean="0">
                <a:solidFill>
                  <a:schemeClr val="tx1">
                    <a:lumMod val="50000"/>
                  </a:schemeClr>
                </a:solidFill>
              </a:rPr>
              <a:t> et al. (2018)</a:t>
            </a:r>
            <a:endParaRPr lang="en-US" sz="1400" i="1" dirty="0">
              <a:solidFill>
                <a:schemeClr val="tx1">
                  <a:lumMod val="50000"/>
                </a:schemeClr>
              </a:solidFill>
            </a:endParaRPr>
          </a:p>
        </p:txBody>
      </p:sp>
    </p:spTree>
    <p:extLst>
      <p:ext uri="{BB962C8B-B14F-4D97-AF65-F5344CB8AC3E}">
        <p14:creationId xmlns:p14="http://schemas.microsoft.com/office/powerpoint/2010/main" val="510439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8534400" cy="4754563"/>
          </a:xfrm>
        </p:spPr>
        <p:txBody>
          <a:bodyPr>
            <a:normAutofit/>
          </a:bodyPr>
          <a:lstStyle/>
          <a:p>
            <a:pPr>
              <a:spcBef>
                <a:spcPts val="0"/>
              </a:spcBef>
            </a:pPr>
            <a:r>
              <a:rPr lang="en-US" dirty="0" smtClean="0"/>
              <a:t>Core Imaging</a:t>
            </a:r>
          </a:p>
          <a:p>
            <a:pPr lvl="1">
              <a:spcBef>
                <a:spcPts val="0"/>
              </a:spcBef>
            </a:pPr>
            <a:r>
              <a:rPr lang="en-US" dirty="0" smtClean="0"/>
              <a:t>Structural MRI of brain </a:t>
            </a:r>
          </a:p>
          <a:p>
            <a:pPr lvl="2">
              <a:spcBef>
                <a:spcPts val="0"/>
              </a:spcBef>
            </a:pPr>
            <a:r>
              <a:rPr lang="en-US" dirty="0" smtClean="0"/>
              <a:t>If unable to obtain MRI, high resolution CT</a:t>
            </a:r>
          </a:p>
          <a:p>
            <a:pPr lvl="1">
              <a:spcBef>
                <a:spcPts val="0"/>
              </a:spcBef>
            </a:pPr>
            <a:r>
              <a:rPr lang="en-US" dirty="0" smtClean="0"/>
              <a:t>FDG-PET</a:t>
            </a:r>
          </a:p>
          <a:p>
            <a:pPr lvl="1">
              <a:spcBef>
                <a:spcPts val="0"/>
              </a:spcBef>
            </a:pPr>
            <a:r>
              <a:rPr lang="en-US" dirty="0" smtClean="0"/>
              <a:t>Amyloid PET</a:t>
            </a:r>
          </a:p>
          <a:p>
            <a:pPr marL="457200" lvl="1" indent="0">
              <a:spcBef>
                <a:spcPts val="0"/>
              </a:spcBef>
              <a:buNone/>
            </a:pPr>
            <a:r>
              <a:rPr lang="en-US" dirty="0" smtClean="0"/>
              <a:t>--------------------------------------------------------------------</a:t>
            </a:r>
          </a:p>
          <a:p>
            <a:pPr>
              <a:spcBef>
                <a:spcPts val="0"/>
              </a:spcBef>
            </a:pPr>
            <a:r>
              <a:rPr lang="en-US" dirty="0" smtClean="0"/>
              <a:t>Novel Imaging</a:t>
            </a:r>
          </a:p>
          <a:p>
            <a:pPr lvl="1">
              <a:spcBef>
                <a:spcPts val="0"/>
              </a:spcBef>
            </a:pPr>
            <a:r>
              <a:rPr lang="en-US" dirty="0" smtClean="0"/>
              <a:t>SPECT  </a:t>
            </a:r>
          </a:p>
          <a:p>
            <a:pPr lvl="1">
              <a:spcBef>
                <a:spcPts val="0"/>
              </a:spcBef>
            </a:pPr>
            <a:r>
              <a:rPr lang="en-US" dirty="0" smtClean="0"/>
              <a:t>Dopaminergic SPECT  </a:t>
            </a:r>
          </a:p>
          <a:p>
            <a:pPr lvl="1">
              <a:spcBef>
                <a:spcPts val="0"/>
              </a:spcBef>
            </a:pPr>
            <a:r>
              <a:rPr lang="en-US" dirty="0" smtClean="0"/>
              <a:t>Tau PET</a:t>
            </a:r>
          </a:p>
          <a:p>
            <a:pPr lvl="1">
              <a:spcBef>
                <a:spcPts val="0"/>
              </a:spcBef>
            </a:pPr>
            <a:endParaRPr lang="en-US" dirty="0"/>
          </a:p>
        </p:txBody>
      </p:sp>
      <p:sp>
        <p:nvSpPr>
          <p:cNvPr id="3" name="Title 2"/>
          <p:cNvSpPr>
            <a:spLocks noGrp="1"/>
          </p:cNvSpPr>
          <p:nvPr>
            <p:ph type="title"/>
          </p:nvPr>
        </p:nvSpPr>
        <p:spPr/>
        <p:txBody>
          <a:bodyPr>
            <a:noAutofit/>
          </a:bodyPr>
          <a:lstStyle/>
          <a:p>
            <a:r>
              <a:rPr lang="en-US" sz="3200" dirty="0" smtClean="0"/>
              <a:t>AD Biomarkers</a:t>
            </a:r>
            <a:endParaRPr lang="en-US" sz="3200" dirty="0"/>
          </a:p>
        </p:txBody>
      </p:sp>
      <p:sp>
        <p:nvSpPr>
          <p:cNvPr id="4" name="Rectangle 3"/>
          <p:cNvSpPr/>
          <p:nvPr/>
        </p:nvSpPr>
        <p:spPr>
          <a:xfrm>
            <a:off x="2743200" y="6477000"/>
            <a:ext cx="6400800" cy="307777"/>
          </a:xfrm>
          <a:prstGeom prst="rect">
            <a:avLst/>
          </a:prstGeom>
        </p:spPr>
        <p:txBody>
          <a:bodyPr wrap="square">
            <a:spAutoFit/>
          </a:bodyPr>
          <a:lstStyle/>
          <a:p>
            <a:pPr algn="r"/>
            <a:r>
              <a:rPr lang="en-US" sz="1400" i="1" dirty="0" smtClean="0">
                <a:solidFill>
                  <a:schemeClr val="tx1">
                    <a:lumMod val="50000"/>
                  </a:schemeClr>
                </a:solidFill>
              </a:rPr>
              <a:t>Sheikh-</a:t>
            </a:r>
            <a:r>
              <a:rPr lang="en-US" sz="1400" i="1" dirty="0" err="1" smtClean="0">
                <a:solidFill>
                  <a:schemeClr val="tx1">
                    <a:lumMod val="50000"/>
                  </a:schemeClr>
                </a:solidFill>
              </a:rPr>
              <a:t>Bahaei</a:t>
            </a:r>
            <a:r>
              <a:rPr lang="en-US" sz="1400" i="1" dirty="0" smtClean="0">
                <a:solidFill>
                  <a:schemeClr val="tx1">
                    <a:lumMod val="50000"/>
                  </a:schemeClr>
                </a:solidFill>
              </a:rPr>
              <a:t> et al. (2017)</a:t>
            </a:r>
            <a:endParaRPr lang="en-US" sz="1400" i="1" dirty="0">
              <a:solidFill>
                <a:schemeClr val="tx1">
                  <a:lumMod val="50000"/>
                </a:schemeClr>
              </a:solidFill>
            </a:endParaRPr>
          </a:p>
        </p:txBody>
      </p:sp>
    </p:spTree>
    <p:extLst>
      <p:ext uri="{BB962C8B-B14F-4D97-AF65-F5344CB8AC3E}">
        <p14:creationId xmlns:p14="http://schemas.microsoft.com/office/powerpoint/2010/main" val="3550568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8348"/>
            <a:ext cx="4114800" cy="6242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2775" y="152400"/>
            <a:ext cx="4149519" cy="3127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392775" y="3371670"/>
            <a:ext cx="4065425" cy="1815882"/>
          </a:xfrm>
          <a:prstGeom prst="rect">
            <a:avLst/>
          </a:prstGeom>
          <a:noFill/>
        </p:spPr>
        <p:txBody>
          <a:bodyPr wrap="square" rtlCol="0">
            <a:spAutoFit/>
          </a:bodyPr>
          <a:lstStyle/>
          <a:p>
            <a:r>
              <a:rPr lang="en-US" sz="2800" b="1" dirty="0" smtClean="0"/>
              <a:t>Typical AD Case</a:t>
            </a:r>
          </a:p>
          <a:p>
            <a:r>
              <a:rPr lang="en-US" sz="2800" dirty="0" smtClean="0"/>
              <a:t>MRI (top)</a:t>
            </a:r>
          </a:p>
          <a:p>
            <a:r>
              <a:rPr lang="en-US" sz="2800" dirty="0" smtClean="0"/>
              <a:t>FDG-PET (middle)</a:t>
            </a:r>
          </a:p>
          <a:p>
            <a:r>
              <a:rPr lang="en-US" sz="2800" dirty="0" smtClean="0"/>
              <a:t>Amyloid-PET (bottom)</a:t>
            </a:r>
            <a:endParaRPr lang="en-US" sz="2800" dirty="0"/>
          </a:p>
        </p:txBody>
      </p:sp>
      <p:sp>
        <p:nvSpPr>
          <p:cNvPr id="5" name="Rectangle 4"/>
          <p:cNvSpPr/>
          <p:nvPr/>
        </p:nvSpPr>
        <p:spPr>
          <a:xfrm>
            <a:off x="2743200" y="6477000"/>
            <a:ext cx="6400800" cy="307777"/>
          </a:xfrm>
          <a:prstGeom prst="rect">
            <a:avLst/>
          </a:prstGeom>
        </p:spPr>
        <p:txBody>
          <a:bodyPr wrap="square">
            <a:spAutoFit/>
          </a:bodyPr>
          <a:lstStyle/>
          <a:p>
            <a:pPr algn="r"/>
            <a:r>
              <a:rPr lang="en-US" sz="1400" i="1" dirty="0" smtClean="0">
                <a:solidFill>
                  <a:schemeClr val="tx1">
                    <a:lumMod val="50000"/>
                  </a:schemeClr>
                </a:solidFill>
              </a:rPr>
              <a:t>Sheikh-</a:t>
            </a:r>
            <a:r>
              <a:rPr lang="en-US" sz="1400" i="1" dirty="0" err="1" smtClean="0">
                <a:solidFill>
                  <a:schemeClr val="tx1">
                    <a:lumMod val="50000"/>
                  </a:schemeClr>
                </a:solidFill>
              </a:rPr>
              <a:t>Bahaei</a:t>
            </a:r>
            <a:r>
              <a:rPr lang="en-US" sz="1400" i="1" dirty="0" smtClean="0">
                <a:solidFill>
                  <a:schemeClr val="tx1">
                    <a:lumMod val="50000"/>
                  </a:schemeClr>
                </a:solidFill>
              </a:rPr>
              <a:t> et al. (2017)</a:t>
            </a:r>
            <a:endParaRPr lang="en-US" sz="1400" i="1" dirty="0">
              <a:solidFill>
                <a:schemeClr val="tx1">
                  <a:lumMod val="50000"/>
                </a:schemeClr>
              </a:solidFill>
            </a:endParaRPr>
          </a:p>
        </p:txBody>
      </p:sp>
    </p:spTree>
    <p:extLst>
      <p:ext uri="{BB962C8B-B14F-4D97-AF65-F5344CB8AC3E}">
        <p14:creationId xmlns:p14="http://schemas.microsoft.com/office/powerpoint/2010/main" val="4180791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228600" y="1600200"/>
            <a:ext cx="8763000" cy="4525963"/>
          </a:xfrm>
        </p:spPr>
        <p:txBody>
          <a:bodyPr>
            <a:normAutofit/>
          </a:bodyPr>
          <a:lstStyle/>
          <a:p>
            <a:pPr>
              <a:spcBef>
                <a:spcPts val="0"/>
              </a:spcBef>
            </a:pPr>
            <a:r>
              <a:rPr lang="en-US" sz="2800" dirty="0">
                <a:latin typeface="Arial" panose="020B0604020202020204" pitchFamily="34" charset="0"/>
                <a:cs typeface="Arial" panose="020B0604020202020204" pitchFamily="34" charset="0"/>
              </a:rPr>
              <a:t>Describe </a:t>
            </a:r>
            <a:r>
              <a:rPr lang="en-US" sz="2800" dirty="0" smtClean="0">
                <a:latin typeface="Arial" panose="020B0604020202020204" pitchFamily="34" charset="0"/>
                <a:cs typeface="Arial" panose="020B0604020202020204" pitchFamily="34" charset="0"/>
              </a:rPr>
              <a:t>the prevalence </a:t>
            </a:r>
            <a:r>
              <a:rPr lang="en-US" sz="2800" dirty="0">
                <a:latin typeface="Arial" panose="020B0604020202020204" pitchFamily="34" charset="0"/>
                <a:cs typeface="Arial" panose="020B0604020202020204" pitchFamily="34" charset="0"/>
              </a:rPr>
              <a:t>and impact of dementia</a:t>
            </a:r>
          </a:p>
          <a:p>
            <a:pPr>
              <a:spcBef>
                <a:spcPts val="0"/>
              </a:spcBef>
            </a:pPr>
            <a:r>
              <a:rPr lang="en-US" sz="2800" dirty="0" smtClean="0">
                <a:latin typeface="Arial" panose="020B0604020202020204" pitchFamily="34" charset="0"/>
                <a:cs typeface="Arial" panose="020B0604020202020204" pitchFamily="34" charset="0"/>
              </a:rPr>
              <a:t>Describe the diagnostic </a:t>
            </a:r>
            <a:r>
              <a:rPr lang="en-US" sz="2800" dirty="0">
                <a:latin typeface="Arial" panose="020B0604020202020204" pitchFamily="34" charset="0"/>
                <a:cs typeface="Arial" panose="020B0604020202020204" pitchFamily="34" charset="0"/>
              </a:rPr>
              <a:t>evaluation </a:t>
            </a:r>
            <a:r>
              <a:rPr lang="en-US" sz="2800" dirty="0" smtClean="0">
                <a:latin typeface="Arial" panose="020B0604020202020204" pitchFamily="34" charset="0"/>
                <a:cs typeface="Arial" panose="020B0604020202020204" pitchFamily="34" charset="0"/>
              </a:rPr>
              <a:t>and management of Alzheimer’s disease and related dementias</a:t>
            </a:r>
          </a:p>
          <a:p>
            <a:pPr>
              <a:spcBef>
                <a:spcPts val="0"/>
              </a:spcBef>
            </a:pPr>
            <a:r>
              <a:rPr lang="en-US" sz="2800" dirty="0" smtClean="0">
                <a:latin typeface="Arial" panose="020B0604020202020204" pitchFamily="34" charset="0"/>
                <a:cs typeface="Arial" panose="020B0604020202020204" pitchFamily="34" charset="0"/>
              </a:rPr>
              <a:t>Discuss prognosis and end of life care</a:t>
            </a:r>
          </a:p>
          <a:p>
            <a:pPr>
              <a:spcBef>
                <a:spcPts val="0"/>
              </a:spcBef>
            </a:pPr>
            <a:r>
              <a:rPr lang="en-US" sz="2800" dirty="0" smtClean="0">
                <a:latin typeface="Arial" panose="020B0604020202020204" pitchFamily="34" charset="0"/>
                <a:cs typeface="Arial" panose="020B0604020202020204" pitchFamily="34" charset="0"/>
              </a:rPr>
              <a:t>Review new innovations</a:t>
            </a:r>
          </a:p>
          <a:p>
            <a:pPr>
              <a:spcAft>
                <a:spcPts val="1200"/>
              </a:spcAft>
            </a:pPr>
            <a:endParaRPr lang="en-US" dirty="0" smtClean="0"/>
          </a:p>
        </p:txBody>
      </p:sp>
    </p:spTree>
    <p:extLst>
      <p:ext uri="{BB962C8B-B14F-4D97-AF65-F5344CB8AC3E}">
        <p14:creationId xmlns:p14="http://schemas.microsoft.com/office/powerpoint/2010/main" val="4031914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effectLst/>
                <a:cs typeface="Arial" charset="0"/>
              </a:rPr>
              <a:t>Biomarker Changes Begin Years before Symptoms Emerge (</a:t>
            </a:r>
            <a:r>
              <a:rPr lang="en-US" sz="2800" dirty="0">
                <a:effectLst/>
                <a:cs typeface="Arial" charset="0"/>
              </a:rPr>
              <a:t>reflecting neuropathology</a:t>
            </a:r>
            <a:r>
              <a:rPr lang="en-US" sz="3200" dirty="0">
                <a:effectLst/>
                <a:cs typeface="Arial" charset="0"/>
              </a:rPr>
              <a:t>)</a:t>
            </a:r>
            <a:endParaRPr lang="en-US" sz="3200" dirty="0"/>
          </a:p>
        </p:txBody>
      </p:sp>
      <p:sp>
        <p:nvSpPr>
          <p:cNvPr id="4" name="Content Placeholder 3"/>
          <p:cNvSpPr>
            <a:spLocks noGrp="1"/>
          </p:cNvSpPr>
          <p:nvPr>
            <p:ph idx="1"/>
          </p:nvPr>
        </p:nvSpPr>
        <p:spPr/>
        <p:txBody>
          <a:bodyPr/>
          <a:lstStyle/>
          <a:p>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359693"/>
            <a:ext cx="8547030" cy="5041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124200" y="6477000"/>
            <a:ext cx="6400800" cy="307777"/>
          </a:xfrm>
          <a:prstGeom prst="rect">
            <a:avLst/>
          </a:prstGeom>
        </p:spPr>
        <p:txBody>
          <a:bodyPr wrap="square">
            <a:spAutoFit/>
          </a:bodyPr>
          <a:lstStyle/>
          <a:p>
            <a:r>
              <a:rPr lang="en-US" sz="1400" i="1" dirty="0">
                <a:solidFill>
                  <a:schemeClr val="tx1">
                    <a:lumMod val="50000"/>
                  </a:schemeClr>
                </a:solidFill>
              </a:rPr>
              <a:t>Figure adapted from Jack et a. </a:t>
            </a:r>
            <a:r>
              <a:rPr lang="en-US" sz="1400" i="1" dirty="0" smtClean="0">
                <a:solidFill>
                  <a:schemeClr val="tx1">
                    <a:lumMod val="50000"/>
                  </a:schemeClr>
                </a:solidFill>
              </a:rPr>
              <a:t>2010; Sperling </a:t>
            </a:r>
            <a:r>
              <a:rPr lang="en-US" sz="1400" i="1" dirty="0">
                <a:solidFill>
                  <a:schemeClr val="tx1">
                    <a:lumMod val="50000"/>
                  </a:schemeClr>
                </a:solidFill>
              </a:rPr>
              <a:t>et al Alzheimer’s &amp; </a:t>
            </a:r>
            <a:r>
              <a:rPr lang="en-US" sz="1400" i="1" dirty="0" smtClean="0">
                <a:solidFill>
                  <a:schemeClr val="tx1">
                    <a:lumMod val="50000"/>
                  </a:schemeClr>
                </a:solidFill>
              </a:rPr>
              <a:t>Dementia </a:t>
            </a:r>
            <a:r>
              <a:rPr lang="en-US" sz="1400" i="1" dirty="0">
                <a:solidFill>
                  <a:schemeClr val="tx1">
                    <a:lumMod val="50000"/>
                  </a:schemeClr>
                </a:solidFill>
              </a:rPr>
              <a:t>2011</a:t>
            </a:r>
          </a:p>
        </p:txBody>
      </p:sp>
    </p:spTree>
    <p:extLst>
      <p:ext uri="{BB962C8B-B14F-4D97-AF65-F5344CB8AC3E}">
        <p14:creationId xmlns:p14="http://schemas.microsoft.com/office/powerpoint/2010/main" val="26049369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Communicate the diagnosis</a:t>
            </a:r>
            <a:endParaRPr lang="en-US" dirty="0"/>
          </a:p>
        </p:txBody>
      </p:sp>
      <p:sp>
        <p:nvSpPr>
          <p:cNvPr id="3" name="Content Placeholder 2"/>
          <p:cNvSpPr>
            <a:spLocks noGrp="1"/>
          </p:cNvSpPr>
          <p:nvPr>
            <p:ph idx="1"/>
          </p:nvPr>
        </p:nvSpPr>
        <p:spPr/>
        <p:txBody>
          <a:bodyPr/>
          <a:lstStyle/>
          <a:p>
            <a:r>
              <a:rPr lang="en-US" dirty="0" smtClean="0"/>
              <a:t>Following a dementia diagnosis, a family meeting should be arranged</a:t>
            </a:r>
          </a:p>
          <a:p>
            <a:r>
              <a:rPr lang="en-US" dirty="0" smtClean="0"/>
              <a:t>Ideally the meeting is multidisciplinary including social worker, care manager</a:t>
            </a:r>
          </a:p>
          <a:p>
            <a:r>
              <a:rPr lang="en-US" dirty="0" smtClean="0"/>
              <a:t>During the meeting</a:t>
            </a:r>
          </a:p>
          <a:p>
            <a:pPr lvl="1"/>
            <a:r>
              <a:rPr lang="en-US" dirty="0" smtClean="0"/>
              <a:t>Communicate the diagnosis and expected progression of disease</a:t>
            </a:r>
          </a:p>
          <a:p>
            <a:pPr lvl="1"/>
            <a:r>
              <a:rPr lang="en-US" dirty="0" smtClean="0"/>
              <a:t>Discuss potential interventions</a:t>
            </a:r>
          </a:p>
        </p:txBody>
      </p:sp>
    </p:spTree>
    <p:extLst>
      <p:ext uri="{BB962C8B-B14F-4D97-AF65-F5344CB8AC3E}">
        <p14:creationId xmlns:p14="http://schemas.microsoft.com/office/powerpoint/2010/main" val="33501622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 Progression</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6015" y="1295401"/>
            <a:ext cx="7995498" cy="4801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18238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1674" y="5181600"/>
            <a:ext cx="7772400" cy="815977"/>
          </a:xfrm>
        </p:spPr>
        <p:txBody>
          <a:bodyPr/>
          <a:lstStyle/>
          <a:p>
            <a:r>
              <a:rPr lang="en-US" dirty="0" smtClean="0"/>
              <a:t>management</a:t>
            </a:r>
            <a:endParaRPr lang="en-US" dirty="0"/>
          </a:p>
        </p:txBody>
      </p:sp>
      <p:pic>
        <p:nvPicPr>
          <p:cNvPr id="7" name="Content Placeholder 5" descr="A senior man is sitting at a table being helped with his pill box."/>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2057400" y="609600"/>
            <a:ext cx="6492874" cy="4326029"/>
          </a:xfrm>
          <a:prstGeom prst="rect">
            <a:avLst/>
          </a:prstGeom>
          <a:ln w="25400">
            <a:solidFill>
              <a:schemeClr val="accent1"/>
            </a:solidFill>
          </a:ln>
        </p:spPr>
      </p:pic>
    </p:spTree>
    <p:extLst>
      <p:ext uri="{BB962C8B-B14F-4D97-AF65-F5344CB8AC3E}">
        <p14:creationId xmlns:p14="http://schemas.microsoft.com/office/powerpoint/2010/main" val="32925512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623888"/>
          </a:xfrm>
        </p:spPr>
        <p:txBody>
          <a:bodyPr>
            <a:noAutofit/>
          </a:bodyPr>
          <a:lstStyle/>
          <a:p>
            <a:r>
              <a:rPr lang="en-US" b="1" dirty="0"/>
              <a:t>Introduction</a:t>
            </a:r>
          </a:p>
        </p:txBody>
      </p:sp>
      <p:sp>
        <p:nvSpPr>
          <p:cNvPr id="3" name="Content Placeholder 2"/>
          <p:cNvSpPr>
            <a:spLocks noGrp="1"/>
          </p:cNvSpPr>
          <p:nvPr>
            <p:ph idx="1"/>
          </p:nvPr>
        </p:nvSpPr>
        <p:spPr>
          <a:xfrm>
            <a:off x="530352" y="1463040"/>
            <a:ext cx="8229600" cy="4785359"/>
          </a:xfrm>
        </p:spPr>
        <p:txBody>
          <a:bodyPr>
            <a:normAutofit/>
          </a:bodyPr>
          <a:lstStyle/>
          <a:p>
            <a:pPr lvl="0"/>
            <a:r>
              <a:rPr lang="en-US" sz="2800" dirty="0"/>
              <a:t>There are no </a:t>
            </a:r>
            <a:r>
              <a:rPr lang="en-US" sz="2800" i="1" dirty="0"/>
              <a:t>curative</a:t>
            </a:r>
            <a:r>
              <a:rPr lang="en-US" sz="2800" dirty="0"/>
              <a:t> treatments for cognitive and functional impairments of dementia.</a:t>
            </a:r>
          </a:p>
          <a:p>
            <a:pPr lvl="0"/>
            <a:r>
              <a:rPr lang="en-US" sz="2800" dirty="0" smtClean="0"/>
              <a:t>Non-pharmacologic </a:t>
            </a:r>
            <a:r>
              <a:rPr lang="en-US" sz="2800" dirty="0"/>
              <a:t>interventions are </a:t>
            </a:r>
            <a:r>
              <a:rPr lang="en-US" sz="2800" dirty="0" smtClean="0"/>
              <a:t>first-line.</a:t>
            </a:r>
            <a:endParaRPr lang="en-US" sz="2800" dirty="0"/>
          </a:p>
        </p:txBody>
      </p:sp>
    </p:spTree>
    <p:extLst>
      <p:ext uri="{BB962C8B-B14F-4D97-AF65-F5344CB8AC3E}">
        <p14:creationId xmlns:p14="http://schemas.microsoft.com/office/powerpoint/2010/main" val="35956734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175" y="571500"/>
            <a:ext cx="558165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65748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762000" y="304800"/>
            <a:ext cx="8001000" cy="6040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46525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of Goals of Care in Dementia</a:t>
            </a:r>
            <a:endParaRPr lang="en-US" dirty="0"/>
          </a:p>
        </p:txBody>
      </p:sp>
      <p:pic>
        <p:nvPicPr>
          <p:cNvPr id="1433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7165" y="1600200"/>
            <a:ext cx="768967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26119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1"/>
            <a:ext cx="8229600" cy="838199"/>
          </a:xfrm>
        </p:spPr>
        <p:txBody>
          <a:bodyPr vert="horz" lIns="91440" tIns="45720" rIns="91440" bIns="45720" rtlCol="0" anchor="ctr">
            <a:normAutofit/>
          </a:bodyPr>
          <a:lstStyle/>
          <a:p>
            <a:r>
              <a:rPr lang="en-US" dirty="0"/>
              <a:t>Medications in Dementia</a:t>
            </a:r>
          </a:p>
        </p:txBody>
      </p:sp>
      <p:sp>
        <p:nvSpPr>
          <p:cNvPr id="3" name="Content Placeholder 2"/>
          <p:cNvSpPr>
            <a:spLocks noGrp="1"/>
          </p:cNvSpPr>
          <p:nvPr>
            <p:ph idx="1"/>
          </p:nvPr>
        </p:nvSpPr>
        <p:spPr>
          <a:xfrm>
            <a:off x="228600" y="1447801"/>
            <a:ext cx="8839200" cy="4953000"/>
          </a:xfrm>
        </p:spPr>
        <p:txBody>
          <a:bodyPr>
            <a:normAutofit/>
          </a:bodyPr>
          <a:lstStyle/>
          <a:p>
            <a:pPr>
              <a:spcBef>
                <a:spcPts val="0"/>
              </a:spcBef>
              <a:spcAft>
                <a:spcPts val="600"/>
              </a:spcAft>
            </a:pPr>
            <a:r>
              <a:rPr lang="en-US" dirty="0"/>
              <a:t>P</a:t>
            </a:r>
            <a:r>
              <a:rPr lang="en-US" dirty="0" smtClean="0"/>
              <a:t>rimary goal: delay progression </a:t>
            </a:r>
            <a:r>
              <a:rPr lang="en-US" dirty="0"/>
              <a:t>of cognitive and functional </a:t>
            </a:r>
            <a:r>
              <a:rPr lang="en-US" dirty="0" smtClean="0"/>
              <a:t>impairment</a:t>
            </a:r>
          </a:p>
          <a:p>
            <a:pPr lvl="1">
              <a:spcBef>
                <a:spcPts val="0"/>
              </a:spcBef>
              <a:spcAft>
                <a:spcPts val="600"/>
              </a:spcAft>
            </a:pPr>
            <a:r>
              <a:rPr lang="en-US" dirty="0" smtClean="0"/>
              <a:t>Medications </a:t>
            </a:r>
            <a:r>
              <a:rPr lang="en-US" dirty="0"/>
              <a:t>do NOT stop or reverse the </a:t>
            </a:r>
            <a:r>
              <a:rPr lang="en-US" dirty="0" smtClean="0"/>
              <a:t>disease</a:t>
            </a:r>
          </a:p>
          <a:p>
            <a:pPr lvl="0">
              <a:spcBef>
                <a:spcPts val="0"/>
              </a:spcBef>
              <a:spcAft>
                <a:spcPts val="600"/>
              </a:spcAft>
            </a:pPr>
            <a:r>
              <a:rPr lang="en-US" dirty="0"/>
              <a:t>S</a:t>
            </a:r>
            <a:r>
              <a:rPr lang="en-US" dirty="0" smtClean="0"/>
              <a:t>econdary goals: </a:t>
            </a:r>
          </a:p>
          <a:p>
            <a:pPr lvl="1">
              <a:spcBef>
                <a:spcPts val="0"/>
              </a:spcBef>
              <a:spcAft>
                <a:spcPts val="600"/>
              </a:spcAft>
            </a:pPr>
            <a:r>
              <a:rPr lang="en-US" dirty="0" smtClean="0"/>
              <a:t>Manage behavioral and psychiatric symptoms (BPSD)</a:t>
            </a:r>
          </a:p>
          <a:p>
            <a:pPr lvl="1">
              <a:spcBef>
                <a:spcPts val="0"/>
              </a:spcBef>
              <a:spcAft>
                <a:spcPts val="600"/>
              </a:spcAft>
            </a:pPr>
            <a:r>
              <a:rPr lang="en-US" dirty="0" smtClean="0"/>
              <a:t>Improve quality of life</a:t>
            </a:r>
          </a:p>
        </p:txBody>
      </p:sp>
    </p:spTree>
    <p:extLst>
      <p:ext uri="{BB962C8B-B14F-4D97-AF65-F5344CB8AC3E}">
        <p14:creationId xmlns:p14="http://schemas.microsoft.com/office/powerpoint/2010/main" val="2845608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Mechanism </a:t>
            </a:r>
            <a:r>
              <a:rPr lang="en-US" dirty="0"/>
              <a:t>of Action and Side Effects of Alzheimer’s Medications</a:t>
            </a:r>
          </a:p>
        </p:txBody>
      </p:sp>
      <p:sp>
        <p:nvSpPr>
          <p:cNvPr id="4" name="Footer Placeholder 3"/>
          <p:cNvSpPr>
            <a:spLocks noGrp="1"/>
          </p:cNvSpPr>
          <p:nvPr>
            <p:ph type="ftr" sz="quarter" idx="10"/>
          </p:nvPr>
        </p:nvSpPr>
        <p:spPr/>
        <p:txBody>
          <a:bodyPr/>
          <a:lstStyle/>
          <a:p>
            <a:pPr>
              <a:defRPr/>
            </a:pPr>
            <a:r>
              <a:rPr lang="en-US"/>
              <a:t>Copyright © 2014 McGraw-Hill Education.  All rights reserved. No reproduction or distribution without the prior written consent of McGraw-Hill Education</a:t>
            </a:r>
            <a:endParaRPr lang="en-IN"/>
          </a:p>
        </p:txBody>
      </p:sp>
      <p:pic>
        <p:nvPicPr>
          <p:cNvPr id="37892" name="Picture 5" descr="V:\Graphics\Powerpoint\MH_DCM\MH_DCM-TEXTEDIT PROJECTS\WHITBOURNE\Final files\chapt13\chapt13_labeled\Line\whi33389_t13_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34" y="1371600"/>
            <a:ext cx="8943166"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4742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a:xfrm>
            <a:off x="228600" y="1600200"/>
            <a:ext cx="8763000" cy="4525963"/>
          </a:xfrm>
        </p:spPr>
        <p:txBody>
          <a:bodyPr>
            <a:normAutofit/>
          </a:bodyPr>
          <a:lstStyle/>
          <a:p>
            <a:pPr>
              <a:spcBef>
                <a:spcPts val="0"/>
              </a:spcBef>
            </a:pPr>
            <a:r>
              <a:rPr lang="en-US" sz="2800" dirty="0" smtClean="0">
                <a:latin typeface="Arial" panose="020B0604020202020204" pitchFamily="34" charset="0"/>
                <a:cs typeface="Arial" panose="020B0604020202020204" pitchFamily="34" charset="0"/>
              </a:rPr>
              <a:t>None</a:t>
            </a:r>
          </a:p>
          <a:p>
            <a:pPr>
              <a:spcAft>
                <a:spcPts val="1200"/>
              </a:spcAft>
            </a:pPr>
            <a:endParaRPr lang="en-US" dirty="0" smtClean="0"/>
          </a:p>
        </p:txBody>
      </p:sp>
    </p:spTree>
    <p:extLst>
      <p:ext uri="{BB962C8B-B14F-4D97-AF65-F5344CB8AC3E}">
        <p14:creationId xmlns:p14="http://schemas.microsoft.com/office/powerpoint/2010/main" val="11610446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73270"/>
            <a:ext cx="7720143" cy="2546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838199" y="2907664"/>
            <a:ext cx="7720143" cy="3340736"/>
            <a:chOff x="1127234" y="3352801"/>
            <a:chExt cx="6172200" cy="2650757"/>
          </a:xfrm>
        </p:grpSpPr>
        <p:pic>
          <p:nvPicPr>
            <p:cNvPr id="174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234" y="3352801"/>
              <a:ext cx="6172200" cy="2650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791200" y="5029200"/>
              <a:ext cx="1508234" cy="9743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Tree>
    <p:extLst>
      <p:ext uri="{BB962C8B-B14F-4D97-AF65-F5344CB8AC3E}">
        <p14:creationId xmlns:p14="http://schemas.microsoft.com/office/powerpoint/2010/main" val="16359533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333" tIns="45667" rIns="91333" bIns="45667" anchor="ctr"/>
          <a:lstStyle/>
          <a:p>
            <a:endParaRPr lang="en-US"/>
          </a:p>
        </p:txBody>
      </p:sp>
      <p:sp>
        <p:nvSpPr>
          <p:cNvPr id="139267"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333" tIns="45667" rIns="91333" bIns="45667" anchor="ctr"/>
          <a:lstStyle/>
          <a:p>
            <a:endParaRPr lang="en-US"/>
          </a:p>
        </p:txBody>
      </p:sp>
      <p:sp>
        <p:nvSpPr>
          <p:cNvPr id="139269" name="Rectangle 5"/>
          <p:cNvSpPr>
            <a:spLocks noGrp="1" noChangeArrowheads="1"/>
          </p:cNvSpPr>
          <p:nvPr>
            <p:ph idx="1"/>
          </p:nvPr>
        </p:nvSpPr>
        <p:spPr>
          <a:xfrm>
            <a:off x="457200" y="1600200"/>
            <a:ext cx="8229600" cy="4525963"/>
          </a:xfrm>
          <a:noFill/>
        </p:spPr>
        <p:txBody>
          <a:bodyPr lIns="90382" tIns="44399" rIns="90382" bIns="44399" anchor="t"/>
          <a:lstStyle/>
          <a:p>
            <a:pPr marL="274320" indent="-182880"/>
            <a:r>
              <a:rPr lang="en-US" dirty="0">
                <a:ea typeface="ＭＳ Ｐゴシック" pitchFamily="34" charset="-128"/>
              </a:rPr>
              <a:t>Aimed at underlying pathology </a:t>
            </a:r>
          </a:p>
          <a:p>
            <a:pPr marL="274320" indent="-182880"/>
            <a:r>
              <a:rPr lang="en-US" dirty="0">
                <a:ea typeface="ＭＳ Ｐゴシック" pitchFamily="34" charset="-128"/>
              </a:rPr>
              <a:t>Primarily amyloid based approaches</a:t>
            </a:r>
          </a:p>
          <a:p>
            <a:pPr marL="274320" lvl="1" indent="-182880"/>
            <a:r>
              <a:rPr lang="en-US" dirty="0">
                <a:ea typeface="ＭＳ Ｐゴシック" pitchFamily="34" charset="-128"/>
              </a:rPr>
              <a:t>Decrease production of toxic form of amyloid</a:t>
            </a:r>
          </a:p>
          <a:p>
            <a:pPr marL="557454" lvl="3" indent="-182880"/>
            <a:r>
              <a:rPr lang="en-US" dirty="0">
                <a:ea typeface="ＭＳ Ｐゴシック" pitchFamily="34" charset="-128"/>
              </a:rPr>
              <a:t>Secretase inhibitors</a:t>
            </a:r>
          </a:p>
          <a:p>
            <a:pPr marL="274320" lvl="1" indent="-182880"/>
            <a:r>
              <a:rPr lang="en-US" dirty="0">
                <a:ea typeface="ＭＳ Ｐゴシック" pitchFamily="34" charset="-128"/>
              </a:rPr>
              <a:t>Decrease amyloid aggregation</a:t>
            </a:r>
          </a:p>
          <a:p>
            <a:pPr marL="274320" lvl="1" indent="-182880"/>
            <a:r>
              <a:rPr lang="en-US" dirty="0">
                <a:ea typeface="ＭＳ Ｐゴシック" pitchFamily="34" charset="-128"/>
              </a:rPr>
              <a:t>Increase amyloid clearance – Immunotherapy</a:t>
            </a:r>
          </a:p>
          <a:p>
            <a:pPr marL="557454" lvl="3" indent="-182880"/>
            <a:r>
              <a:rPr lang="en-US" dirty="0">
                <a:ea typeface="ＭＳ Ｐゴシック" pitchFamily="34" charset="-128"/>
              </a:rPr>
              <a:t>Vaccines</a:t>
            </a:r>
          </a:p>
          <a:p>
            <a:pPr marL="557454" lvl="3" indent="-182880"/>
            <a:r>
              <a:rPr lang="en-US" dirty="0">
                <a:ea typeface="ＭＳ Ｐゴシック" pitchFamily="34" charset="-128"/>
              </a:rPr>
              <a:t>Antibodies</a:t>
            </a:r>
          </a:p>
        </p:txBody>
      </p:sp>
      <p:sp>
        <p:nvSpPr>
          <p:cNvPr id="139268" name="Rectangle 4"/>
          <p:cNvSpPr>
            <a:spLocks noGrp="1" noChangeArrowheads="1"/>
          </p:cNvSpPr>
          <p:nvPr>
            <p:ph type="title"/>
          </p:nvPr>
        </p:nvSpPr>
        <p:spPr/>
        <p:txBody>
          <a:bodyPr vert="horz" lIns="91440" tIns="45720" rIns="91440" bIns="45720" rtlCol="0" anchor="ctr">
            <a:normAutofit fontScale="90000"/>
          </a:bodyPr>
          <a:lstStyle/>
          <a:p>
            <a:r>
              <a:rPr lang="en-US" dirty="0">
                <a:effectLst/>
              </a:rPr>
              <a:t>The New Generation of Treatment for Alzheimer’</a:t>
            </a:r>
            <a:r>
              <a:rPr lang="en-US" altLang="ja-JP" dirty="0">
                <a:effectLst/>
              </a:rPr>
              <a:t>s Disease</a:t>
            </a:r>
            <a:endParaRPr lang="en-US" dirty="0">
              <a:effectLst/>
            </a:endParaRPr>
          </a:p>
        </p:txBody>
      </p:sp>
    </p:spTree>
    <p:extLst>
      <p:ext uri="{BB962C8B-B14F-4D97-AF65-F5344CB8AC3E}">
        <p14:creationId xmlns:p14="http://schemas.microsoft.com/office/powerpoint/2010/main" val="107775126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Assessment</a:t>
            </a:r>
            <a:endParaRPr lang="en-US" dirty="0"/>
          </a:p>
        </p:txBody>
      </p:sp>
      <p:sp>
        <p:nvSpPr>
          <p:cNvPr id="3" name="Content Placeholder 2"/>
          <p:cNvSpPr>
            <a:spLocks noGrp="1"/>
          </p:cNvSpPr>
          <p:nvPr>
            <p:ph idx="1"/>
          </p:nvPr>
        </p:nvSpPr>
        <p:spPr>
          <a:xfrm>
            <a:off x="228600" y="1447800"/>
            <a:ext cx="8534400" cy="4678365"/>
          </a:xfrm>
        </p:spPr>
        <p:txBody>
          <a:bodyPr>
            <a:normAutofit/>
          </a:bodyPr>
          <a:lstStyle/>
          <a:p>
            <a:pPr marL="0" indent="0">
              <a:buNone/>
            </a:pPr>
            <a:r>
              <a:rPr lang="en-US" dirty="0"/>
              <a:t>1. Is the patient still driving?</a:t>
            </a:r>
          </a:p>
          <a:p>
            <a:pPr marL="0" indent="0">
              <a:buNone/>
            </a:pPr>
            <a:r>
              <a:rPr lang="en-US" dirty="0"/>
              <a:t>2. Is the patient taking medications as prescribed?</a:t>
            </a:r>
          </a:p>
          <a:p>
            <a:pPr marL="0" indent="0">
              <a:buNone/>
            </a:pPr>
            <a:r>
              <a:rPr lang="en-US" dirty="0"/>
              <a:t>3. Are there concerns about safety in the home?</a:t>
            </a:r>
          </a:p>
          <a:p>
            <a:pPr marL="0" indent="0">
              <a:buNone/>
            </a:pPr>
            <a:r>
              <a:rPr lang="en-US" dirty="0"/>
              <a:t>4. Has </a:t>
            </a:r>
            <a:r>
              <a:rPr lang="en-US" dirty="0" smtClean="0"/>
              <a:t>patient </a:t>
            </a:r>
            <a:r>
              <a:rPr lang="en-US" dirty="0"/>
              <a:t>gotten lost </a:t>
            </a:r>
            <a:r>
              <a:rPr lang="en-US" dirty="0" smtClean="0"/>
              <a:t>or </a:t>
            </a:r>
            <a:r>
              <a:rPr lang="en-US" dirty="0"/>
              <a:t>wandered?</a:t>
            </a:r>
          </a:p>
          <a:p>
            <a:pPr marL="0" indent="0">
              <a:buNone/>
            </a:pPr>
            <a:r>
              <a:rPr lang="en-US" dirty="0"/>
              <a:t>5. Are firearms present in the home?</a:t>
            </a:r>
          </a:p>
          <a:p>
            <a:pPr marL="0" indent="0">
              <a:buNone/>
            </a:pPr>
            <a:r>
              <a:rPr lang="en-US" dirty="0"/>
              <a:t>6. Has </a:t>
            </a:r>
            <a:r>
              <a:rPr lang="en-US" dirty="0" smtClean="0"/>
              <a:t>patient </a:t>
            </a:r>
            <a:r>
              <a:rPr lang="en-US" dirty="0"/>
              <a:t>experienced unsteadiness </a:t>
            </a:r>
            <a:r>
              <a:rPr lang="en-US" dirty="0" smtClean="0"/>
              <a:t>or </a:t>
            </a:r>
            <a:r>
              <a:rPr lang="en-US" dirty="0"/>
              <a:t>falls?</a:t>
            </a:r>
          </a:p>
          <a:p>
            <a:pPr marL="0" indent="0">
              <a:buNone/>
            </a:pPr>
            <a:r>
              <a:rPr lang="en-US" dirty="0"/>
              <a:t>7. Does the patient live alone?</a:t>
            </a:r>
          </a:p>
        </p:txBody>
      </p:sp>
    </p:spTree>
    <p:extLst>
      <p:ext uri="{BB962C8B-B14F-4D97-AF65-F5344CB8AC3E}">
        <p14:creationId xmlns:p14="http://schemas.microsoft.com/office/powerpoint/2010/main" val="17347097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675" y="228600"/>
            <a:ext cx="596265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99976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Practice</a:t>
            </a:r>
            <a:endParaRPr lang="en-US" dirty="0"/>
          </a:p>
        </p:txBody>
      </p:sp>
      <p:sp>
        <p:nvSpPr>
          <p:cNvPr id="3" name="Content Placeholder 2"/>
          <p:cNvSpPr>
            <a:spLocks noGrp="1"/>
          </p:cNvSpPr>
          <p:nvPr>
            <p:ph idx="1"/>
          </p:nvPr>
        </p:nvSpPr>
        <p:spPr/>
        <p:txBody>
          <a:bodyPr>
            <a:normAutofit/>
          </a:bodyPr>
          <a:lstStyle/>
          <a:p>
            <a:r>
              <a:rPr lang="en-US" dirty="0" smtClean="0"/>
              <a:t>Referral </a:t>
            </a:r>
            <a:r>
              <a:rPr lang="en-US" dirty="0"/>
              <a:t>to Aging Service Access Points (ASAPs</a:t>
            </a:r>
            <a:r>
              <a:rPr lang="en-US" dirty="0" smtClean="0"/>
              <a:t>)</a:t>
            </a:r>
          </a:p>
          <a:p>
            <a:pPr lvl="1"/>
            <a:r>
              <a:rPr lang="en-US" dirty="0" err="1" smtClean="0"/>
              <a:t>LifePath</a:t>
            </a:r>
            <a:r>
              <a:rPr lang="en-US" dirty="0"/>
              <a:t>, Inc. </a:t>
            </a:r>
            <a:r>
              <a:rPr lang="en-US" dirty="0" smtClean="0"/>
              <a:t>(</a:t>
            </a:r>
            <a:r>
              <a:rPr lang="en-US" dirty="0"/>
              <a:t>413) </a:t>
            </a:r>
            <a:r>
              <a:rPr lang="en-US" dirty="0" smtClean="0"/>
              <a:t>773-5555</a:t>
            </a:r>
          </a:p>
          <a:p>
            <a:r>
              <a:rPr lang="en-US" dirty="0" smtClean="0"/>
              <a:t>Referral to Alzheimer’s Association. </a:t>
            </a:r>
          </a:p>
          <a:p>
            <a:pPr lvl="1"/>
            <a:r>
              <a:rPr lang="en-US" dirty="0" smtClean="0"/>
              <a:t>Dementia Care Coordination Program</a:t>
            </a:r>
          </a:p>
          <a:p>
            <a:pPr marL="457200" lvl="1" indent="0">
              <a:buNone/>
            </a:pPr>
            <a:r>
              <a:rPr lang="en-US" dirty="0"/>
              <a:t> </a:t>
            </a:r>
            <a:r>
              <a:rPr lang="en-US" dirty="0" smtClean="0"/>
              <a:t>  617-393-2080 </a:t>
            </a:r>
          </a:p>
          <a:p>
            <a:pPr lvl="1"/>
            <a:r>
              <a:rPr lang="en-US" dirty="0" smtClean="0"/>
              <a:t>Helpline number:  </a:t>
            </a:r>
            <a:r>
              <a:rPr lang="en-US" dirty="0"/>
              <a:t>800-272-3900 </a:t>
            </a:r>
            <a:endParaRPr lang="en-US" dirty="0" smtClean="0"/>
          </a:p>
        </p:txBody>
      </p:sp>
    </p:spTree>
    <p:extLst>
      <p:ext uri="{BB962C8B-B14F-4D97-AF65-F5344CB8AC3E}">
        <p14:creationId xmlns:p14="http://schemas.microsoft.com/office/powerpoint/2010/main" val="12872867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9441" y="0"/>
            <a:ext cx="51435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09987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22238"/>
            <a:ext cx="8229600" cy="944562"/>
          </a:xfrm>
        </p:spPr>
        <p:txBody>
          <a:bodyPr/>
          <a:lstStyle/>
          <a:p>
            <a:r>
              <a:rPr lang="en-US" dirty="0" smtClean="0"/>
              <a:t>Prognosis and End of Life</a:t>
            </a:r>
            <a:endParaRPr lang="en-US" dirty="0"/>
          </a:p>
        </p:txBody>
      </p:sp>
      <p:pic>
        <p:nvPicPr>
          <p:cNvPr id="4098"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50" y="1371600"/>
            <a:ext cx="4324350" cy="4894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743200" y="6477000"/>
            <a:ext cx="6400800" cy="307777"/>
          </a:xfrm>
          <a:prstGeom prst="rect">
            <a:avLst/>
          </a:prstGeom>
        </p:spPr>
        <p:txBody>
          <a:bodyPr wrap="square">
            <a:spAutoFit/>
          </a:bodyPr>
          <a:lstStyle/>
          <a:p>
            <a:pPr algn="r"/>
            <a:r>
              <a:rPr lang="en-US" sz="1400" i="1" dirty="0" smtClean="0">
                <a:solidFill>
                  <a:schemeClr val="tx1">
                    <a:lumMod val="50000"/>
                  </a:schemeClr>
                </a:solidFill>
              </a:rPr>
              <a:t>The Alzheimer’s Project. 2009. </a:t>
            </a:r>
            <a:endParaRPr lang="en-US" sz="1400" i="1" dirty="0">
              <a:solidFill>
                <a:schemeClr val="tx1">
                  <a:lumMod val="50000"/>
                </a:schemeClr>
              </a:solidFill>
            </a:endParaRPr>
          </a:p>
        </p:txBody>
      </p:sp>
    </p:spTree>
    <p:extLst>
      <p:ext uri="{BB962C8B-B14F-4D97-AF65-F5344CB8AC3E}">
        <p14:creationId xmlns:p14="http://schemas.microsoft.com/office/powerpoint/2010/main" val="38575288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Prognosis</a:t>
            </a:r>
            <a:endParaRPr lang="en-US" b="1" dirty="0"/>
          </a:p>
        </p:txBody>
      </p:sp>
      <p:sp>
        <p:nvSpPr>
          <p:cNvPr id="3" name="Content Placeholder 2"/>
          <p:cNvSpPr>
            <a:spLocks noGrp="1"/>
          </p:cNvSpPr>
          <p:nvPr>
            <p:ph idx="1"/>
          </p:nvPr>
        </p:nvSpPr>
        <p:spPr/>
        <p:txBody>
          <a:bodyPr>
            <a:noAutofit/>
          </a:bodyPr>
          <a:lstStyle/>
          <a:p>
            <a:r>
              <a:rPr lang="en-US" sz="2800" dirty="0"/>
              <a:t>Dementia is a terminal illness </a:t>
            </a:r>
          </a:p>
          <a:p>
            <a:pPr lvl="0"/>
            <a:r>
              <a:rPr lang="en-US" sz="2800" dirty="0"/>
              <a:t>E</a:t>
            </a:r>
            <a:r>
              <a:rPr lang="en-US" sz="2800" dirty="0" smtClean="0"/>
              <a:t>stimated </a:t>
            </a:r>
            <a:r>
              <a:rPr lang="en-US" sz="2800" dirty="0"/>
              <a:t>length of survival from diagnosis of dementia to death ranges from 3 to 12 years </a:t>
            </a:r>
            <a:endParaRPr lang="en-US" sz="2800" dirty="0" smtClean="0"/>
          </a:p>
          <a:p>
            <a:pPr lvl="0"/>
            <a:r>
              <a:rPr lang="en-US" sz="2800" dirty="0" smtClean="0"/>
              <a:t>Survival rates depend upon type of dementia</a:t>
            </a:r>
          </a:p>
          <a:p>
            <a:pPr lvl="0"/>
            <a:r>
              <a:rPr lang="en-US" sz="2800" dirty="0" smtClean="0"/>
              <a:t>Family </a:t>
            </a:r>
            <a:r>
              <a:rPr lang="en-US" sz="2800" dirty="0"/>
              <a:t>members, caregivers and </a:t>
            </a:r>
            <a:r>
              <a:rPr lang="en-US" sz="2800" dirty="0" smtClean="0"/>
              <a:t>patients </a:t>
            </a:r>
            <a:r>
              <a:rPr lang="en-US" sz="2800" dirty="0"/>
              <a:t>may have contradicting sets of goals for end-of-life </a:t>
            </a:r>
            <a:r>
              <a:rPr lang="en-US" sz="2800" dirty="0" smtClean="0"/>
              <a:t>care</a:t>
            </a:r>
            <a:endParaRPr lang="en-US" sz="2800" dirty="0"/>
          </a:p>
        </p:txBody>
      </p:sp>
    </p:spTree>
    <p:extLst>
      <p:ext uri="{BB962C8B-B14F-4D97-AF65-F5344CB8AC3E}">
        <p14:creationId xmlns:p14="http://schemas.microsoft.com/office/powerpoint/2010/main" val="599758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0077"/>
            <a:ext cx="8534400" cy="2518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2386141"/>
            <a:ext cx="8267700" cy="2338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412" y="4453241"/>
            <a:ext cx="8281988" cy="2328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87757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Autofit/>
          </a:bodyPr>
          <a:lstStyle/>
          <a:p>
            <a:r>
              <a:rPr lang="en-US" sz="3600" dirty="0">
                <a:effectLst/>
              </a:rPr>
              <a:t>Manifestations of End-Stage </a:t>
            </a:r>
            <a:r>
              <a:rPr lang="en-US" sz="3600" dirty="0" smtClean="0">
                <a:effectLst/>
              </a:rPr>
              <a:t>Dementia</a:t>
            </a:r>
            <a:endParaRPr lang="en-US" sz="3600" dirty="0">
              <a:effectLst/>
            </a:endParaRP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67629"/>
            <a:ext cx="6276975" cy="5133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5126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Aging Population</a:t>
            </a:r>
            <a:endParaRPr lang="en-US" dirty="0"/>
          </a:p>
        </p:txBody>
      </p:sp>
      <p:sp>
        <p:nvSpPr>
          <p:cNvPr id="4" name="Content Placeholder 3"/>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257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362200" y="6514809"/>
            <a:ext cx="7220952" cy="261610"/>
          </a:xfrm>
          <a:prstGeom prst="rect">
            <a:avLst/>
          </a:prstGeom>
          <a:noFill/>
        </p:spPr>
        <p:txBody>
          <a:bodyPr wrap="square" rtlCol="0">
            <a:spAutoFit/>
          </a:bodyPr>
          <a:lstStyle/>
          <a:p>
            <a:r>
              <a:rPr lang="en-US" sz="1100" dirty="0" smtClean="0"/>
              <a:t>Sources: U.S. Census Bureau, International Data Base, decennial censuses, and 2014 National Population Projections.</a:t>
            </a:r>
            <a:endParaRPr lang="en-US" sz="1100" dirty="0"/>
          </a:p>
        </p:txBody>
      </p:sp>
    </p:spTree>
    <p:extLst>
      <p:ext uri="{BB962C8B-B14F-4D97-AF65-F5344CB8AC3E}">
        <p14:creationId xmlns:p14="http://schemas.microsoft.com/office/powerpoint/2010/main" val="23995071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914400"/>
          </a:xfrm>
        </p:spPr>
        <p:txBody>
          <a:bodyPr vert="horz" lIns="91440" tIns="45720" rIns="91440" bIns="45720" rtlCol="0" anchor="ctr">
            <a:normAutofit/>
          </a:bodyPr>
          <a:lstStyle/>
          <a:p>
            <a:r>
              <a:rPr lang="en-US" dirty="0">
                <a:effectLst/>
              </a:rPr>
              <a:t>Feeding Tubes in Advanced Dementia</a:t>
            </a:r>
          </a:p>
        </p:txBody>
      </p:sp>
      <p:sp>
        <p:nvSpPr>
          <p:cNvPr id="3" name="Content Placeholder 2"/>
          <p:cNvSpPr>
            <a:spLocks noGrp="1"/>
          </p:cNvSpPr>
          <p:nvPr>
            <p:ph idx="1"/>
          </p:nvPr>
        </p:nvSpPr>
        <p:spPr>
          <a:xfrm>
            <a:off x="228600" y="1464425"/>
            <a:ext cx="8534400" cy="4783975"/>
          </a:xfrm>
        </p:spPr>
        <p:txBody>
          <a:bodyPr>
            <a:normAutofit/>
          </a:bodyPr>
          <a:lstStyle/>
          <a:p>
            <a:pPr lvl="0"/>
            <a:r>
              <a:rPr lang="en-US" dirty="0"/>
              <a:t>L</a:t>
            </a:r>
            <a:r>
              <a:rPr lang="en-US" dirty="0" smtClean="0"/>
              <a:t>ittle </a:t>
            </a:r>
            <a:r>
              <a:rPr lang="en-US" dirty="0"/>
              <a:t>evidence supporting </a:t>
            </a:r>
            <a:r>
              <a:rPr lang="en-US" dirty="0" smtClean="0"/>
              <a:t>use </a:t>
            </a:r>
            <a:r>
              <a:rPr lang="en-US" dirty="0"/>
              <a:t>of feeding tubes </a:t>
            </a:r>
            <a:endParaRPr lang="en-US" dirty="0" smtClean="0"/>
          </a:p>
          <a:p>
            <a:pPr lvl="0"/>
            <a:r>
              <a:rPr lang="en-US" dirty="0" smtClean="0"/>
              <a:t>American </a:t>
            </a:r>
            <a:r>
              <a:rPr lang="en-US" dirty="0"/>
              <a:t>Geriatrics Society (AGS) does not recommend PEG feeding tubes for older adults with advanced dementia (AGS, 2014</a:t>
            </a:r>
            <a:r>
              <a:rPr lang="en-US" dirty="0" smtClean="0"/>
              <a:t>)</a:t>
            </a:r>
          </a:p>
          <a:p>
            <a:pPr lvl="0"/>
            <a:r>
              <a:rPr lang="en-US" dirty="0" smtClean="0"/>
              <a:t>Providing </a:t>
            </a:r>
            <a:r>
              <a:rPr lang="en-US" dirty="0"/>
              <a:t>objective information can reduce conflicts about these </a:t>
            </a:r>
            <a:r>
              <a:rPr lang="en-US" dirty="0" smtClean="0"/>
              <a:t>decisions</a:t>
            </a:r>
            <a:endParaRPr lang="en-US" dirty="0"/>
          </a:p>
        </p:txBody>
      </p:sp>
    </p:spTree>
    <p:extLst>
      <p:ext uri="{BB962C8B-B14F-4D97-AF65-F5344CB8AC3E}">
        <p14:creationId xmlns:p14="http://schemas.microsoft.com/office/powerpoint/2010/main" val="21809194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655638"/>
          </a:xfrm>
        </p:spPr>
        <p:txBody>
          <a:bodyPr>
            <a:normAutofit fontScale="90000"/>
          </a:bodyPr>
          <a:lstStyle/>
          <a:p>
            <a:r>
              <a:rPr lang="en-US" dirty="0" smtClean="0">
                <a:effectLst/>
              </a:rPr>
              <a:t>Hospice Criteria for Dementia</a:t>
            </a:r>
            <a:endParaRPr lang="en-US" dirty="0">
              <a:effectLst/>
            </a:endParaRPr>
          </a:p>
        </p:txBody>
      </p:sp>
      <p:sp>
        <p:nvSpPr>
          <p:cNvPr id="3" name="Content Placeholder 2"/>
          <p:cNvSpPr>
            <a:spLocks noGrp="1"/>
          </p:cNvSpPr>
          <p:nvPr>
            <p:ph idx="1"/>
          </p:nvPr>
        </p:nvSpPr>
        <p:spPr>
          <a:xfrm>
            <a:off x="152400" y="1295400"/>
            <a:ext cx="8763000" cy="5105400"/>
          </a:xfrm>
        </p:spPr>
        <p:txBody>
          <a:bodyPr>
            <a:noAutofit/>
          </a:bodyPr>
          <a:lstStyle/>
          <a:p>
            <a:pPr marL="0" lvl="0" indent="0">
              <a:buNone/>
            </a:pPr>
            <a:r>
              <a:rPr lang="en-US" sz="2400" dirty="0" smtClean="0"/>
              <a:t>Functional </a:t>
            </a:r>
            <a:r>
              <a:rPr lang="en-US" sz="2400" dirty="0"/>
              <a:t>Assessment Staging Tool (FAST) </a:t>
            </a:r>
            <a:r>
              <a:rPr lang="en-US" sz="2400" dirty="0" smtClean="0"/>
              <a:t>Scale – Stage 7c: </a:t>
            </a:r>
          </a:p>
          <a:p>
            <a:r>
              <a:rPr lang="en-US" sz="2000" dirty="0" smtClean="0"/>
              <a:t>Unable </a:t>
            </a:r>
            <a:r>
              <a:rPr lang="en-US" sz="2000" dirty="0"/>
              <a:t>to ambulate without assistance </a:t>
            </a:r>
            <a:endParaRPr lang="en-US" sz="2000" dirty="0" smtClean="0"/>
          </a:p>
          <a:p>
            <a:r>
              <a:rPr lang="en-US" sz="2000" dirty="0" smtClean="0"/>
              <a:t>Unable </a:t>
            </a:r>
            <a:r>
              <a:rPr lang="en-US" sz="2000" dirty="0"/>
              <a:t>to </a:t>
            </a:r>
            <a:r>
              <a:rPr lang="en-US" sz="2000" dirty="0" smtClean="0"/>
              <a:t>dress and bathe </a:t>
            </a:r>
            <a:r>
              <a:rPr lang="en-US" sz="2000" dirty="0"/>
              <a:t>without assistance </a:t>
            </a:r>
            <a:endParaRPr lang="en-US" sz="2000" dirty="0" smtClean="0"/>
          </a:p>
          <a:p>
            <a:r>
              <a:rPr lang="en-US" sz="2000" dirty="0" smtClean="0"/>
              <a:t>Urinary </a:t>
            </a:r>
            <a:r>
              <a:rPr lang="en-US" sz="2000" dirty="0"/>
              <a:t>&amp; fecal </a:t>
            </a:r>
            <a:r>
              <a:rPr lang="en-US" sz="2000" dirty="0" smtClean="0"/>
              <a:t>incontinence</a:t>
            </a:r>
          </a:p>
          <a:p>
            <a:r>
              <a:rPr lang="en-US" sz="2000" dirty="0" smtClean="0"/>
              <a:t>No </a:t>
            </a:r>
            <a:r>
              <a:rPr lang="en-US" sz="2000" dirty="0"/>
              <a:t>consistently meaningful verbal communication; stereotypical phrases only or the ability to speak is limited to six or fewer intelligible </a:t>
            </a:r>
            <a:r>
              <a:rPr lang="en-US" sz="2000" dirty="0" smtClean="0"/>
              <a:t>words</a:t>
            </a:r>
          </a:p>
          <a:p>
            <a:pPr marL="0" lvl="0" indent="0">
              <a:buNone/>
            </a:pPr>
            <a:r>
              <a:rPr lang="en-US" sz="2400" dirty="0"/>
              <a:t>Should have had one of the following within the past 12 months: </a:t>
            </a:r>
            <a:endParaRPr lang="en-US" sz="2400" dirty="0" smtClean="0"/>
          </a:p>
          <a:p>
            <a:r>
              <a:rPr lang="en-US" sz="2000" dirty="0" smtClean="0"/>
              <a:t>Aspiration </a:t>
            </a:r>
            <a:r>
              <a:rPr lang="en-US" sz="2000" dirty="0"/>
              <a:t>pneumonia </a:t>
            </a:r>
            <a:endParaRPr lang="en-US" sz="2000" dirty="0" smtClean="0"/>
          </a:p>
          <a:p>
            <a:r>
              <a:rPr lang="en-US" sz="2000" dirty="0" smtClean="0"/>
              <a:t>Other infections:  upper </a:t>
            </a:r>
            <a:r>
              <a:rPr lang="en-US" sz="2000" dirty="0"/>
              <a:t>urinary tract </a:t>
            </a:r>
            <a:r>
              <a:rPr lang="en-US" sz="2000" dirty="0" smtClean="0"/>
              <a:t>infection, septicemia </a:t>
            </a:r>
          </a:p>
          <a:p>
            <a:r>
              <a:rPr lang="en-US" sz="2000" dirty="0" smtClean="0"/>
              <a:t>Pressure </a:t>
            </a:r>
            <a:r>
              <a:rPr lang="en-US" sz="2000" dirty="0"/>
              <a:t>ulcers, stage </a:t>
            </a:r>
            <a:r>
              <a:rPr lang="en-US" sz="2000" dirty="0" smtClean="0"/>
              <a:t>3-4</a:t>
            </a:r>
          </a:p>
          <a:p>
            <a:r>
              <a:rPr lang="en-US" sz="2000" dirty="0" smtClean="0"/>
              <a:t>Fever</a:t>
            </a:r>
            <a:r>
              <a:rPr lang="en-US" sz="2000" dirty="0"/>
              <a:t>, recurrent after antibiotics </a:t>
            </a:r>
            <a:endParaRPr lang="en-US" sz="2000" dirty="0" smtClean="0"/>
          </a:p>
          <a:p>
            <a:r>
              <a:rPr lang="en-US" sz="2000" dirty="0" smtClean="0"/>
              <a:t>Inability </a:t>
            </a:r>
            <a:r>
              <a:rPr lang="en-US" sz="2000" dirty="0"/>
              <a:t>to maintain sufficient fluid and caloric intake with 10% weight loss during the previous six months or serum albumin &lt; 2.5 gm/</a:t>
            </a:r>
            <a:r>
              <a:rPr lang="en-US" sz="2000" dirty="0" err="1"/>
              <a:t>dL</a:t>
            </a:r>
            <a:endParaRPr lang="en-US" sz="2000" dirty="0"/>
          </a:p>
        </p:txBody>
      </p:sp>
    </p:spTree>
    <p:extLst>
      <p:ext uri="{BB962C8B-B14F-4D97-AF65-F5344CB8AC3E}">
        <p14:creationId xmlns:p14="http://schemas.microsoft.com/office/powerpoint/2010/main" val="8876480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ultrasound for dementia treat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24000"/>
            <a:ext cx="70104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95696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28DE50-CC16-4C05-A9F6-FC5CFCF6FDA4}"/>
              </a:ext>
            </a:extLst>
          </p:cNvPr>
          <p:cNvSpPr>
            <a:spLocks noGrp="1"/>
          </p:cNvSpPr>
          <p:nvPr>
            <p:ph type="title"/>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Thank you!!</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 xmlns:a16="http://schemas.microsoft.com/office/drawing/2014/main" id="{84F9B224-2CE4-43C9-96F4-9A08B4FEE154}"/>
              </a:ext>
            </a:extLst>
          </p:cNvPr>
          <p:cNvSpPr>
            <a:spLocks noGrp="1"/>
          </p:cNvSpPr>
          <p:nvPr>
            <p:ph type="sldNum" sz="quarter" idx="10"/>
          </p:nvPr>
        </p:nvSpPr>
        <p:spPr/>
        <p:txBody>
          <a:bodyPr/>
          <a:lstStyle/>
          <a:p>
            <a:fld id="{79589F0A-5651-0D46-BD23-9BB33C913C0D}" type="slidenum">
              <a:rPr lang="en-US" smtClean="0"/>
              <a:pPr/>
              <a:t>53</a:t>
            </a:fld>
            <a:endParaRPr lang="en-US" dirty="0"/>
          </a:p>
        </p:txBody>
      </p:sp>
      <p:pic>
        <p:nvPicPr>
          <p:cNvPr id="1027" name="Picture 3" descr="C:\Users\en21762\AppData\Local\Microsoft\Windows\Temporary Internet Files\Content.IE5\4ZDBSTI1\googley-eye-birdie-has-questions[1].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828801" y="2049378"/>
            <a:ext cx="5380810" cy="3513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476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28DE50-CC16-4C05-A9F6-FC5CFCF6FDA4}"/>
              </a:ext>
            </a:extLst>
          </p:cNvPr>
          <p:cNvSpPr>
            <a:spLocks noGrp="1"/>
          </p:cNvSpPr>
          <p:nvPr>
            <p:ph type="title"/>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References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 xmlns:a16="http://schemas.microsoft.com/office/drawing/2014/main" id="{84F9B224-2CE4-43C9-96F4-9A08B4FEE154}"/>
              </a:ext>
            </a:extLst>
          </p:cNvPr>
          <p:cNvSpPr>
            <a:spLocks noGrp="1"/>
          </p:cNvSpPr>
          <p:nvPr>
            <p:ph type="sldNum" sz="quarter" idx="10"/>
          </p:nvPr>
        </p:nvSpPr>
        <p:spPr/>
        <p:txBody>
          <a:bodyPr/>
          <a:lstStyle/>
          <a:p>
            <a:fld id="{79589F0A-5651-0D46-BD23-9BB33C913C0D}" type="slidenum">
              <a:rPr lang="en-US" smtClean="0"/>
              <a:pPr/>
              <a:t>54</a:t>
            </a:fld>
            <a:endParaRPr lang="en-US" dirty="0"/>
          </a:p>
        </p:txBody>
      </p:sp>
      <p:sp>
        <p:nvSpPr>
          <p:cNvPr id="5" name="Content Placeholder 2"/>
          <p:cNvSpPr>
            <a:spLocks noGrp="1"/>
          </p:cNvSpPr>
          <p:nvPr>
            <p:ph idx="1"/>
          </p:nvPr>
        </p:nvSpPr>
        <p:spPr>
          <a:xfrm>
            <a:off x="152400" y="1295400"/>
            <a:ext cx="8763000" cy="5105400"/>
          </a:xfrm>
        </p:spPr>
        <p:txBody>
          <a:bodyPr>
            <a:noAutofit/>
          </a:bodyPr>
          <a:lstStyle/>
          <a:p>
            <a:pPr lvl="0"/>
            <a:r>
              <a:rPr lang="en-US" sz="1400" dirty="0" err="1"/>
              <a:t>Moga</a:t>
            </a:r>
            <a:r>
              <a:rPr lang="en-US" sz="1400" dirty="0"/>
              <a:t> DC, Roberts M, </a:t>
            </a:r>
            <a:r>
              <a:rPr lang="en-US" sz="1400" dirty="0" err="1"/>
              <a:t>Jicha</a:t>
            </a:r>
            <a:r>
              <a:rPr lang="en-US" sz="1400" dirty="0"/>
              <a:t> G. Dementia for the Primary Care Provider. Prim Care. 2017 Sep; 44(3):439-456.</a:t>
            </a:r>
          </a:p>
          <a:p>
            <a:pPr lvl="0"/>
            <a:r>
              <a:rPr lang="en-US" sz="1400" dirty="0" err="1"/>
              <a:t>McKhann</a:t>
            </a:r>
            <a:r>
              <a:rPr lang="en-US" sz="1400" dirty="0"/>
              <a:t> GM, </a:t>
            </a:r>
            <a:r>
              <a:rPr lang="en-US" sz="1400" dirty="0" err="1"/>
              <a:t>Knopman</a:t>
            </a:r>
            <a:r>
              <a:rPr lang="en-US" sz="1400" dirty="0"/>
              <a:t> DS, </a:t>
            </a:r>
            <a:r>
              <a:rPr lang="en-US" sz="1400" dirty="0" err="1"/>
              <a:t>Chertkow</a:t>
            </a:r>
            <a:r>
              <a:rPr lang="en-US" sz="1400" dirty="0"/>
              <a:t> H, Hyman BT, Jack CR Jr, </a:t>
            </a:r>
            <a:r>
              <a:rPr lang="en-US" sz="1400" dirty="0" err="1"/>
              <a:t>Kawas</a:t>
            </a:r>
            <a:r>
              <a:rPr lang="en-US" sz="1400" dirty="0"/>
              <a:t> CH, </a:t>
            </a:r>
            <a:r>
              <a:rPr lang="en-US" sz="1400" dirty="0" err="1"/>
              <a:t>Klunk</a:t>
            </a:r>
            <a:r>
              <a:rPr lang="en-US" sz="1400" dirty="0"/>
              <a:t> WE,  </a:t>
            </a:r>
            <a:r>
              <a:rPr lang="en-US" sz="1400" dirty="0" err="1"/>
              <a:t>Koroshetz</a:t>
            </a:r>
            <a:r>
              <a:rPr lang="en-US" sz="1400" dirty="0"/>
              <a:t> WJ, Manly JJ, </a:t>
            </a:r>
            <a:r>
              <a:rPr lang="en-US" sz="1400" dirty="0" err="1"/>
              <a:t>Mayeux</a:t>
            </a:r>
            <a:r>
              <a:rPr lang="en-US" sz="1400" dirty="0"/>
              <a:t> R, Mohs RC, Morris JC, </a:t>
            </a:r>
            <a:r>
              <a:rPr lang="en-US" sz="1400" dirty="0" err="1"/>
              <a:t>Rossor</a:t>
            </a:r>
            <a:r>
              <a:rPr lang="en-US" sz="1400" dirty="0"/>
              <a:t> MN, </a:t>
            </a:r>
            <a:r>
              <a:rPr lang="en-US" sz="1400" dirty="0" err="1"/>
              <a:t>Scheltens</a:t>
            </a:r>
            <a:r>
              <a:rPr lang="en-US" sz="1400" dirty="0"/>
              <a:t> P, Carrillo MC, </a:t>
            </a:r>
            <a:r>
              <a:rPr lang="en-US" sz="1400" dirty="0" err="1"/>
              <a:t>Thies</a:t>
            </a:r>
            <a:r>
              <a:rPr lang="en-US" sz="1400" dirty="0"/>
              <a:t> B, Weintraub S, Phelps CH. The diagnosis of dementia due to Alzheimer's disease: recommendations from the National Institute on Aging-Alzheimer's Association workgroups on diagnostic guidelines for Alzheimer's disease. </a:t>
            </a:r>
            <a:r>
              <a:rPr lang="en-US" sz="1400" dirty="0" err="1"/>
              <a:t>Alzheimers</a:t>
            </a:r>
            <a:r>
              <a:rPr lang="en-US" sz="1400" dirty="0"/>
              <a:t> Dement. 2011 May;7(3):263-9.</a:t>
            </a:r>
          </a:p>
          <a:p>
            <a:pPr lvl="0"/>
            <a:r>
              <a:rPr lang="en-US" sz="1400" dirty="0"/>
              <a:t>Alzheimer’s Association. 2018 Alzheimer’s Disease Facts and Figures. </a:t>
            </a:r>
            <a:r>
              <a:rPr lang="en-US" sz="1400" dirty="0" err="1"/>
              <a:t>Alzheimers</a:t>
            </a:r>
            <a:r>
              <a:rPr lang="en-US" sz="1400" dirty="0"/>
              <a:t> Dementia 2018; 14(3):367-429.</a:t>
            </a:r>
          </a:p>
          <a:p>
            <a:pPr lvl="0"/>
            <a:r>
              <a:rPr lang="en-US" sz="1400" dirty="0"/>
              <a:t>The Assessment of Cognitive Complaints Toolkit for Alzheimer's Disease (ACCT-AD). California Department of Public Health. </a:t>
            </a:r>
            <a:r>
              <a:rPr lang="en-US" sz="1400" u="sng" dirty="0">
                <a:hlinkClick r:id="rId2"/>
              </a:rPr>
              <a:t>https://www.cdph.ca.gov/Programs/CCDPHP/DCDIC/CDCB/Pages/AlzheimersDiseaseResources.aspx</a:t>
            </a:r>
            <a:r>
              <a:rPr lang="en-US" sz="1400" dirty="0"/>
              <a:t> </a:t>
            </a:r>
          </a:p>
          <a:p>
            <a:pPr lvl="0"/>
            <a:r>
              <a:rPr lang="en-US" sz="1400" dirty="0" err="1"/>
              <a:t>Larner</a:t>
            </a:r>
            <a:r>
              <a:rPr lang="en-US" sz="1400" dirty="0"/>
              <a:t> AJ. AD8 Informant Questionnaire for Cognitive Impairment: Pragmatic Diagnostic Test Accuracy Study. J </a:t>
            </a:r>
            <a:r>
              <a:rPr lang="en-US" sz="1400" dirty="0" err="1"/>
              <a:t>Geriatr</a:t>
            </a:r>
            <a:r>
              <a:rPr lang="en-US" sz="1400" dirty="0"/>
              <a:t> Psychiatry Neurol. 2015 Sep;28(3):198-202.</a:t>
            </a:r>
          </a:p>
          <a:p>
            <a:pPr lvl="0"/>
            <a:r>
              <a:rPr lang="en-US" sz="1400" dirty="0" err="1"/>
              <a:t>Brodaty</a:t>
            </a:r>
            <a:r>
              <a:rPr lang="en-US" sz="1400" dirty="0"/>
              <a:t> H, </a:t>
            </a:r>
            <a:r>
              <a:rPr lang="en-US" sz="1400" dirty="0" err="1"/>
              <a:t>Seeher</a:t>
            </a:r>
            <a:r>
              <a:rPr lang="en-US" sz="1400" dirty="0"/>
              <a:t> K, Gibson L. Dementia time to death: a systematic literature review on survival time and years of life lost in people with dementia. </a:t>
            </a:r>
            <a:r>
              <a:rPr lang="en-US" sz="1400" dirty="0" err="1"/>
              <a:t>Int</a:t>
            </a:r>
            <a:r>
              <a:rPr lang="en-US" sz="1400" dirty="0"/>
              <a:t> </a:t>
            </a:r>
            <a:r>
              <a:rPr lang="en-US" sz="1400" dirty="0" err="1"/>
              <a:t>Psychogeriatr</a:t>
            </a:r>
            <a:r>
              <a:rPr lang="en-US" sz="1400" dirty="0"/>
              <a:t>. 2012 Jul;24(7):1034-45.</a:t>
            </a:r>
          </a:p>
          <a:p>
            <a:pPr lvl="0"/>
            <a:r>
              <a:rPr lang="en-US" sz="1400" dirty="0"/>
              <a:t>Dementia: assessment, management and support: summary of updated NICE guidance. BMJ 2018;361:k2438 ​</a:t>
            </a:r>
          </a:p>
          <a:p>
            <a:pPr lvl="0"/>
            <a:r>
              <a:rPr lang="en-US" sz="1400" dirty="0" err="1"/>
              <a:t>Onyike</a:t>
            </a:r>
            <a:r>
              <a:rPr lang="en-US" sz="1400" dirty="0"/>
              <a:t> CU. Psychiatric Aspects of Dementia. Continuum (</a:t>
            </a:r>
            <a:r>
              <a:rPr lang="en-US" sz="1400" dirty="0" err="1"/>
              <a:t>Minneap</a:t>
            </a:r>
            <a:r>
              <a:rPr lang="en-US" sz="1400" dirty="0"/>
              <a:t> </a:t>
            </a:r>
            <a:r>
              <a:rPr lang="en-US" sz="1400" dirty="0" err="1"/>
              <a:t>Minn</a:t>
            </a:r>
            <a:r>
              <a:rPr lang="en-US" sz="1400" dirty="0"/>
              <a:t>). 2016 Apr 22 (2 Dementia): 600-614.</a:t>
            </a:r>
          </a:p>
          <a:p>
            <a:pPr lvl="0"/>
            <a:r>
              <a:rPr lang="en-US" sz="1400" dirty="0" err="1"/>
              <a:t>Molinuevo</a:t>
            </a:r>
            <a:r>
              <a:rPr lang="en-US" sz="1400" dirty="0"/>
              <a:t> JL et al. Current State of Alzheimer’s Fluid Biomarkers. </a:t>
            </a:r>
            <a:r>
              <a:rPr lang="en-US" sz="1400" dirty="0" err="1"/>
              <a:t>Acta</a:t>
            </a:r>
            <a:r>
              <a:rPr lang="en-US" sz="1400" dirty="0"/>
              <a:t> </a:t>
            </a:r>
            <a:r>
              <a:rPr lang="en-US" sz="1400" dirty="0" err="1"/>
              <a:t>Neuropathologica</a:t>
            </a:r>
            <a:r>
              <a:rPr lang="en-US" sz="1400" dirty="0"/>
              <a:t>. 2018. 136:821-853. </a:t>
            </a:r>
          </a:p>
          <a:p>
            <a:pPr lvl="0"/>
            <a:r>
              <a:rPr lang="en-US" sz="1400" dirty="0"/>
              <a:t>Sheikh-</a:t>
            </a:r>
            <a:r>
              <a:rPr lang="en-US" sz="1400" dirty="0" err="1"/>
              <a:t>Bahaei</a:t>
            </a:r>
            <a:r>
              <a:rPr lang="en-US" sz="1400" dirty="0"/>
              <a:t> et al. Imaging Biomarkers in Alzheimer’s Disease: A Practical Guide for Clinicians. Journal of Alzheimer’s Disease Reports 1 (2017) 71-88</a:t>
            </a:r>
            <a:r>
              <a:rPr lang="en-US" sz="1400" dirty="0" smtClean="0"/>
              <a:t>.</a:t>
            </a:r>
            <a:endParaRPr lang="en-US" sz="1400" dirty="0"/>
          </a:p>
        </p:txBody>
      </p:sp>
    </p:spTree>
    <p:extLst>
      <p:ext uri="{BB962C8B-B14F-4D97-AF65-F5344CB8AC3E}">
        <p14:creationId xmlns:p14="http://schemas.microsoft.com/office/powerpoint/2010/main" val="15711061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28DE50-CC16-4C05-A9F6-FC5CFCF6FDA4}"/>
              </a:ext>
            </a:extLst>
          </p:cNvPr>
          <p:cNvSpPr>
            <a:spLocks noGrp="1"/>
          </p:cNvSpPr>
          <p:nvPr>
            <p:ph type="title"/>
          </p:nvPr>
        </p:nvSpPr>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References</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a:extLst>
              <a:ext uri="{FF2B5EF4-FFF2-40B4-BE49-F238E27FC236}">
                <a16:creationId xmlns="" xmlns:a16="http://schemas.microsoft.com/office/drawing/2014/main" id="{84F9B224-2CE4-43C9-96F4-9A08B4FEE154}"/>
              </a:ext>
            </a:extLst>
          </p:cNvPr>
          <p:cNvSpPr>
            <a:spLocks noGrp="1"/>
          </p:cNvSpPr>
          <p:nvPr>
            <p:ph type="sldNum" sz="quarter" idx="10"/>
          </p:nvPr>
        </p:nvSpPr>
        <p:spPr/>
        <p:txBody>
          <a:bodyPr/>
          <a:lstStyle/>
          <a:p>
            <a:fld id="{79589F0A-5651-0D46-BD23-9BB33C913C0D}" type="slidenum">
              <a:rPr lang="en-US" smtClean="0"/>
              <a:pPr/>
              <a:t>55</a:t>
            </a:fld>
            <a:endParaRPr lang="en-US" dirty="0"/>
          </a:p>
        </p:txBody>
      </p:sp>
      <p:sp>
        <p:nvSpPr>
          <p:cNvPr id="5" name="Content Placeholder 2"/>
          <p:cNvSpPr>
            <a:spLocks noGrp="1"/>
          </p:cNvSpPr>
          <p:nvPr>
            <p:ph idx="1"/>
          </p:nvPr>
        </p:nvSpPr>
        <p:spPr>
          <a:xfrm>
            <a:off x="152400" y="1295400"/>
            <a:ext cx="8763000" cy="5105400"/>
          </a:xfrm>
        </p:spPr>
        <p:txBody>
          <a:bodyPr>
            <a:noAutofit/>
          </a:bodyPr>
          <a:lstStyle/>
          <a:p>
            <a:pPr lvl="0"/>
            <a:r>
              <a:rPr lang="en-US" sz="1400" dirty="0" smtClean="0"/>
              <a:t>Intermountain </a:t>
            </a:r>
            <a:r>
              <a:rPr lang="en-US" sz="1400" dirty="0"/>
              <a:t>Healthcare Care Process Model. Diagnosis and Management of Mild Cognitive Impairment and Dementia. February 2017: 1-20. </a:t>
            </a:r>
          </a:p>
          <a:p>
            <a:pPr lvl="0"/>
            <a:r>
              <a:rPr lang="en-US" sz="1400" dirty="0"/>
              <a:t>C.R. Jack Jr. et al. NIA-AA Research Framework: Toward a Biological Definition of Alzheimer’s Disease. Alzheimer’s &amp; Dementia 14 (2018): 535-562.</a:t>
            </a:r>
          </a:p>
          <a:p>
            <a:pPr lvl="0"/>
            <a:r>
              <a:rPr lang="en-US" sz="1400" dirty="0" err="1"/>
              <a:t>Scheltens</a:t>
            </a:r>
            <a:r>
              <a:rPr lang="en-US" sz="1400" dirty="0"/>
              <a:t> P. et al. Alzheimer’s Disease. Lancet 2016; 388: 505-517.</a:t>
            </a:r>
          </a:p>
          <a:p>
            <a:pPr lvl="0"/>
            <a:r>
              <a:rPr lang="en-US" sz="1400" dirty="0"/>
              <a:t>Fazio S. et al. Alzheimer’s Association Dementia Care Practice Recommendations. Gerontologist, 2018, Vol. 58, No. S1, S1-S9.</a:t>
            </a:r>
          </a:p>
          <a:p>
            <a:pPr lvl="0"/>
            <a:r>
              <a:rPr lang="en-US" sz="1400" dirty="0" err="1"/>
              <a:t>Femminella</a:t>
            </a:r>
            <a:r>
              <a:rPr lang="en-US" sz="1400" dirty="0"/>
              <a:t> GD et al. Imaging and Molecular Mechanisms of Alzheimer’s Disease: A Review. Int. J. Mol. Sci. 2018, 19, 3702</a:t>
            </a:r>
          </a:p>
          <a:p>
            <a:pPr lvl="0"/>
            <a:r>
              <a:rPr lang="en-US" sz="1400" dirty="0"/>
              <a:t>New Strategies in Diagnosing, Preventing and Treating Dementia: A Course for Primary Care Physicians. Alzheimer’s Association 2018.</a:t>
            </a:r>
          </a:p>
          <a:p>
            <a:pPr lvl="0"/>
            <a:r>
              <a:rPr lang="en-US" sz="1400" dirty="0"/>
              <a:t>U.S. Census Bureau, International Data Base, decennial censuses, and 2014 National Population Projections.</a:t>
            </a:r>
          </a:p>
          <a:p>
            <a:pPr lvl="0"/>
            <a:r>
              <a:rPr lang="en-US" sz="1400" dirty="0" err="1"/>
              <a:t>Moga</a:t>
            </a:r>
            <a:r>
              <a:rPr lang="en-US" sz="1400" dirty="0"/>
              <a:t> et al. Dementia for the Primary Care Provider. Prim Care </a:t>
            </a:r>
            <a:r>
              <a:rPr lang="en-US" sz="1400" dirty="0" err="1"/>
              <a:t>Clin</a:t>
            </a:r>
            <a:r>
              <a:rPr lang="en-US" sz="1400" dirty="0"/>
              <a:t> Office </a:t>
            </a:r>
            <a:r>
              <a:rPr lang="en-US" sz="1400" dirty="0" err="1"/>
              <a:t>Pract</a:t>
            </a:r>
            <a:r>
              <a:rPr lang="en-US" sz="1400" dirty="0"/>
              <a:t> 44 (2017) 439-456</a:t>
            </a:r>
          </a:p>
          <a:p>
            <a:pPr lvl="0"/>
            <a:r>
              <a:rPr lang="en-US" sz="1400" dirty="0"/>
              <a:t>National Vital Statistics Reports Volume 65, Number 5 June 30, 2016 Deaths: Leading Causes for 2014</a:t>
            </a:r>
          </a:p>
          <a:p>
            <a:pPr lvl="0"/>
            <a:r>
              <a:rPr lang="en-US" sz="1400" dirty="0"/>
              <a:t>Training Curriculum: Alzheimer’s Disease and Related Dementias. Bureau of Health Workforce.  U.S. Department of Health and Human Services. 2018. </a:t>
            </a:r>
            <a:r>
              <a:rPr lang="en-US" sz="1400" u="sng" dirty="0">
                <a:hlinkClick r:id="rId2"/>
              </a:rPr>
              <a:t>https://</a:t>
            </a:r>
            <a:r>
              <a:rPr lang="en-US" sz="1400" u="sng" dirty="0" smtClean="0">
                <a:hlinkClick r:id="rId2"/>
              </a:rPr>
              <a:t>bhw.hrsa.gov/grants/geriatrics/alzheimers-curriculum</a:t>
            </a:r>
            <a:endParaRPr lang="en-US" sz="1400" u="sng" dirty="0" smtClean="0"/>
          </a:p>
          <a:p>
            <a:pPr lvl="0"/>
            <a:r>
              <a:rPr lang="en-US" sz="1400" dirty="0" smtClean="0"/>
              <a:t>The Alzheimer’s Project. Home Box Office (HBO). 2009. Season 1. Episode 1. </a:t>
            </a:r>
            <a:endParaRPr lang="en-US" sz="1400" dirty="0"/>
          </a:p>
        </p:txBody>
      </p:sp>
    </p:spTree>
    <p:extLst>
      <p:ext uri="{BB962C8B-B14F-4D97-AF65-F5344CB8AC3E}">
        <p14:creationId xmlns:p14="http://schemas.microsoft.com/office/powerpoint/2010/main" val="377264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the Problem</a:t>
            </a:r>
            <a:endParaRPr lang="en-US" dirty="0"/>
          </a:p>
        </p:txBody>
      </p:sp>
      <p:sp>
        <p:nvSpPr>
          <p:cNvPr id="4" name="TextBox 3"/>
          <p:cNvSpPr txBox="1"/>
          <p:nvPr/>
        </p:nvSpPr>
        <p:spPr>
          <a:xfrm>
            <a:off x="2590800" y="6520190"/>
            <a:ext cx="6477000" cy="261610"/>
          </a:xfrm>
          <a:prstGeom prst="rect">
            <a:avLst/>
          </a:prstGeom>
          <a:noFill/>
        </p:spPr>
        <p:txBody>
          <a:bodyPr wrap="square" rtlCol="0">
            <a:spAutoFit/>
          </a:bodyPr>
          <a:lstStyle/>
          <a:p>
            <a:pPr algn="r"/>
            <a:r>
              <a:rPr lang="en-US" sz="1100" dirty="0" err="1" smtClean="0"/>
              <a:t>Moga</a:t>
            </a:r>
            <a:r>
              <a:rPr lang="en-US" sz="1100" dirty="0" smtClean="0"/>
              <a:t> et al. (2017) 439-456</a:t>
            </a:r>
            <a:endParaRPr lang="en-US" sz="1100" dirty="0"/>
          </a:p>
        </p:txBody>
      </p:sp>
      <p:pic>
        <p:nvPicPr>
          <p:cNvPr id="6" name="Picture 5"/>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05" y="2196879"/>
            <a:ext cx="9072895" cy="2832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1000" y="4800600"/>
            <a:ext cx="1143000" cy="369332"/>
          </a:xfrm>
          <a:prstGeom prst="rect">
            <a:avLst/>
          </a:prstGeom>
          <a:solidFill>
            <a:schemeClr val="tx2">
              <a:lumMod val="20000"/>
              <a:lumOff val="80000"/>
            </a:schemeClr>
          </a:solidFill>
        </p:spPr>
        <p:txBody>
          <a:bodyPr wrap="square" rtlCol="0">
            <a:spAutoFit/>
          </a:bodyPr>
          <a:lstStyle/>
          <a:p>
            <a:r>
              <a:rPr lang="en-US" b="1" dirty="0" smtClean="0"/>
              <a:t>42 million</a:t>
            </a:r>
            <a:endParaRPr lang="en-US" b="1" dirty="0"/>
          </a:p>
        </p:txBody>
      </p:sp>
      <p:sp>
        <p:nvSpPr>
          <p:cNvPr id="7" name="TextBox 6"/>
          <p:cNvSpPr txBox="1"/>
          <p:nvPr/>
        </p:nvSpPr>
        <p:spPr>
          <a:xfrm>
            <a:off x="4800600" y="4812268"/>
            <a:ext cx="1143000" cy="369332"/>
          </a:xfrm>
          <a:prstGeom prst="rect">
            <a:avLst/>
          </a:prstGeom>
          <a:solidFill>
            <a:schemeClr val="tx2">
              <a:lumMod val="20000"/>
              <a:lumOff val="80000"/>
            </a:schemeClr>
          </a:solidFill>
        </p:spPr>
        <p:txBody>
          <a:bodyPr wrap="square" rtlCol="0">
            <a:spAutoFit/>
          </a:bodyPr>
          <a:lstStyle>
            <a:defPPr>
              <a:defRPr lang="en-US"/>
            </a:defPPr>
            <a:lvl1pPr>
              <a:defRPr b="1"/>
            </a:lvl1pPr>
          </a:lstStyle>
          <a:p>
            <a:r>
              <a:rPr lang="en-US" dirty="0"/>
              <a:t>42 million</a:t>
            </a:r>
          </a:p>
        </p:txBody>
      </p:sp>
    </p:spTree>
    <p:extLst>
      <p:ext uri="{BB962C8B-B14F-4D97-AF65-F5344CB8AC3E}">
        <p14:creationId xmlns:p14="http://schemas.microsoft.com/office/powerpoint/2010/main" val="705371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Racial and Ethnic Disparities</a:t>
            </a:r>
            <a:endParaRPr lang="en-US" dirty="0"/>
          </a:p>
        </p:txBody>
      </p:sp>
      <p:pic>
        <p:nvPicPr>
          <p:cNvPr id="5" name="Picture 2" descr="Number of Americans with Alzheimer's Disease Expected to Nearly Triple by 2060 info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66800"/>
            <a:ext cx="9143999" cy="479963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38399"/>
            <a:ext cx="4483863" cy="3428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3863" y="2438400"/>
            <a:ext cx="4660137" cy="3428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5839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 Cause of Death</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6723"/>
            <a:ext cx="9144000" cy="4040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124200" y="6520190"/>
            <a:ext cx="6477000" cy="261610"/>
          </a:xfrm>
          <a:prstGeom prst="rect">
            <a:avLst/>
          </a:prstGeom>
          <a:noFill/>
        </p:spPr>
        <p:txBody>
          <a:bodyPr wrap="square" rtlCol="0">
            <a:spAutoFit/>
          </a:bodyPr>
          <a:lstStyle/>
          <a:p>
            <a:r>
              <a:rPr lang="en-US" sz="1100" dirty="0"/>
              <a:t>National Vital Statistics Reports Volume 65, Number 5 June 30, 2016 Deaths: Leading Causes for 2014</a:t>
            </a:r>
          </a:p>
        </p:txBody>
      </p:sp>
    </p:spTree>
    <p:extLst>
      <p:ext uri="{BB962C8B-B14F-4D97-AF65-F5344CB8AC3E}">
        <p14:creationId xmlns:p14="http://schemas.microsoft.com/office/powerpoint/2010/main" val="3360110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6365000"/>
              </p:ext>
            </p:extLst>
          </p:nvPr>
        </p:nvGraphicFramePr>
        <p:xfrm>
          <a:off x="457200" y="1295410"/>
          <a:ext cx="8534400" cy="5333999"/>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363876" y="76200"/>
            <a:ext cx="8534400" cy="1143000"/>
          </a:xfrm>
        </p:spPr>
        <p:txBody>
          <a:bodyPr vert="horz" lIns="91440" tIns="45720" rIns="91440" bIns="45720" rtlCol="0" anchor="ctr">
            <a:normAutofit/>
          </a:bodyPr>
          <a:lstStyle/>
          <a:p>
            <a:r>
              <a:rPr lang="en-US" dirty="0"/>
              <a:t>Diseases Causing Dementia</a:t>
            </a:r>
          </a:p>
        </p:txBody>
      </p:sp>
      <p:sp>
        <p:nvSpPr>
          <p:cNvPr id="6" name="TextBox 1"/>
          <p:cNvSpPr txBox="1"/>
          <p:nvPr/>
        </p:nvSpPr>
        <p:spPr>
          <a:xfrm>
            <a:off x="381000" y="1371600"/>
            <a:ext cx="4495800" cy="3352800"/>
          </a:xfrm>
          <a:prstGeom prst="rect">
            <a:avLst/>
          </a:prstGeom>
        </p:spPr>
        <p:txBody>
          <a:bodyPr wrap="square" lIns="91333" tIns="45667" rIns="91333" bIns="45667"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250" indent="-171250">
              <a:buFont typeface="Arial" panose="020B0604020202020204" pitchFamily="34" charset="0"/>
              <a:buChar char="•"/>
            </a:pPr>
            <a:r>
              <a:rPr lang="en-US" sz="2000" dirty="0"/>
              <a:t>Vascular Dementia</a:t>
            </a:r>
          </a:p>
          <a:p>
            <a:pPr marL="171250" indent="-171250">
              <a:buFont typeface="Arial" panose="020B0604020202020204" pitchFamily="34" charset="0"/>
              <a:buChar char="•"/>
            </a:pPr>
            <a:r>
              <a:rPr lang="en-US" sz="2000" dirty="0"/>
              <a:t>Dementia with Lewy Bodies</a:t>
            </a:r>
          </a:p>
          <a:p>
            <a:pPr marL="171250" indent="-171250">
              <a:buFont typeface="Arial" panose="020B0604020202020204" pitchFamily="34" charset="0"/>
              <a:buChar char="•"/>
            </a:pPr>
            <a:r>
              <a:rPr lang="en-US" sz="2000" dirty="0"/>
              <a:t>Parkinson’s Disease</a:t>
            </a:r>
          </a:p>
          <a:p>
            <a:pPr marL="171250" indent="-171250">
              <a:buFont typeface="Arial" panose="020B0604020202020204" pitchFamily="34" charset="0"/>
              <a:buChar char="•"/>
            </a:pPr>
            <a:r>
              <a:rPr lang="en-US" sz="2000" dirty="0"/>
              <a:t>Frontotemporal Dementia</a:t>
            </a:r>
          </a:p>
          <a:p>
            <a:pPr marL="171250" indent="-171250">
              <a:buFont typeface="Arial" panose="020B0604020202020204" pitchFamily="34" charset="0"/>
              <a:buChar char="•"/>
            </a:pPr>
            <a:r>
              <a:rPr lang="en-US" sz="2000" dirty="0"/>
              <a:t>Huntington’s Disease</a:t>
            </a:r>
          </a:p>
          <a:p>
            <a:pPr marL="171250" indent="-171250">
              <a:buFont typeface="Arial" panose="020B0604020202020204" pitchFamily="34" charset="0"/>
              <a:buChar char="•"/>
            </a:pPr>
            <a:r>
              <a:rPr lang="en-US" sz="2000" dirty="0"/>
              <a:t>Creutzfeldt-Jakob Disease</a:t>
            </a:r>
          </a:p>
          <a:p>
            <a:pPr marL="171250" indent="-171250">
              <a:buFont typeface="Arial" panose="020B0604020202020204" pitchFamily="34" charset="0"/>
              <a:buChar char="•"/>
            </a:pPr>
            <a:r>
              <a:rPr lang="en-US" sz="2000" dirty="0"/>
              <a:t>Normal Pressure Hydrocephalus (NPH)</a:t>
            </a:r>
          </a:p>
          <a:p>
            <a:pPr marL="171250" indent="-171250">
              <a:buFont typeface="Arial" panose="020B0604020202020204" pitchFamily="34" charset="0"/>
              <a:buChar char="•"/>
            </a:pPr>
            <a:r>
              <a:rPr lang="en-US" sz="2000" dirty="0"/>
              <a:t>Traumatic Brain Injury</a:t>
            </a:r>
          </a:p>
          <a:p>
            <a:pPr marL="171250" indent="-171250">
              <a:buFont typeface="Arial" panose="020B0604020202020204" pitchFamily="34" charset="0"/>
              <a:buChar char="•"/>
            </a:pPr>
            <a:r>
              <a:rPr lang="en-US" sz="2000" dirty="0"/>
              <a:t>Down Syndrome Dementia</a:t>
            </a:r>
          </a:p>
          <a:p>
            <a:pPr marL="171250" indent="-171250">
              <a:buFont typeface="Arial" panose="020B0604020202020204" pitchFamily="34" charset="0"/>
              <a:buChar char="•"/>
            </a:pPr>
            <a:r>
              <a:rPr lang="en-US" sz="2000" dirty="0" err="1"/>
              <a:t>Korsakoff</a:t>
            </a:r>
            <a:r>
              <a:rPr lang="en-US" sz="2000" dirty="0"/>
              <a:t> Syndrome</a:t>
            </a:r>
          </a:p>
        </p:txBody>
      </p:sp>
    </p:spTree>
    <p:extLst>
      <p:ext uri="{BB962C8B-B14F-4D97-AF65-F5344CB8AC3E}">
        <p14:creationId xmlns:p14="http://schemas.microsoft.com/office/powerpoint/2010/main" val="204962978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5075</TotalTime>
  <Words>4946</Words>
  <Application>Microsoft Office PowerPoint</Application>
  <PresentationFormat>On-screen Show (4:3)</PresentationFormat>
  <Paragraphs>618</Paragraphs>
  <Slides>55</Slides>
  <Notes>49</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Theme1</vt:lpstr>
      <vt:lpstr>Alzheimer’s Disease &amp; Related Dementias</vt:lpstr>
      <vt:lpstr>PowerPoint Presentation</vt:lpstr>
      <vt:lpstr>Learning Objectives</vt:lpstr>
      <vt:lpstr>Disclosures</vt:lpstr>
      <vt:lpstr>An Aging Population</vt:lpstr>
      <vt:lpstr>Scope of the Problem</vt:lpstr>
      <vt:lpstr>Racial and Ethnic Disparities</vt:lpstr>
      <vt:lpstr>Leading Cause of Death</vt:lpstr>
      <vt:lpstr>Diseases Causing Dementia</vt:lpstr>
      <vt:lpstr>PowerPoint Presentation</vt:lpstr>
      <vt:lpstr>PowerPoint Presentation</vt:lpstr>
      <vt:lpstr>Diagnosing AD</vt:lpstr>
      <vt:lpstr>Introduction</vt:lpstr>
      <vt:lpstr>Dementia – Major Neurocognitive Disorder (DSM 5)</vt:lpstr>
      <vt:lpstr>PowerPoint Presentation</vt:lpstr>
      <vt:lpstr>Detecting Cognitive Impairment in Clinic</vt:lpstr>
      <vt:lpstr>Suggested Algorithm for Diagnosis</vt:lpstr>
      <vt:lpstr>In Practice</vt:lpstr>
      <vt:lpstr>AD8</vt:lpstr>
      <vt:lpstr>MoCA vs MMSE</vt:lpstr>
      <vt:lpstr>MMSE and MoCA Comparison</vt:lpstr>
      <vt:lpstr>Reversible Causes of Cognitive Impairment</vt:lpstr>
      <vt:lpstr>Suggested Algorithm for Diagnosis</vt:lpstr>
      <vt:lpstr>Dementia Subtypes</vt:lpstr>
      <vt:lpstr>Dementia Subtypes</vt:lpstr>
      <vt:lpstr>AD Neuropathology</vt:lpstr>
      <vt:lpstr>AD Biomarkers</vt:lpstr>
      <vt:lpstr>AD Biomarkers</vt:lpstr>
      <vt:lpstr>PowerPoint Presentation</vt:lpstr>
      <vt:lpstr>Biomarker Changes Begin Years before Symptoms Emerge (reflecting neuropathology)</vt:lpstr>
      <vt:lpstr>Communicate the diagnosis</vt:lpstr>
      <vt:lpstr>AD Progression</vt:lpstr>
      <vt:lpstr>management</vt:lpstr>
      <vt:lpstr>Introduction</vt:lpstr>
      <vt:lpstr>PowerPoint Presentation</vt:lpstr>
      <vt:lpstr>PowerPoint Presentation</vt:lpstr>
      <vt:lpstr>Model of Goals of Care in Dementia</vt:lpstr>
      <vt:lpstr>Medications in Dementia</vt:lpstr>
      <vt:lpstr>Mechanism of Action and Side Effects of Alzheimer’s Medications</vt:lpstr>
      <vt:lpstr>PowerPoint Presentation</vt:lpstr>
      <vt:lpstr>The New Generation of Treatment for Alzheimer’s Disease</vt:lpstr>
      <vt:lpstr>Safety Assessment</vt:lpstr>
      <vt:lpstr>PowerPoint Presentation</vt:lpstr>
      <vt:lpstr>In Practice</vt:lpstr>
      <vt:lpstr>PowerPoint Presentation</vt:lpstr>
      <vt:lpstr>Prognosis and End of Life</vt:lpstr>
      <vt:lpstr>Prognosis</vt:lpstr>
      <vt:lpstr>PowerPoint Presentation</vt:lpstr>
      <vt:lpstr>Manifestations of End-Stage Dementia</vt:lpstr>
      <vt:lpstr>Feeding Tubes in Advanced Dementia</vt:lpstr>
      <vt:lpstr>Hospice Criteria for Dementia</vt:lpstr>
      <vt:lpstr>PowerPoint Presentation</vt:lpstr>
      <vt:lpstr>Thank you!!</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Iglesias</dc:creator>
  <cp:lastModifiedBy>Johnston, Andrea (Medical Staff Office)</cp:lastModifiedBy>
  <cp:revision>123</cp:revision>
  <dcterms:created xsi:type="dcterms:W3CDTF">2018-12-15T15:42:41Z</dcterms:created>
  <dcterms:modified xsi:type="dcterms:W3CDTF">2019-01-07T14:42:35Z</dcterms:modified>
</cp:coreProperties>
</file>