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1" r:id="rId5"/>
    <p:sldId id="262"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11/9/2021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GLP-1 Agonists</a:t>
            </a:r>
          </a:p>
        </p:txBody>
      </p:sp>
      <p:sp>
        <p:nvSpPr>
          <p:cNvPr id="3" name="Subtitle 2"/>
          <p:cNvSpPr>
            <a:spLocks noGrp="1"/>
          </p:cNvSpPr>
          <p:nvPr>
            <p:ph type="subTitle" idx="1"/>
          </p:nvPr>
        </p:nvSpPr>
        <p:spPr/>
        <p:txBody>
          <a:bodyPr/>
          <a:lstStyle/>
          <a:p>
            <a:r>
              <a:rPr lang="en-US" dirty="0"/>
              <a:t>A practical guide to writing the prescription. </a:t>
            </a:r>
          </a:p>
          <a:p>
            <a:r>
              <a:rPr lang="en-US" dirty="0"/>
              <a:t>No, I cannot explain why they make it so hard.</a:t>
            </a:r>
          </a:p>
        </p:txBody>
      </p:sp>
    </p:spTree>
    <p:extLst>
      <p:ext uri="{BB962C8B-B14F-4D97-AF65-F5344CB8AC3E}">
        <p14:creationId xmlns:p14="http://schemas.microsoft.com/office/powerpoint/2010/main" val="359744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Trulicity</a:t>
            </a:r>
            <a:r>
              <a:rPr lang="en-US" dirty="0"/>
              <a:t> (</a:t>
            </a:r>
            <a:r>
              <a:rPr lang="en-US" dirty="0" err="1"/>
              <a:t>dulaglutide</a:t>
            </a:r>
            <a:r>
              <a:rPr lang="en-US" dirty="0"/>
              <a:t>)</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You do not need a separate prescription for pen needles. The needle is included. </a:t>
            </a:r>
          </a:p>
          <a:p>
            <a:pPr lvl="0"/>
            <a:r>
              <a:rPr lang="en-US" dirty="0"/>
              <a:t>Each of these pens is a single use pen.</a:t>
            </a:r>
          </a:p>
          <a:p>
            <a:pPr lvl="0"/>
            <a:r>
              <a:rPr lang="en-US" dirty="0"/>
              <a:t>After one month, if medication is tolerated increase dose to 1.5mg weekly. </a:t>
            </a:r>
          </a:p>
          <a:p>
            <a:pPr lvl="0"/>
            <a:r>
              <a:rPr lang="en-US" dirty="0"/>
              <a:t>The lower 0.75mg dose is to trial side effects and will need to be increased for the majority of patients, low dose not considered effective for glycemic control.</a:t>
            </a:r>
          </a:p>
          <a:p>
            <a:pPr lvl="0"/>
            <a:r>
              <a:rPr lang="en-US" dirty="0"/>
              <a:t>At one month intervals, you can increase the dose to 3mg weekly and further to 4.5mg weekly if patient not at goal, and if the medication is tolerated. Higher doses often come with increased nausea and GI upset. </a:t>
            </a:r>
          </a:p>
          <a:p>
            <a:pPr lvl="0"/>
            <a:r>
              <a:rPr lang="en-US" dirty="0"/>
              <a:t>Nausea and GI symptoms are common in around 10% of patients. It improves with each dose and patients are encouraged to continue for a few weeks if symptoms are mild to moderate. </a:t>
            </a:r>
          </a:p>
          <a:p>
            <a:pPr lvl="0"/>
            <a:r>
              <a:rPr lang="en-US" dirty="0"/>
              <a:t>No renal dosing needed. </a:t>
            </a:r>
          </a:p>
        </p:txBody>
      </p:sp>
      <p:sp>
        <p:nvSpPr>
          <p:cNvPr id="4" name="Text Placeholder 3"/>
          <p:cNvSpPr>
            <a:spLocks noGrp="1"/>
          </p:cNvSpPr>
          <p:nvPr>
            <p:ph type="body" sz="half" idx="2"/>
          </p:nvPr>
        </p:nvSpPr>
        <p:spPr/>
        <p:txBody>
          <a:bodyPr>
            <a:normAutofit fontScale="92500"/>
          </a:bodyPr>
          <a:lstStyle/>
          <a:p>
            <a:r>
              <a:rPr lang="en-US" dirty="0"/>
              <a:t>Sig: Inject 0.75mg by SQ route once weekly</a:t>
            </a:r>
          </a:p>
          <a:p>
            <a:r>
              <a:rPr lang="en-US" dirty="0"/>
              <a:t>Quantity: 4 pens  Refills: 11</a:t>
            </a:r>
          </a:p>
          <a:p>
            <a:r>
              <a:rPr lang="en-US" dirty="0"/>
              <a:t>Doses available: 0.75mg, 1.5mg, 3mg, 4.5mg</a:t>
            </a:r>
          </a:p>
          <a:p>
            <a:endParaRPr lang="en-US" dirty="0"/>
          </a:p>
          <a:p>
            <a:endParaRPr lang="en-US" dirty="0"/>
          </a:p>
          <a:p>
            <a:r>
              <a:rPr lang="en-US" sz="1900" dirty="0"/>
              <a:t>A1c Reduction: 1.5% at 1.5mg dose</a:t>
            </a:r>
          </a:p>
          <a:p>
            <a:endParaRPr lang="en-US" dirty="0"/>
          </a:p>
        </p:txBody>
      </p:sp>
    </p:spTree>
    <p:extLst>
      <p:ext uri="{BB962C8B-B14F-4D97-AF65-F5344CB8AC3E}">
        <p14:creationId xmlns:p14="http://schemas.microsoft.com/office/powerpoint/2010/main" val="1992753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61593"/>
            <a:ext cx="3855720" cy="1586061"/>
          </a:xfrm>
        </p:spPr>
        <p:txBody>
          <a:bodyPr/>
          <a:lstStyle/>
          <a:p>
            <a:pPr algn="ctr"/>
            <a:r>
              <a:rPr lang="en-US" dirty="0" err="1"/>
              <a:t>Ozempic</a:t>
            </a:r>
            <a:r>
              <a:rPr lang="en-US" dirty="0"/>
              <a:t> (</a:t>
            </a:r>
            <a:r>
              <a:rPr lang="en-US" dirty="0" err="1"/>
              <a:t>semaglutide</a:t>
            </a:r>
            <a:r>
              <a:rPr lang="en-US" dirty="0"/>
              <a:t>)</a:t>
            </a:r>
            <a:br>
              <a:rPr lang="en-US" dirty="0"/>
            </a:br>
            <a:endParaRPr lang="en-US" dirty="0"/>
          </a:p>
        </p:txBody>
      </p:sp>
      <p:sp>
        <p:nvSpPr>
          <p:cNvPr id="3" name="Content Placeholder 2"/>
          <p:cNvSpPr>
            <a:spLocks noGrp="1"/>
          </p:cNvSpPr>
          <p:nvPr>
            <p:ph idx="1"/>
          </p:nvPr>
        </p:nvSpPr>
        <p:spPr>
          <a:xfrm>
            <a:off x="6256020" y="685800"/>
            <a:ext cx="5212080" cy="5430327"/>
          </a:xfrm>
        </p:spPr>
        <p:txBody>
          <a:bodyPr>
            <a:normAutofit lnSpcReduction="10000"/>
          </a:bodyPr>
          <a:lstStyle/>
          <a:p>
            <a:pPr lvl="0"/>
            <a:r>
              <a:rPr lang="en-US" dirty="0"/>
              <a:t>After one month, if medication is tolerated increase dose to 0.5mg weekly. </a:t>
            </a:r>
          </a:p>
          <a:p>
            <a:pPr lvl="0"/>
            <a:r>
              <a:rPr lang="en-US" dirty="0"/>
              <a:t>The lower dose of 0.25mg is to trial side effects and will need to be increased for the majority of patients, low dose not considered effective for glycemic control.</a:t>
            </a:r>
          </a:p>
          <a:p>
            <a:pPr lvl="0"/>
            <a:r>
              <a:rPr lang="en-US" dirty="0"/>
              <a:t>At one month intervals, you can increase the dose from 0.5mg to 1mg if patient not at goal, and if the medication is tolerated. Higher doses often come with increased nausea and GI upset. </a:t>
            </a:r>
          </a:p>
          <a:p>
            <a:pPr lvl="0"/>
            <a:r>
              <a:rPr lang="en-US" dirty="0"/>
              <a:t>Nausea and GI symptoms are common in around 20% of patients. It improves with each dose and patients are encouraged to continue for a few weeks if symptoms are mild to moderate. </a:t>
            </a:r>
          </a:p>
          <a:p>
            <a:pPr lvl="0"/>
            <a:r>
              <a:rPr lang="en-US" dirty="0"/>
              <a:t>No renal dosing needed. </a:t>
            </a:r>
          </a:p>
        </p:txBody>
      </p:sp>
      <p:sp>
        <p:nvSpPr>
          <p:cNvPr id="4" name="Text Placeholder 3"/>
          <p:cNvSpPr>
            <a:spLocks noGrp="1"/>
          </p:cNvSpPr>
          <p:nvPr>
            <p:ph type="body" sz="half" idx="2"/>
          </p:nvPr>
        </p:nvSpPr>
        <p:spPr>
          <a:xfrm>
            <a:off x="301925" y="1677971"/>
            <a:ext cx="4666890" cy="4783214"/>
          </a:xfrm>
        </p:spPr>
        <p:txBody>
          <a:bodyPr>
            <a:normAutofit fontScale="25000" lnSpcReduction="20000"/>
          </a:bodyPr>
          <a:lstStyle/>
          <a:p>
            <a:r>
              <a:rPr lang="en-US" sz="5600" dirty="0"/>
              <a:t>Sig: Inject 0.25mg by SQ route once weekly</a:t>
            </a:r>
          </a:p>
          <a:p>
            <a:r>
              <a:rPr lang="en-US" sz="5600" dirty="0"/>
              <a:t>Quantity: 1 pen   Refills: 11</a:t>
            </a:r>
          </a:p>
          <a:p>
            <a:r>
              <a:rPr lang="en-US" sz="5600" dirty="0"/>
              <a:t>Doses available: 0.25mg or 0.5mg dose in one pen, 1mg pen</a:t>
            </a:r>
          </a:p>
          <a:p>
            <a:endParaRPr lang="en-US" sz="5600" b="1" dirty="0"/>
          </a:p>
          <a:p>
            <a:r>
              <a:rPr lang="en-US" sz="5600" b="1" dirty="0"/>
              <a:t>These pens are multi-dose! </a:t>
            </a:r>
          </a:p>
          <a:p>
            <a:pPr lvl="0"/>
            <a:r>
              <a:rPr lang="en-US" sz="5600" dirty="0"/>
              <a:t>The lower dose pen has 2mg of medication in it (in 1.5mL). This will be enough for a six week prescription supply at 0.25mg, or a one month supply at 0.5mg (includes 6 pen needles, no separate prescription needed). They are assuming you will increase the dose to 0.5mg after 4 injections. </a:t>
            </a:r>
          </a:p>
          <a:p>
            <a:pPr lvl="0"/>
            <a:r>
              <a:rPr lang="en-US" sz="5600" dirty="0"/>
              <a:t>The higher dose pen has 4mg of medication in it. This will be enough for a one month supply at 1mg (includes 4 pen needles, no separate prescription needed)</a:t>
            </a:r>
            <a:endParaRPr lang="en-US" sz="5600" b="1" dirty="0"/>
          </a:p>
          <a:p>
            <a:pPr lvl="0"/>
            <a:r>
              <a:rPr lang="en-US" sz="5600" b="1" dirty="0"/>
              <a:t>A1c reduction: 1.7% at 1mg dose</a:t>
            </a:r>
          </a:p>
          <a:p>
            <a:endParaRPr lang="en-US" dirty="0"/>
          </a:p>
        </p:txBody>
      </p:sp>
    </p:spTree>
    <p:extLst>
      <p:ext uri="{BB962C8B-B14F-4D97-AF65-F5344CB8AC3E}">
        <p14:creationId xmlns:p14="http://schemas.microsoft.com/office/powerpoint/2010/main" val="2057490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078" y="883764"/>
            <a:ext cx="4419364" cy="2157884"/>
          </a:xfrm>
        </p:spPr>
        <p:txBody>
          <a:bodyPr/>
          <a:lstStyle/>
          <a:p>
            <a:pPr algn="ctr"/>
            <a:r>
              <a:rPr lang="en-US" dirty="0" err="1"/>
              <a:t>Bydureon</a:t>
            </a:r>
            <a:r>
              <a:rPr lang="en-US" dirty="0"/>
              <a:t> </a:t>
            </a:r>
            <a:r>
              <a:rPr lang="en-US" dirty="0" err="1"/>
              <a:t>BCise</a:t>
            </a:r>
            <a:r>
              <a:rPr lang="en-US" dirty="0"/>
              <a:t> (</a:t>
            </a:r>
            <a:r>
              <a:rPr lang="en-US" dirty="0" err="1"/>
              <a:t>exenatide</a:t>
            </a:r>
            <a:r>
              <a:rPr lang="en-US" dirty="0"/>
              <a:t>)</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You do not need a separate prescription for pen needles. The needle is included. </a:t>
            </a:r>
          </a:p>
          <a:p>
            <a:pPr lvl="0"/>
            <a:r>
              <a:rPr lang="en-US" dirty="0" err="1"/>
              <a:t>Bydureon</a:t>
            </a:r>
            <a:r>
              <a:rPr lang="en-US" dirty="0"/>
              <a:t> pen requires the patient to do multiple steps to mix a powder with a liquid, shake for around 80 times, then inject. This is being phased out. </a:t>
            </a:r>
          </a:p>
          <a:p>
            <a:pPr lvl="0"/>
            <a:r>
              <a:rPr lang="en-US" dirty="0" err="1"/>
              <a:t>Bydureon</a:t>
            </a:r>
            <a:r>
              <a:rPr lang="en-US" dirty="0"/>
              <a:t> </a:t>
            </a:r>
            <a:r>
              <a:rPr lang="en-US" dirty="0" err="1"/>
              <a:t>BCise</a:t>
            </a:r>
            <a:r>
              <a:rPr lang="en-US" dirty="0"/>
              <a:t> is the updated </a:t>
            </a:r>
            <a:r>
              <a:rPr lang="en-US" dirty="0" err="1"/>
              <a:t>autoinjector</a:t>
            </a:r>
            <a:r>
              <a:rPr lang="en-US" dirty="0"/>
              <a:t> that requires no mixing.</a:t>
            </a:r>
          </a:p>
          <a:p>
            <a:pPr lvl="0"/>
            <a:r>
              <a:rPr lang="en-US" dirty="0"/>
              <a:t>Nausea and GI symptoms are common in around 20% of patients. It improves with each dose and patients are encouraged to continue for a few weeks if symptoms are mild to moderate. Initial side effects can be significant. </a:t>
            </a:r>
          </a:p>
          <a:p>
            <a:pPr lvl="0"/>
            <a:r>
              <a:rPr lang="en-US" dirty="0"/>
              <a:t>Renal dosing needed (do not give with </a:t>
            </a:r>
            <a:r>
              <a:rPr lang="en-US" dirty="0" err="1"/>
              <a:t>CrCl</a:t>
            </a:r>
            <a:r>
              <a:rPr lang="en-US" dirty="0"/>
              <a:t> &lt;30)</a:t>
            </a:r>
          </a:p>
          <a:p>
            <a:r>
              <a:rPr lang="en-US" dirty="0"/>
              <a:t>Downsides:</a:t>
            </a:r>
          </a:p>
          <a:p>
            <a:pPr lvl="1"/>
            <a:r>
              <a:rPr lang="en-US" dirty="0"/>
              <a:t>No initial tapering dose = higher side effects</a:t>
            </a:r>
          </a:p>
          <a:p>
            <a:pPr lvl="1"/>
            <a:r>
              <a:rPr lang="en-US" dirty="0"/>
              <a:t>Renal disease contraindications </a:t>
            </a:r>
          </a:p>
          <a:p>
            <a:pPr lvl="1"/>
            <a:r>
              <a:rPr lang="en-US" dirty="0"/>
              <a:t>Lower A1c reduction</a:t>
            </a:r>
          </a:p>
        </p:txBody>
      </p:sp>
      <p:sp>
        <p:nvSpPr>
          <p:cNvPr id="4" name="Text Placeholder 3"/>
          <p:cNvSpPr>
            <a:spLocks noGrp="1"/>
          </p:cNvSpPr>
          <p:nvPr>
            <p:ph type="body" sz="half" idx="2"/>
          </p:nvPr>
        </p:nvSpPr>
        <p:spPr/>
        <p:txBody>
          <a:bodyPr>
            <a:normAutofit/>
          </a:bodyPr>
          <a:lstStyle/>
          <a:p>
            <a:r>
              <a:rPr lang="en-US" dirty="0"/>
              <a:t>Sig: Inject 2mg by SQ route once weekly</a:t>
            </a:r>
          </a:p>
          <a:p>
            <a:r>
              <a:rPr lang="en-US" dirty="0"/>
              <a:t>Quantity: 4 pens  Refills: 11</a:t>
            </a:r>
          </a:p>
          <a:p>
            <a:r>
              <a:rPr lang="en-US" dirty="0"/>
              <a:t>Doses available: 2mg pen</a:t>
            </a:r>
          </a:p>
          <a:p>
            <a:endParaRPr lang="en-US" dirty="0"/>
          </a:p>
          <a:p>
            <a:r>
              <a:rPr lang="en-US" b="1" dirty="0"/>
              <a:t>A1c reduction: 1.1%</a:t>
            </a:r>
          </a:p>
        </p:txBody>
      </p:sp>
    </p:spTree>
    <p:extLst>
      <p:ext uri="{BB962C8B-B14F-4D97-AF65-F5344CB8AC3E}">
        <p14:creationId xmlns:p14="http://schemas.microsoft.com/office/powerpoint/2010/main" val="381152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FA2C8-0EB2-42E4-8022-3C4D7C657ABE}"/>
              </a:ext>
            </a:extLst>
          </p:cNvPr>
          <p:cNvSpPr>
            <a:spLocks noGrp="1"/>
          </p:cNvSpPr>
          <p:nvPr>
            <p:ph type="title"/>
          </p:nvPr>
        </p:nvSpPr>
        <p:spPr>
          <a:xfrm>
            <a:off x="469375" y="525544"/>
            <a:ext cx="4215745" cy="2157884"/>
          </a:xfrm>
        </p:spPr>
        <p:txBody>
          <a:bodyPr/>
          <a:lstStyle/>
          <a:p>
            <a:pPr algn="ctr"/>
            <a:r>
              <a:rPr lang="en-US" dirty="0" err="1"/>
              <a:t>Rybelsus</a:t>
            </a:r>
            <a:br>
              <a:rPr lang="en-US" dirty="0"/>
            </a:br>
            <a:r>
              <a:rPr lang="en-US" sz="4000" dirty="0"/>
              <a:t>(oral </a:t>
            </a:r>
            <a:r>
              <a:rPr lang="en-US" sz="4000" dirty="0" err="1"/>
              <a:t>semaglutide</a:t>
            </a:r>
            <a:r>
              <a:rPr lang="en-US" sz="4000" dirty="0"/>
              <a:t>)</a:t>
            </a:r>
          </a:p>
        </p:txBody>
      </p:sp>
      <p:sp>
        <p:nvSpPr>
          <p:cNvPr id="3" name="Content Placeholder 2">
            <a:extLst>
              <a:ext uri="{FF2B5EF4-FFF2-40B4-BE49-F238E27FC236}">
                <a16:creationId xmlns:a16="http://schemas.microsoft.com/office/drawing/2014/main" id="{29C8828B-B8D8-42EF-B1BE-DB75536CBA68}"/>
              </a:ext>
            </a:extLst>
          </p:cNvPr>
          <p:cNvSpPr>
            <a:spLocks noGrp="1"/>
          </p:cNvSpPr>
          <p:nvPr>
            <p:ph idx="1"/>
          </p:nvPr>
        </p:nvSpPr>
        <p:spPr>
          <a:xfrm>
            <a:off x="6256020" y="685801"/>
            <a:ext cx="5212080" cy="5658438"/>
          </a:xfrm>
        </p:spPr>
        <p:txBody>
          <a:bodyPr/>
          <a:lstStyle/>
          <a:p>
            <a:r>
              <a:rPr lang="en-US" dirty="0"/>
              <a:t>Take dose 30-60 minutes before breakfast</a:t>
            </a:r>
          </a:p>
          <a:p>
            <a:r>
              <a:rPr lang="en-US" dirty="0"/>
              <a:t>Start with 3mg dose. This is a tapering dose and is not effective for glycemic control. </a:t>
            </a:r>
          </a:p>
          <a:p>
            <a:r>
              <a:rPr lang="en-US" dirty="0"/>
              <a:t>After one month, increase to 7mg. Can further increase to 14mg after another month if tolerated and not at goal</a:t>
            </a:r>
          </a:p>
          <a:p>
            <a:r>
              <a:rPr lang="en-US" dirty="0"/>
              <a:t>No renal dosing needed.</a:t>
            </a:r>
          </a:p>
          <a:p>
            <a:r>
              <a:rPr lang="en-US" dirty="0"/>
              <a:t>No proven evidence in clinical trials in reduction of MACE risk – ongoing trials</a:t>
            </a:r>
          </a:p>
        </p:txBody>
      </p:sp>
      <p:sp>
        <p:nvSpPr>
          <p:cNvPr id="4" name="Text Placeholder 3">
            <a:extLst>
              <a:ext uri="{FF2B5EF4-FFF2-40B4-BE49-F238E27FC236}">
                <a16:creationId xmlns:a16="http://schemas.microsoft.com/office/drawing/2014/main" id="{D5A19576-C56C-4BBB-B58E-EC58D3461343}"/>
              </a:ext>
            </a:extLst>
          </p:cNvPr>
          <p:cNvSpPr>
            <a:spLocks noGrp="1"/>
          </p:cNvSpPr>
          <p:nvPr>
            <p:ph type="body" sz="half" idx="2"/>
          </p:nvPr>
        </p:nvSpPr>
        <p:spPr>
          <a:xfrm>
            <a:off x="723900" y="2111604"/>
            <a:ext cx="3855720" cy="3755796"/>
          </a:xfrm>
        </p:spPr>
        <p:txBody>
          <a:bodyPr/>
          <a:lstStyle/>
          <a:p>
            <a:r>
              <a:rPr lang="en-US" dirty="0"/>
              <a:t>Sig: Take 1 tablet by mouth daily</a:t>
            </a:r>
          </a:p>
          <a:p>
            <a:r>
              <a:rPr lang="en-US" dirty="0"/>
              <a:t>Doses: 3mg tablet, 7mg tablet, 14 mg tablet</a:t>
            </a:r>
          </a:p>
          <a:p>
            <a:endParaRPr lang="en-US" dirty="0"/>
          </a:p>
          <a:p>
            <a:r>
              <a:rPr lang="en-US" dirty="0"/>
              <a:t>A1c reduction:</a:t>
            </a:r>
          </a:p>
          <a:p>
            <a:r>
              <a:rPr lang="en-US" b="1" dirty="0"/>
              <a:t>7mg dose 1% reduction</a:t>
            </a:r>
          </a:p>
          <a:p>
            <a:r>
              <a:rPr lang="en-US" b="1" dirty="0"/>
              <a:t>14mg dose 1.4% reduction</a:t>
            </a:r>
          </a:p>
        </p:txBody>
      </p:sp>
    </p:spTree>
    <p:extLst>
      <p:ext uri="{BB962C8B-B14F-4D97-AF65-F5344CB8AC3E}">
        <p14:creationId xmlns:p14="http://schemas.microsoft.com/office/powerpoint/2010/main" val="421733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93320" y="2382869"/>
            <a:ext cx="7605360" cy="2092262"/>
          </a:xfrm>
        </p:spPr>
        <p:txBody>
          <a:bodyPr>
            <a:normAutofit/>
          </a:bodyPr>
          <a:lstStyle/>
          <a:p>
            <a:r>
              <a:rPr lang="en-US" sz="2800" dirty="0"/>
              <a:t>Notice that I did not mention </a:t>
            </a:r>
            <a:r>
              <a:rPr lang="en-US" sz="2800" dirty="0" err="1"/>
              <a:t>Byetta</a:t>
            </a:r>
            <a:r>
              <a:rPr lang="en-US" sz="2800" dirty="0"/>
              <a:t> or </a:t>
            </a:r>
            <a:r>
              <a:rPr lang="en-US" sz="2800" dirty="0" err="1"/>
              <a:t>Victoza</a:t>
            </a:r>
            <a:r>
              <a:rPr lang="en-US" sz="2800" dirty="0"/>
              <a:t>?</a:t>
            </a:r>
          </a:p>
          <a:p>
            <a:r>
              <a:rPr lang="en-US" sz="2800" dirty="0"/>
              <a:t>That was not an accident. </a:t>
            </a:r>
          </a:p>
        </p:txBody>
      </p:sp>
    </p:spTree>
    <p:extLst>
      <p:ext uri="{BB962C8B-B14F-4D97-AF65-F5344CB8AC3E}">
        <p14:creationId xmlns:p14="http://schemas.microsoft.com/office/powerpoint/2010/main" val="116713594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138</TotalTime>
  <Words>755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Franklin Gothic Book</vt:lpstr>
      <vt:lpstr>Crop</vt:lpstr>
      <vt:lpstr>GLP-1 Agonists</vt:lpstr>
      <vt:lpstr>Trulicity (dulaglutide) </vt:lpstr>
      <vt:lpstr>Ozempic (semaglutide) </vt:lpstr>
      <vt:lpstr>Bydureon BCise (exenatide) </vt:lpstr>
      <vt:lpstr>Rybelsus (oral semaglutide)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GLP-1 Agonists</dc:title>
  <dc:creator>RogersFamily</dc:creator>
  <cp:lastModifiedBy>Rogers, Trisha</cp:lastModifiedBy>
  <cp:revision>7</cp:revision>
  <dcterms:created xsi:type="dcterms:W3CDTF">2021-06-09T00:18:08Z</dcterms:created>
  <dcterms:modified xsi:type="dcterms:W3CDTF">2021-11-09T12:42:49Z</dcterms:modified>
</cp:coreProperties>
</file>