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3" r:id="rId1"/>
  </p:sldMasterIdLst>
  <p:notesMasterIdLst>
    <p:notesMasterId r:id="rId57"/>
  </p:notesMasterIdLst>
  <p:handoutMasterIdLst>
    <p:handoutMasterId r:id="rId58"/>
  </p:handoutMasterIdLst>
  <p:sldIdLst>
    <p:sldId id="272" r:id="rId2"/>
    <p:sldId id="2147468530" r:id="rId3"/>
    <p:sldId id="2147468574" r:id="rId4"/>
    <p:sldId id="377" r:id="rId5"/>
    <p:sldId id="2147468575" r:id="rId6"/>
    <p:sldId id="2147468532" r:id="rId7"/>
    <p:sldId id="2147468533" r:id="rId8"/>
    <p:sldId id="2147468534" r:id="rId9"/>
    <p:sldId id="378" r:id="rId10"/>
    <p:sldId id="2147468535" r:id="rId11"/>
    <p:sldId id="381" r:id="rId12"/>
    <p:sldId id="320" r:id="rId13"/>
    <p:sldId id="2147468576" r:id="rId14"/>
    <p:sldId id="2147468558" r:id="rId15"/>
    <p:sldId id="2147468577" r:id="rId16"/>
    <p:sldId id="383" r:id="rId17"/>
    <p:sldId id="2147468578" r:id="rId18"/>
    <p:sldId id="2147468579" r:id="rId19"/>
    <p:sldId id="2147468580" r:id="rId20"/>
    <p:sldId id="2147468581" r:id="rId21"/>
    <p:sldId id="264" r:id="rId22"/>
    <p:sldId id="379" r:id="rId23"/>
    <p:sldId id="2147468582" r:id="rId24"/>
    <p:sldId id="331" r:id="rId25"/>
    <p:sldId id="369" r:id="rId26"/>
    <p:sldId id="370" r:id="rId27"/>
    <p:sldId id="371" r:id="rId28"/>
    <p:sldId id="269" r:id="rId29"/>
    <p:sldId id="270" r:id="rId30"/>
    <p:sldId id="318" r:id="rId31"/>
    <p:sldId id="271" r:id="rId32"/>
    <p:sldId id="351" r:id="rId33"/>
    <p:sldId id="350" r:id="rId34"/>
    <p:sldId id="273" r:id="rId35"/>
    <p:sldId id="355" r:id="rId36"/>
    <p:sldId id="363" r:id="rId37"/>
    <p:sldId id="362" r:id="rId38"/>
    <p:sldId id="2147468540" r:id="rId39"/>
    <p:sldId id="315" r:id="rId40"/>
    <p:sldId id="2147468554" r:id="rId41"/>
    <p:sldId id="2147468553" r:id="rId42"/>
    <p:sldId id="2147468555" r:id="rId43"/>
    <p:sldId id="344" r:id="rId44"/>
    <p:sldId id="2147468543" r:id="rId45"/>
    <p:sldId id="2147468583" r:id="rId46"/>
    <p:sldId id="2147468573" r:id="rId47"/>
    <p:sldId id="2147468542" r:id="rId48"/>
    <p:sldId id="2147468544" r:id="rId49"/>
    <p:sldId id="307" r:id="rId50"/>
    <p:sldId id="2147468547" r:id="rId51"/>
    <p:sldId id="2147468556" r:id="rId52"/>
    <p:sldId id="280" r:id="rId53"/>
    <p:sldId id="289" r:id="rId54"/>
    <p:sldId id="2147468560" r:id="rId55"/>
    <p:sldId id="263" r:id="rId56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Grande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CA4"/>
    <a:srgbClr val="B9B993"/>
    <a:srgbClr val="003366"/>
    <a:srgbClr val="4D4D4D"/>
    <a:srgbClr val="F7F7F7"/>
    <a:srgbClr val="1F5647"/>
    <a:srgbClr val="F7D89C"/>
    <a:srgbClr val="17FFD9"/>
    <a:srgbClr val="00B8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9FB907-78EE-4A3C-A349-8D5F5C493759}" v="1686" dt="2023-03-22T17:04:27.0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rr, Rebecca" userId="1cc4238e-11fb-4805-8fc0-fa2435f70ccd" providerId="ADAL" clId="{C99FB907-78EE-4A3C-A349-8D5F5C493759}"/>
    <pc:docChg chg="undo custSel addSld delSld modSld">
      <pc:chgData name="Starr, Rebecca" userId="1cc4238e-11fb-4805-8fc0-fa2435f70ccd" providerId="ADAL" clId="{C99FB907-78EE-4A3C-A349-8D5F5C493759}" dt="2023-03-22T17:04:27.011" v="449" actId="1038"/>
      <pc:docMkLst>
        <pc:docMk/>
      </pc:docMkLst>
      <pc:sldChg chg="addSp delSp modSp del mod">
        <pc:chgData name="Starr, Rebecca" userId="1cc4238e-11fb-4805-8fc0-fa2435f70ccd" providerId="ADAL" clId="{C99FB907-78EE-4A3C-A349-8D5F5C493759}" dt="2023-03-22T16:58:19.750" v="420" actId="2696"/>
        <pc:sldMkLst>
          <pc:docMk/>
          <pc:sldMk cId="1261641900" sldId="263"/>
        </pc:sldMkLst>
        <pc:spChg chg="add mod">
          <ac:chgData name="Starr, Rebecca" userId="1cc4238e-11fb-4805-8fc0-fa2435f70ccd" providerId="ADAL" clId="{C99FB907-78EE-4A3C-A349-8D5F5C493759}" dt="2023-03-22T16:41:33.273" v="304" actId="115"/>
          <ac:spMkLst>
            <pc:docMk/>
            <pc:sldMk cId="1261641900" sldId="263"/>
            <ac:spMk id="2" creationId="{925183BA-006D-06AD-8A7B-4CB380B142F6}"/>
          </ac:spMkLst>
        </pc:spChg>
        <pc:spChg chg="add del mod">
          <ac:chgData name="Starr, Rebecca" userId="1cc4238e-11fb-4805-8fc0-fa2435f70ccd" providerId="ADAL" clId="{C99FB907-78EE-4A3C-A349-8D5F5C493759}" dt="2023-03-22T16:39:23.573" v="184"/>
          <ac:spMkLst>
            <pc:docMk/>
            <pc:sldMk cId="1261641900" sldId="263"/>
            <ac:spMk id="3" creationId="{60A48945-5BF1-1D74-BC60-3744AE068001}"/>
          </ac:spMkLst>
        </pc:spChg>
        <pc:spChg chg="add mod">
          <ac:chgData name="Starr, Rebecca" userId="1cc4238e-11fb-4805-8fc0-fa2435f70ccd" providerId="ADAL" clId="{C99FB907-78EE-4A3C-A349-8D5F5C493759}" dt="2023-03-22T16:41:40.025" v="306" actId="115"/>
          <ac:spMkLst>
            <pc:docMk/>
            <pc:sldMk cId="1261641900" sldId="263"/>
            <ac:spMk id="4" creationId="{4F2A2C36-3B42-5DB2-1ACB-EF44AD4084CF}"/>
          </ac:spMkLst>
        </pc:spChg>
        <pc:graphicFrameChg chg="del mod">
          <ac:chgData name="Starr, Rebecca" userId="1cc4238e-11fb-4805-8fc0-fa2435f70ccd" providerId="ADAL" clId="{C99FB907-78EE-4A3C-A349-8D5F5C493759}" dt="2023-03-22T16:40:15.559" v="265" actId="21"/>
          <ac:graphicFrameMkLst>
            <pc:docMk/>
            <pc:sldMk cId="1261641900" sldId="263"/>
            <ac:graphicFrameMk id="9255" creationId="{92147509-E186-DFC7-606D-3B4D07F393D7}"/>
          </ac:graphicFrameMkLst>
        </pc:graphicFrameChg>
      </pc:sldChg>
      <pc:sldChg chg="add">
        <pc:chgData name="Starr, Rebecca" userId="1cc4238e-11fb-4805-8fc0-fa2435f70ccd" providerId="ADAL" clId="{C99FB907-78EE-4A3C-A349-8D5F5C493759}" dt="2023-03-22T16:58:23.740" v="421"/>
        <pc:sldMkLst>
          <pc:docMk/>
          <pc:sldMk cId="1261641900" sldId="263"/>
        </pc:sldMkLst>
      </pc:sldChg>
      <pc:sldChg chg="modSp mod">
        <pc:chgData name="Starr, Rebecca" userId="1cc4238e-11fb-4805-8fc0-fa2435f70ccd" providerId="ADAL" clId="{C99FB907-78EE-4A3C-A349-8D5F5C493759}" dt="2023-03-22T17:04:27.011" v="449" actId="1038"/>
        <pc:sldMkLst>
          <pc:docMk/>
          <pc:sldMk cId="0" sldId="331"/>
        </pc:sldMkLst>
        <pc:spChg chg="mod">
          <ac:chgData name="Starr, Rebecca" userId="1cc4238e-11fb-4805-8fc0-fa2435f70ccd" providerId="ADAL" clId="{C99FB907-78EE-4A3C-A349-8D5F5C493759}" dt="2023-03-22T17:04:27.011" v="449" actId="1038"/>
          <ac:spMkLst>
            <pc:docMk/>
            <pc:sldMk cId="0" sldId="331"/>
            <ac:spMk id="35843" creationId="{70712ABC-F096-A1F3-014B-9C78F1B749D6}"/>
          </ac:spMkLst>
        </pc:spChg>
        <pc:picChg chg="mod">
          <ac:chgData name="Starr, Rebecca" userId="1cc4238e-11fb-4805-8fc0-fa2435f70ccd" providerId="ADAL" clId="{C99FB907-78EE-4A3C-A349-8D5F5C493759}" dt="2023-03-22T17:04:22.938" v="446" actId="1038"/>
          <ac:picMkLst>
            <pc:docMk/>
            <pc:sldMk cId="0" sldId="331"/>
            <ac:picMk id="35844" creationId="{CA5C344F-C35F-3342-F0EC-20CF80AEAA38}"/>
          </ac:picMkLst>
        </pc:picChg>
      </pc:sldChg>
      <pc:sldChg chg="modSp mod">
        <pc:chgData name="Starr, Rebecca" userId="1cc4238e-11fb-4805-8fc0-fa2435f70ccd" providerId="ADAL" clId="{C99FB907-78EE-4A3C-A349-8D5F5C493759}" dt="2023-03-22T16:35:45.203" v="48" actId="20577"/>
        <pc:sldMkLst>
          <pc:docMk/>
          <pc:sldMk cId="0" sldId="377"/>
        </pc:sldMkLst>
        <pc:spChg chg="mod">
          <ac:chgData name="Starr, Rebecca" userId="1cc4238e-11fb-4805-8fc0-fa2435f70ccd" providerId="ADAL" clId="{C99FB907-78EE-4A3C-A349-8D5F5C493759}" dt="2023-03-22T16:35:45.203" v="48" actId="20577"/>
          <ac:spMkLst>
            <pc:docMk/>
            <pc:sldMk cId="0" sldId="377"/>
            <ac:spMk id="17411" creationId="{2665DA1A-7E48-9AA5-293C-D1DA74404120}"/>
          </ac:spMkLst>
        </pc:spChg>
      </pc:sldChg>
      <pc:sldChg chg="modSp mod">
        <pc:chgData name="Starr, Rebecca" userId="1cc4238e-11fb-4805-8fc0-fa2435f70ccd" providerId="ADAL" clId="{C99FB907-78EE-4A3C-A349-8D5F5C493759}" dt="2023-03-22T16:42:16.710" v="307" actId="14100"/>
        <pc:sldMkLst>
          <pc:docMk/>
          <pc:sldMk cId="0" sldId="381"/>
        </pc:sldMkLst>
        <pc:spChg chg="mod">
          <ac:chgData name="Starr, Rebecca" userId="1cc4238e-11fb-4805-8fc0-fa2435f70ccd" providerId="ADAL" clId="{C99FB907-78EE-4A3C-A349-8D5F5C493759}" dt="2023-03-22T16:42:16.710" v="307" actId="14100"/>
          <ac:spMkLst>
            <pc:docMk/>
            <pc:sldMk cId="0" sldId="381"/>
            <ac:spMk id="37890" creationId="{721DC41F-099E-B4CA-51DD-823DBF0D8725}"/>
          </ac:spMkLst>
        </pc:spChg>
      </pc:sldChg>
      <pc:sldChg chg="addSp delSp modSp mod">
        <pc:chgData name="Starr, Rebecca" userId="1cc4238e-11fb-4805-8fc0-fa2435f70ccd" providerId="ADAL" clId="{C99FB907-78EE-4A3C-A349-8D5F5C493759}" dt="2023-03-22T17:00:54.612" v="430" actId="21"/>
        <pc:sldMkLst>
          <pc:docMk/>
          <pc:sldMk cId="3812248811" sldId="2147468540"/>
        </pc:sldMkLst>
        <pc:picChg chg="add mod">
          <ac:chgData name="Starr, Rebecca" userId="1cc4238e-11fb-4805-8fc0-fa2435f70ccd" providerId="ADAL" clId="{C99FB907-78EE-4A3C-A349-8D5F5C493759}" dt="2023-03-22T17:00:43.021" v="425" actId="1076"/>
          <ac:picMkLst>
            <pc:docMk/>
            <pc:sldMk cId="3812248811" sldId="2147468540"/>
            <ac:picMk id="6" creationId="{2F74FC18-0D94-4306-6935-25BBC02EEC6D}"/>
          </ac:picMkLst>
        </pc:picChg>
        <pc:picChg chg="add del mod">
          <ac:chgData name="Starr, Rebecca" userId="1cc4238e-11fb-4805-8fc0-fa2435f70ccd" providerId="ADAL" clId="{C99FB907-78EE-4A3C-A349-8D5F5C493759}" dt="2023-03-22T17:00:54.612" v="430" actId="21"/>
          <ac:picMkLst>
            <pc:docMk/>
            <pc:sldMk cId="3812248811" sldId="2147468540"/>
            <ac:picMk id="8" creationId="{2B262F48-7047-05A6-0B4B-EB4871B8D29F}"/>
          </ac:picMkLst>
        </pc:picChg>
      </pc:sldChg>
      <pc:sldChg chg="addSp modSp mod">
        <pc:chgData name="Starr, Rebecca" userId="1cc4238e-11fb-4805-8fc0-fa2435f70ccd" providerId="ADAL" clId="{C99FB907-78EE-4A3C-A349-8D5F5C493759}" dt="2023-03-22T16:55:31.543" v="419" actId="1037"/>
        <pc:sldMkLst>
          <pc:docMk/>
          <pc:sldMk cId="424869400" sldId="2147468544"/>
        </pc:sldMkLst>
        <pc:spChg chg="mod">
          <ac:chgData name="Starr, Rebecca" userId="1cc4238e-11fb-4805-8fc0-fa2435f70ccd" providerId="ADAL" clId="{C99FB907-78EE-4A3C-A349-8D5F5C493759}" dt="2023-03-22T16:54:25.193" v="396" actId="255"/>
          <ac:spMkLst>
            <pc:docMk/>
            <pc:sldMk cId="424869400" sldId="2147468544"/>
            <ac:spMk id="2" creationId="{18E8F63F-8E14-EC21-6FE0-F583790FB5BA}"/>
          </ac:spMkLst>
        </pc:spChg>
        <pc:spChg chg="mod">
          <ac:chgData name="Starr, Rebecca" userId="1cc4238e-11fb-4805-8fc0-fa2435f70ccd" providerId="ADAL" clId="{C99FB907-78EE-4A3C-A349-8D5F5C493759}" dt="2023-03-22T16:54:28.768" v="397" actId="14100"/>
          <ac:spMkLst>
            <pc:docMk/>
            <pc:sldMk cId="424869400" sldId="2147468544"/>
            <ac:spMk id="3" creationId="{E0AFD60D-4C3E-D6B2-27A3-37E72F32A5EA}"/>
          </ac:spMkLst>
        </pc:spChg>
        <pc:picChg chg="add mod">
          <ac:chgData name="Starr, Rebecca" userId="1cc4238e-11fb-4805-8fc0-fa2435f70ccd" providerId="ADAL" clId="{C99FB907-78EE-4A3C-A349-8D5F5C493759}" dt="2023-03-22T16:55:31.543" v="419" actId="1037"/>
          <ac:picMkLst>
            <pc:docMk/>
            <pc:sldMk cId="424869400" sldId="2147468544"/>
            <ac:picMk id="6" creationId="{182BC6A2-717B-82F6-BA9E-BE5E53CA77AC}"/>
          </ac:picMkLst>
        </pc:picChg>
      </pc:sldChg>
      <pc:sldChg chg="del">
        <pc:chgData name="Starr, Rebecca" userId="1cc4238e-11fb-4805-8fc0-fa2435f70ccd" providerId="ADAL" clId="{C99FB907-78EE-4A3C-A349-8D5F5C493759}" dt="2023-03-22T16:37:46.569" v="49" actId="2696"/>
        <pc:sldMkLst>
          <pc:docMk/>
          <pc:sldMk cId="177801361" sldId="2147468548"/>
        </pc:sldMkLst>
      </pc:sldChg>
      <pc:sldChg chg="addSp modSp mod">
        <pc:chgData name="Starr, Rebecca" userId="1cc4238e-11fb-4805-8fc0-fa2435f70ccd" providerId="ADAL" clId="{C99FB907-78EE-4A3C-A349-8D5F5C493759}" dt="2023-03-22T17:03:46.379" v="439" actId="1035"/>
        <pc:sldMkLst>
          <pc:docMk/>
          <pc:sldMk cId="2585892503" sldId="2147468554"/>
        </pc:sldMkLst>
        <pc:spChg chg="mod">
          <ac:chgData name="Starr, Rebecca" userId="1cc4238e-11fb-4805-8fc0-fa2435f70ccd" providerId="ADAL" clId="{C99FB907-78EE-4A3C-A349-8D5F5C493759}" dt="2023-03-22T17:03:40.467" v="437" actId="14100"/>
          <ac:spMkLst>
            <pc:docMk/>
            <pc:sldMk cId="2585892503" sldId="2147468554"/>
            <ac:spMk id="3" creationId="{03637E40-1D15-1952-4BA6-150441386880}"/>
          </ac:spMkLst>
        </pc:spChg>
        <pc:picChg chg="add mod">
          <ac:chgData name="Starr, Rebecca" userId="1cc4238e-11fb-4805-8fc0-fa2435f70ccd" providerId="ADAL" clId="{C99FB907-78EE-4A3C-A349-8D5F5C493759}" dt="2023-03-22T17:03:46.379" v="439" actId="1035"/>
          <ac:picMkLst>
            <pc:docMk/>
            <pc:sldMk cId="2585892503" sldId="2147468554"/>
            <ac:picMk id="5" creationId="{4B410269-2E72-AD92-B3A5-EBCD7F70B6CE}"/>
          </ac:picMkLst>
        </pc:picChg>
      </pc:sldChg>
      <pc:sldChg chg="modSp mod">
        <pc:chgData name="Starr, Rebecca" userId="1cc4238e-11fb-4805-8fc0-fa2435f70ccd" providerId="ADAL" clId="{C99FB907-78EE-4A3C-A349-8D5F5C493759}" dt="2023-03-22T16:46:55.981" v="356" actId="20577"/>
        <pc:sldMkLst>
          <pc:docMk/>
          <pc:sldMk cId="435885857" sldId="2147468577"/>
        </pc:sldMkLst>
        <pc:spChg chg="mod">
          <ac:chgData name="Starr, Rebecca" userId="1cc4238e-11fb-4805-8fc0-fa2435f70ccd" providerId="ADAL" clId="{C99FB907-78EE-4A3C-A349-8D5F5C493759}" dt="2023-03-22T16:46:55.981" v="356" actId="20577"/>
          <ac:spMkLst>
            <pc:docMk/>
            <pc:sldMk cId="435885857" sldId="2147468577"/>
            <ac:spMk id="3" creationId="{F474AC35-E670-3080-E929-35E2ABA10224}"/>
          </ac:spMkLst>
        </pc:spChg>
      </pc:sldChg>
      <pc:sldChg chg="delSp modSp mod">
        <pc:chgData name="Starr, Rebecca" userId="1cc4238e-11fb-4805-8fc0-fa2435f70ccd" providerId="ADAL" clId="{C99FB907-78EE-4A3C-A349-8D5F5C493759}" dt="2023-03-22T16:49:57.099" v="385" actId="14100"/>
        <pc:sldMkLst>
          <pc:docMk/>
          <pc:sldMk cId="3425485966" sldId="2147468578"/>
        </pc:sldMkLst>
        <pc:spChg chg="mod">
          <ac:chgData name="Starr, Rebecca" userId="1cc4238e-11fb-4805-8fc0-fa2435f70ccd" providerId="ADAL" clId="{C99FB907-78EE-4A3C-A349-8D5F5C493759}" dt="2023-03-22T16:49:57.099" v="385" actId="14100"/>
          <ac:spMkLst>
            <pc:docMk/>
            <pc:sldMk cId="3425485966" sldId="2147468578"/>
            <ac:spMk id="3" creationId="{581B207D-EFAD-0BF7-2F84-E3E57126ABD8}"/>
          </ac:spMkLst>
        </pc:spChg>
        <pc:spChg chg="del">
          <ac:chgData name="Starr, Rebecca" userId="1cc4238e-11fb-4805-8fc0-fa2435f70ccd" providerId="ADAL" clId="{C99FB907-78EE-4A3C-A349-8D5F5C493759}" dt="2023-03-22T16:49:38.810" v="378" actId="21"/>
          <ac:spMkLst>
            <pc:docMk/>
            <pc:sldMk cId="3425485966" sldId="2147468578"/>
            <ac:spMk id="4" creationId="{A297C774-074A-1450-9CA7-7D682139FDC6}"/>
          </ac:spMkLst>
        </pc:spChg>
      </pc:sldChg>
      <pc:sldMasterChg chg="delSldLayout">
        <pc:chgData name="Starr, Rebecca" userId="1cc4238e-11fb-4805-8fc0-fa2435f70ccd" providerId="ADAL" clId="{C99FB907-78EE-4A3C-A349-8D5F5C493759}" dt="2023-03-22T16:58:19.750" v="420" actId="2696"/>
        <pc:sldMasterMkLst>
          <pc:docMk/>
          <pc:sldMasterMk cId="2425526899" sldId="2147483923"/>
        </pc:sldMasterMkLst>
        <pc:sldLayoutChg chg="del">
          <pc:chgData name="Starr, Rebecca" userId="1cc4238e-11fb-4805-8fc0-fa2435f70ccd" providerId="ADAL" clId="{C99FB907-78EE-4A3C-A349-8D5F5C493759}" dt="2023-03-22T16:58:19.750" v="420" actId="2696"/>
          <pc:sldLayoutMkLst>
            <pc:docMk/>
            <pc:sldMasterMk cId="2425526899" sldId="2147483923"/>
            <pc:sldLayoutMk cId="3721747416" sldId="2147483952"/>
          </pc:sldLayoutMkLst>
        </pc:sldLayout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3514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3514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C23446C-D83F-2740-BF23-33F40D451A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38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3514" y="0"/>
            <a:ext cx="30368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9" y="4416426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1263"/>
            <a:ext cx="3036888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3514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6" tIns="46588" rIns="93176" bIns="4658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96FE195-616A-A14E-AC46-99AC4E5CCC4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99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Lucida Grande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D034A7-9452-C54E-A651-2368A596952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588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6FE195-616A-A14E-AC46-99AC4E5CCC4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74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xmlns="" id="{3F0B507A-53AB-B68C-1A08-0994AD743C3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7388"/>
            <a:ext cx="6089650" cy="3425825"/>
          </a:xfrm>
          <a:ln w="12700" cap="flat"/>
        </p:spPr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xmlns="" id="{5463196F-BA4F-33F0-D88C-1391DB6893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005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D034A7-9452-C54E-A651-2368A596952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4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sv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8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Massachusetts General Hospi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C4357391-435D-FE40-BA1B-2A5D1496E7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4" y="635935"/>
            <a:ext cx="4407408" cy="45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52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Salem Hospi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6BD23AD4-54C3-F348-8666-D1E07B95DC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5" y="635936"/>
            <a:ext cx="3172207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1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Urgent Ca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D292CBA6-E9F4-4B47-BCEB-F05290DF28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5" y="635936"/>
            <a:ext cx="3172207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57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Home Car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5DF6FCAD-1764-CF41-B397-F9A62A2D6C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5" y="635936"/>
            <a:ext cx="3172207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141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Healthcare Cen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055F566E-71D8-904F-A69E-F75E351690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5" y="635936"/>
            <a:ext cx="3172207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546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9C4BC3F-D36A-4333-B1D9-A713B6650EE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40080" y="1719072"/>
            <a:ext cx="5184648" cy="402336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E283BAA-2DD0-4F73-A72D-9AF490563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62700" y="1719072"/>
            <a:ext cx="5184648" cy="4023360"/>
          </a:xfrm>
        </p:spPr>
        <p:txBody>
          <a:bodyPr/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03718913-5E8E-2E44-862B-D47884C2F9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xmlns="" id="{32BC4998-B6F1-DA42-B41F-97DBCEF7205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60" y="5838570"/>
            <a:ext cx="7058029" cy="274981"/>
          </a:xfrm>
        </p:spPr>
        <p:txBody>
          <a:bodyPr anchor="b"/>
          <a:lstStyle>
            <a:lvl1pPr>
              <a:defRPr sz="600">
                <a:solidFill>
                  <a:schemeClr val="tx1"/>
                </a:solidFill>
              </a:defRPr>
            </a:lvl1pPr>
            <a:lvl2pPr marL="3572" indent="0">
              <a:buNone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5EBE4E73-5259-334F-AE3B-9FF8EABC02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20958153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4899" userDrawn="1">
          <p15:clr>
            <a:srgbClr val="FBAE40"/>
          </p15:clr>
        </p15:guide>
        <p15:guide id="3" pos="533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Brigham and Women's Hospital + HMST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xmlns="" id="{CD8716DD-CDEC-3747-B9EB-0101C739867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5949274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xmlns="" id="{2390213F-822B-9E4F-ADC2-53FA2A5E28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03249" y="6400660"/>
            <a:ext cx="6585619" cy="115416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CBAE4295-7EA7-FF4B-A202-A0257EC07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72374" y="6223973"/>
            <a:ext cx="1975103" cy="32918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147A6289-6A60-0640-BB50-2364594F1D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25" y="635936"/>
            <a:ext cx="4317239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598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Massachusetts General Hospital + HMST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1EA0C53F-C1AF-664A-9BE9-A665D2A5A794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5949274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18D93F8D-30C9-3741-B31A-6BFAD6EA7F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03249" y="6400660"/>
            <a:ext cx="6585619" cy="115416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99E4D166-4D96-1349-9B57-A3B655BF9D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72374" y="6223973"/>
            <a:ext cx="1975103" cy="329184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1036FC61-D6F2-CA40-9525-6151BFBEA94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24" y="635936"/>
            <a:ext cx="4399027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629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Mass Eye and Ear + HMST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xmlns="" id="{9F5167C9-3161-E545-8C8A-F4E7FE0CB6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5949274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A770AB07-61D8-8646-91DE-49F6EB1A42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03249" y="6400660"/>
            <a:ext cx="6585619" cy="115416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2DF71BA4-BDBB-7247-AED7-C6ED15B85F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72374" y="6223973"/>
            <a:ext cx="1975103" cy="329184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xmlns="" id="{8FC5A381-515C-7F46-8C2B-6FA9C7ACF7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24" y="635936"/>
            <a:ext cx="2523744" cy="4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266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Mass General Cancer Center + HMST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5949274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03249" y="6400660"/>
            <a:ext cx="6585619" cy="115416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8C079DE7-EC04-CF45-A5DA-383361EF1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72374" y="6223973"/>
            <a:ext cx="1975103" cy="32918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F7F61162-25C5-E147-B3F0-B47C5B2153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25" y="635936"/>
            <a:ext cx="3849879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87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Mass General for Children + HMST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5949274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03249" y="6400660"/>
            <a:ext cx="6585619" cy="115416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CC359248-11CA-3D43-9C1C-23FF3D412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72374" y="6223973"/>
            <a:ext cx="1975103" cy="329184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18CD110A-3D28-1E49-8E6C-3AC23134C70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24" y="635936"/>
            <a:ext cx="3581523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1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Brigham and Women's Hospi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77302A37-C29E-D747-9D9C-9D2A3A2731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5" y="635936"/>
            <a:ext cx="4317239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6931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Mass General Hospital Research Institute + HMST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5949274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03249" y="6400660"/>
            <a:ext cx="6585619" cy="115416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CC359248-11CA-3D43-9C1C-23FF3D412B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72374" y="6223973"/>
            <a:ext cx="1975103" cy="329184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B4B11ED8-941B-4540-AFF1-A4E4214A2A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24" y="635938"/>
            <a:ext cx="4379976" cy="4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57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Brigham and Women’s Hospital Research Institute + HMSTH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5949274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103249" y="6400660"/>
            <a:ext cx="6585619" cy="115416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8C079DE7-EC04-CF45-A5DA-383361EF1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572374" y="6223973"/>
            <a:ext cx="1975103" cy="32918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CE4BDFE1-C589-CA43-8DB1-293A8D46CD8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106424" y="635937"/>
            <a:ext cx="3758184" cy="4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4100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Wentworth-Douglass Hospi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19748CD2-297A-4B40-85A7-E1097F3D7A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5" y="635936"/>
            <a:ext cx="3172207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84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: Cooley Dickinson Hospi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BF998455-46E5-2646-9BCC-E190015AD4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5" y="635936"/>
            <a:ext cx="3172207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83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332587A6-FADF-CA4B-92D7-011DFD3E1EC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5703842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xmlns="" id="{332587A6-FADF-CA4B-92D7-011DFD3E1E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336F34-49E0-4A7C-A020-3CF62B0F86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26FCD3D-BE75-4AB7-AF91-4934F3ADAA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4pPr marL="917575" indent="-233363">
              <a:buFont typeface="Wingdings" pitchFamily="2" charset="2"/>
              <a:buChar char="§"/>
              <a:defRPr/>
            </a:lvl4pPr>
            <a:lvl5pPr marL="1146175" indent="-234950">
              <a:buSzPct val="90000"/>
              <a:buFont typeface="System Font Regular"/>
              <a:buChar char="–"/>
              <a:defRPr/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xmlns="" id="{7898C508-098E-8641-956A-DD8F7B008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9759" y="5838568"/>
            <a:ext cx="7058029" cy="274981"/>
          </a:xfrm>
        </p:spPr>
        <p:txBody>
          <a:bodyPr anchor="b"/>
          <a:lstStyle>
            <a:lvl1pPr>
              <a:defRPr sz="800">
                <a:solidFill>
                  <a:schemeClr val="tx1"/>
                </a:solidFill>
              </a:defRPr>
            </a:lvl1pPr>
            <a:lvl2pPr marL="4763" indent="0">
              <a:buNone/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add a footnote for this page or delete placeholder if not in use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7A9F9743-0A9D-2345-B04A-C049C5CEE76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Mass General Brigham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12203126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ack 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8020C179-BE0C-9D49-90D3-2A15CB49F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97352" y="3027076"/>
            <a:ext cx="5797296" cy="80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971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E366C291-B021-7DF6-CD91-5D6271A79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FD4A97B5-38CA-5708-FD5E-2E459B800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A4117821-C685-3C79-4418-DA318EFDD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5855A-DEAA-4375-B1D1-E31F62A912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29071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xmlns="" id="{97DB2E30-3A6A-E0E5-EEC7-32784EC6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xmlns="" id="{5BDD49BE-85F4-7125-A632-97E6D4450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xmlns="" id="{C5E646F4-87DF-D8BC-3DAE-C38B474D1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77A768-E1A3-4AC4-81B2-231575821A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67324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85881D01-D922-D5F3-E2D5-FD5E6E1B2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4C0E0EFE-1079-D3C0-8EB5-7C288EB47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5719D8FB-D89B-2CD9-EAE8-6217AB664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A08921-1969-4AE6-9F44-86605D84E1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20052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9">
            <a:extLst>
              <a:ext uri="{FF2B5EF4-FFF2-40B4-BE49-F238E27FC236}">
                <a16:creationId xmlns:a16="http://schemas.microsoft.com/office/drawing/2014/main" xmlns="" id="{10B01E42-8C13-529B-E9B1-D11840B0F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xmlns="" id="{4A020C71-A065-CC88-0273-0104B3E83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xmlns="" id="{3801BC6A-8CDC-055D-BC77-9384389D3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3A2EC8-4131-4146-B021-188137AF8A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839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Mass Eye and Ea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AB715D2F-359A-2643-88EC-FBF9E043B4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4" y="635936"/>
            <a:ext cx="2523744" cy="47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4321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xmlns="" id="{BB253E66-6360-F23E-DAB4-1384298C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xmlns="" id="{8E8F1754-D15F-DAF3-484D-3A86BF8B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xmlns="" id="{46573791-8E6D-29A7-B4D4-A59FE8B4A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73DAE-A65A-4CE9-BE5D-A3516F6F536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741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Mass General Cancer Cen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FC94A59C-A7AF-1E4C-8EC2-9E0670E9F5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5" y="635936"/>
            <a:ext cx="3849879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257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Mass General for Childr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5248F5DD-E02F-504F-ACFC-36B0C1CED5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4" y="635936"/>
            <a:ext cx="3581523" cy="438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16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Mass General Hospital Research Institu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xmlns="" id="{C77B6F08-3613-774E-8E47-8E3E25A89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4" y="635938"/>
            <a:ext cx="4379976" cy="43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12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Brigham and Women’s Hospital Research Institut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xmlns="" id="{2960CF3B-0529-664A-8A9F-6E82509275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4" y="635937"/>
            <a:ext cx="3758184" cy="4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29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Brigham and Women's Faulkner Hospi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3B844704-BF7D-2C4C-9CD5-FBF2A5681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4" y="635936"/>
            <a:ext cx="3557779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90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: Newton-Wellesley Hospit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701FD0-309B-417B-AFE3-453F65B268F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6424" y="2119186"/>
            <a:ext cx="9522781" cy="1680909"/>
          </a:xfrm>
        </p:spPr>
        <p:txBody>
          <a:bodyPr anchor="b"/>
          <a:lstStyle>
            <a:lvl1pPr algn="l">
              <a:defRPr sz="45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26F3B83-EC52-4BE0-805E-877A8F7277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06424" y="3884582"/>
            <a:ext cx="9522781" cy="73722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z="1800"/>
              <a:t>Presenter or subtitle goes here</a:t>
            </a:r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xmlns="" id="{65779997-ADCC-AF4F-8684-E7F8EE197ED7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6424" y="6316195"/>
            <a:ext cx="1832219" cy="243349"/>
          </a:xfrm>
        </p:spPr>
        <p:txBody>
          <a:bodyPr/>
          <a:lstStyle>
            <a:lvl1pPr marL="0" indent="0" algn="l">
              <a:buNone/>
              <a:defRPr sz="1050">
                <a:solidFill>
                  <a:schemeClr val="tx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Month, year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1345AA3-D8B8-E441-B56F-BDC684E64F94}"/>
              </a:ext>
            </a:extLst>
          </p:cNvPr>
          <p:cNvSpPr/>
          <p:nvPr/>
        </p:nvSpPr>
        <p:spPr>
          <a:xfrm>
            <a:off x="0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AB3647D-36F5-A945-9612-7CA07EEF3DE4}"/>
              </a:ext>
            </a:extLst>
          </p:cNvPr>
          <p:cNvSpPr/>
          <p:nvPr/>
        </p:nvSpPr>
        <p:spPr>
          <a:xfrm>
            <a:off x="11817096" y="0"/>
            <a:ext cx="374904" cy="685800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C3E63C-A39E-4343-AE5E-C476DDC816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0677DBBC-8D99-FC41-92FA-B23927748B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06425" y="635936"/>
            <a:ext cx="3172207" cy="45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868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CDEEDC80-A6AE-4D71-8BED-4E85BC9C5D6B}"/>
              </a:ext>
            </a:extLst>
          </p:cNvPr>
          <p:cNvGraphicFramePr>
            <a:graphicFrameLocks noChangeAspect="1"/>
          </p:cNvGraphicFramePr>
          <p:nvPr>
            <p:custDataLst>
              <p:tags r:id="rId33"/>
            </p:custDataLst>
            <p:extLst>
              <p:ext uri="{D42A27DB-BD31-4B8C-83A1-F6EECF244321}">
                <p14:modId xmlns:p14="http://schemas.microsoft.com/office/powerpoint/2010/main" val="228120695"/>
              </p:ext>
            </p:extLst>
          </p:nvPr>
        </p:nvGraphicFramePr>
        <p:xfrm>
          <a:off x="1589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5" imgW="530" imgH="531" progId="TCLayout.ActiveDocument.1">
                  <p:embed/>
                </p:oleObj>
              </mc:Choice>
              <mc:Fallback>
                <p:oleObj name="think-cell Slide" r:id="rId35" imgW="530" imgH="531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xmlns="" id="{CDEEDC80-A6AE-4D71-8BED-4E85BC9C5D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E8D99B60-9158-488E-8BCC-87D5B5BCDFBF}"/>
              </a:ext>
            </a:extLst>
          </p:cNvPr>
          <p:cNvSpPr/>
          <p:nvPr>
            <p:custDataLst>
              <p:tags r:id="rId34"/>
            </p:custDataLst>
          </p:nvPr>
        </p:nvSpPr>
        <p:spPr>
          <a:xfrm>
            <a:off x="1" y="0"/>
            <a:ext cx="158751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2400" b="0" i="0" baseline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B8B7701-A632-3D47-AED3-D4B4366A6C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36325" y="6400660"/>
            <a:ext cx="7707596" cy="115416"/>
          </a:xfrm>
          <a:prstGeom prst="rect">
            <a:avLst/>
          </a:prstGeom>
          <a:noFill/>
        </p:spPr>
        <p:txBody>
          <a:bodyPr vert="horz" wrap="square" lIns="0" tIns="0" rIns="0" bIns="0" rtlCol="0" anchor="b" anchorCtr="0">
            <a:spAutoFit/>
          </a:bodyPr>
          <a:lstStyle>
            <a:lvl1pPr algn="r">
              <a:defRPr lang="en-US" sz="75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7BB7F75-52C6-40D5-8388-347CF6B3B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5"/>
            <a:ext cx="10902951" cy="956516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5809464-EA83-4E37-8A02-61A16616F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1350" y="1719072"/>
            <a:ext cx="10902951" cy="402336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0DC250-A7AB-924E-9520-907FE62E8E91}"/>
              </a:ext>
            </a:extLst>
          </p:cNvPr>
          <p:cNvSpPr txBox="1"/>
          <p:nvPr/>
        </p:nvSpPr>
        <p:spPr>
          <a:xfrm>
            <a:off x="11200986" y="6362188"/>
            <a:ext cx="350935" cy="1154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A9D3C46F-8465-6948-8418-CACF6F0DE93E}" type="slidenum">
              <a:rPr lang="en-US" sz="750" smtClean="0">
                <a:solidFill>
                  <a:schemeClr val="tx1"/>
                </a:solidFill>
              </a:rPr>
              <a:pPr algn="r"/>
              <a:t>‹#›</a:t>
            </a:fld>
            <a:endParaRPr lang="en-US" sz="750">
              <a:solidFill>
                <a:schemeClr val="tx1"/>
              </a:solidFill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xmlns="" id="{B496F443-CBC9-D942-BCF6-03ABB20B2848}"/>
              </a:ext>
            </a:extLst>
          </p:cNvPr>
          <p:cNvSpPr/>
          <p:nvPr userDrawn="1"/>
        </p:nvSpPr>
        <p:spPr>
          <a:xfrm>
            <a:off x="640080" y="6246683"/>
            <a:ext cx="241400" cy="345756"/>
          </a:xfrm>
          <a:custGeom>
            <a:avLst/>
            <a:gdLst>
              <a:gd name="connsiteX0" fmla="*/ 241400 w 241400"/>
              <a:gd name="connsiteY0" fmla="*/ 281835 h 345756"/>
              <a:gd name="connsiteX1" fmla="*/ 241400 w 241400"/>
              <a:gd name="connsiteY1" fmla="*/ 311912 h 345756"/>
              <a:gd name="connsiteX2" fmla="*/ 151992 w 241400"/>
              <a:gd name="connsiteY2" fmla="*/ 333806 h 345756"/>
              <a:gd name="connsiteX3" fmla="*/ 89407 w 241400"/>
              <a:gd name="connsiteY3" fmla="*/ 333806 h 345756"/>
              <a:gd name="connsiteX4" fmla="*/ 0 w 241400"/>
              <a:gd name="connsiteY4" fmla="*/ 345756 h 345756"/>
              <a:gd name="connsiteX5" fmla="*/ 0 w 241400"/>
              <a:gd name="connsiteY5" fmla="*/ 315680 h 345756"/>
              <a:gd name="connsiteX6" fmla="*/ 89407 w 241400"/>
              <a:gd name="connsiteY6" fmla="*/ 303730 h 345756"/>
              <a:gd name="connsiteX7" fmla="*/ 151992 w 241400"/>
              <a:gd name="connsiteY7" fmla="*/ 303730 h 345756"/>
              <a:gd name="connsiteX8" fmla="*/ 241400 w 241400"/>
              <a:gd name="connsiteY8" fmla="*/ 281835 h 345756"/>
              <a:gd name="connsiteX9" fmla="*/ 241400 w 241400"/>
              <a:gd name="connsiteY9" fmla="*/ 231708 h 345756"/>
              <a:gd name="connsiteX10" fmla="*/ 241400 w 241400"/>
              <a:gd name="connsiteY10" fmla="*/ 261785 h 345756"/>
              <a:gd name="connsiteX11" fmla="*/ 151992 w 241400"/>
              <a:gd name="connsiteY11" fmla="*/ 283679 h 345756"/>
              <a:gd name="connsiteX12" fmla="*/ 89407 w 241400"/>
              <a:gd name="connsiteY12" fmla="*/ 283679 h 345756"/>
              <a:gd name="connsiteX13" fmla="*/ 0 w 241400"/>
              <a:gd name="connsiteY13" fmla="*/ 295631 h 345756"/>
              <a:gd name="connsiteX14" fmla="*/ 0 w 241400"/>
              <a:gd name="connsiteY14" fmla="*/ 265553 h 345756"/>
              <a:gd name="connsiteX15" fmla="*/ 89407 w 241400"/>
              <a:gd name="connsiteY15" fmla="*/ 253603 h 345756"/>
              <a:gd name="connsiteX16" fmla="*/ 151992 w 241400"/>
              <a:gd name="connsiteY16" fmla="*/ 253603 h 345756"/>
              <a:gd name="connsiteX17" fmla="*/ 241400 w 241400"/>
              <a:gd name="connsiteY17" fmla="*/ 231708 h 345756"/>
              <a:gd name="connsiteX18" fmla="*/ 208972 w 241400"/>
              <a:gd name="connsiteY18" fmla="*/ 129529 h 345756"/>
              <a:gd name="connsiteX19" fmla="*/ 241399 w 241400"/>
              <a:gd name="connsiteY19" fmla="*/ 129529 h 345756"/>
              <a:gd name="connsiteX20" fmla="*/ 241399 w 241400"/>
              <a:gd name="connsiteY20" fmla="*/ 211987 h 345756"/>
              <a:gd name="connsiteX21" fmla="*/ 208972 w 241400"/>
              <a:gd name="connsiteY21" fmla="*/ 228655 h 345756"/>
              <a:gd name="connsiteX22" fmla="*/ 139314 w 241400"/>
              <a:gd name="connsiteY22" fmla="*/ 129529 h 345756"/>
              <a:gd name="connsiteX23" fmla="*/ 171742 w 241400"/>
              <a:gd name="connsiteY23" fmla="*/ 129529 h 345756"/>
              <a:gd name="connsiteX24" fmla="*/ 171742 w 241400"/>
              <a:gd name="connsiteY24" fmla="*/ 234032 h 345756"/>
              <a:gd name="connsiteX25" fmla="*/ 139314 w 241400"/>
              <a:gd name="connsiteY25" fmla="*/ 234032 h 345756"/>
              <a:gd name="connsiteX26" fmla="*/ 139314 w 241400"/>
              <a:gd name="connsiteY26" fmla="*/ 184360 h 345756"/>
              <a:gd name="connsiteX27" fmla="*/ 69657 w 241400"/>
              <a:gd name="connsiteY27" fmla="*/ 129529 h 345756"/>
              <a:gd name="connsiteX28" fmla="*/ 102085 w 241400"/>
              <a:gd name="connsiteY28" fmla="*/ 129529 h 345756"/>
              <a:gd name="connsiteX29" fmla="*/ 102085 w 241400"/>
              <a:gd name="connsiteY29" fmla="*/ 234032 h 345756"/>
              <a:gd name="connsiteX30" fmla="*/ 69657 w 241400"/>
              <a:gd name="connsiteY30" fmla="*/ 234032 h 345756"/>
              <a:gd name="connsiteX31" fmla="*/ 69657 w 241400"/>
              <a:gd name="connsiteY31" fmla="*/ 184360 h 345756"/>
              <a:gd name="connsiteX32" fmla="*/ 0 w 241400"/>
              <a:gd name="connsiteY32" fmla="*/ 129529 h 345756"/>
              <a:gd name="connsiteX33" fmla="*/ 32428 w 241400"/>
              <a:gd name="connsiteY33" fmla="*/ 129529 h 345756"/>
              <a:gd name="connsiteX34" fmla="*/ 32428 w 241400"/>
              <a:gd name="connsiteY34" fmla="*/ 234032 h 345756"/>
              <a:gd name="connsiteX35" fmla="*/ 0 w 241400"/>
              <a:gd name="connsiteY35" fmla="*/ 234032 h 345756"/>
              <a:gd name="connsiteX36" fmla="*/ 0 w 241400"/>
              <a:gd name="connsiteY36" fmla="*/ 184360 h 345756"/>
              <a:gd name="connsiteX37" fmla="*/ 0 w 241400"/>
              <a:gd name="connsiteY37" fmla="*/ 80523 h 345756"/>
              <a:gd name="connsiteX38" fmla="*/ 241400 w 241400"/>
              <a:gd name="connsiteY38" fmla="*/ 80523 h 345756"/>
              <a:gd name="connsiteX39" fmla="*/ 241400 w 241400"/>
              <a:gd name="connsiteY39" fmla="*/ 109957 h 345756"/>
              <a:gd name="connsiteX40" fmla="*/ 120700 w 241400"/>
              <a:gd name="connsiteY40" fmla="*/ 109957 h 345756"/>
              <a:gd name="connsiteX41" fmla="*/ 0 w 241400"/>
              <a:gd name="connsiteY41" fmla="*/ 109957 h 345756"/>
              <a:gd name="connsiteX42" fmla="*/ 120700 w 241400"/>
              <a:gd name="connsiteY42" fmla="*/ 0 h 345756"/>
              <a:gd name="connsiteX43" fmla="*/ 241400 w 241400"/>
              <a:gd name="connsiteY43" fmla="*/ 40101 h 345756"/>
              <a:gd name="connsiteX44" fmla="*/ 241400 w 241400"/>
              <a:gd name="connsiteY44" fmla="*/ 70498 h 345756"/>
              <a:gd name="connsiteX45" fmla="*/ 120700 w 241400"/>
              <a:gd name="connsiteY45" fmla="*/ 30397 h 345756"/>
              <a:gd name="connsiteX46" fmla="*/ 0 w 241400"/>
              <a:gd name="connsiteY46" fmla="*/ 70498 h 345756"/>
              <a:gd name="connsiteX47" fmla="*/ 0 w 241400"/>
              <a:gd name="connsiteY47" fmla="*/ 40101 h 345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241400" h="345756">
                <a:moveTo>
                  <a:pt x="241400" y="281835"/>
                </a:moveTo>
                <a:lnTo>
                  <a:pt x="241400" y="311912"/>
                </a:lnTo>
                <a:cubicBezTo>
                  <a:pt x="240758" y="313681"/>
                  <a:pt x="229057" y="333806"/>
                  <a:pt x="151992" y="333806"/>
                </a:cubicBezTo>
                <a:lnTo>
                  <a:pt x="89407" y="333806"/>
                </a:lnTo>
                <a:cubicBezTo>
                  <a:pt x="10361" y="334411"/>
                  <a:pt x="1505" y="344664"/>
                  <a:pt x="0" y="345756"/>
                </a:cubicBezTo>
                <a:lnTo>
                  <a:pt x="0" y="315680"/>
                </a:lnTo>
                <a:cubicBezTo>
                  <a:pt x="1505" y="314588"/>
                  <a:pt x="10361" y="304335"/>
                  <a:pt x="89407" y="303730"/>
                </a:cubicBezTo>
                <a:lnTo>
                  <a:pt x="151992" y="303730"/>
                </a:lnTo>
                <a:cubicBezTo>
                  <a:pt x="229057" y="303730"/>
                  <a:pt x="240758" y="283604"/>
                  <a:pt x="241400" y="281835"/>
                </a:cubicBezTo>
                <a:close/>
                <a:moveTo>
                  <a:pt x="241400" y="231708"/>
                </a:moveTo>
                <a:lnTo>
                  <a:pt x="241400" y="261785"/>
                </a:lnTo>
                <a:cubicBezTo>
                  <a:pt x="240758" y="263554"/>
                  <a:pt x="229057" y="283679"/>
                  <a:pt x="151992" y="283679"/>
                </a:cubicBezTo>
                <a:lnTo>
                  <a:pt x="89407" y="283679"/>
                </a:lnTo>
                <a:cubicBezTo>
                  <a:pt x="10361" y="284284"/>
                  <a:pt x="1505" y="294539"/>
                  <a:pt x="0" y="295631"/>
                </a:cubicBezTo>
                <a:lnTo>
                  <a:pt x="0" y="265553"/>
                </a:lnTo>
                <a:cubicBezTo>
                  <a:pt x="1505" y="264461"/>
                  <a:pt x="10361" y="254208"/>
                  <a:pt x="89407" y="253603"/>
                </a:cubicBezTo>
                <a:lnTo>
                  <a:pt x="151992" y="253603"/>
                </a:lnTo>
                <a:cubicBezTo>
                  <a:pt x="229057" y="253603"/>
                  <a:pt x="240758" y="233478"/>
                  <a:pt x="241400" y="231708"/>
                </a:cubicBezTo>
                <a:close/>
                <a:moveTo>
                  <a:pt x="208972" y="129529"/>
                </a:moveTo>
                <a:lnTo>
                  <a:pt x="241399" y="129529"/>
                </a:lnTo>
                <a:lnTo>
                  <a:pt x="241399" y="211987"/>
                </a:lnTo>
                <a:cubicBezTo>
                  <a:pt x="240971" y="213169"/>
                  <a:pt x="235558" y="222563"/>
                  <a:pt x="208972" y="228655"/>
                </a:cubicBezTo>
                <a:close/>
                <a:moveTo>
                  <a:pt x="139314" y="129529"/>
                </a:moveTo>
                <a:lnTo>
                  <a:pt x="171742" y="129529"/>
                </a:lnTo>
                <a:lnTo>
                  <a:pt x="171742" y="234032"/>
                </a:lnTo>
                <a:lnTo>
                  <a:pt x="139314" y="234032"/>
                </a:lnTo>
                <a:lnTo>
                  <a:pt x="139314" y="184360"/>
                </a:lnTo>
                <a:close/>
                <a:moveTo>
                  <a:pt x="69657" y="129529"/>
                </a:moveTo>
                <a:lnTo>
                  <a:pt x="102085" y="129529"/>
                </a:lnTo>
                <a:lnTo>
                  <a:pt x="102085" y="234032"/>
                </a:lnTo>
                <a:lnTo>
                  <a:pt x="69657" y="234032"/>
                </a:lnTo>
                <a:lnTo>
                  <a:pt x="69657" y="184360"/>
                </a:lnTo>
                <a:close/>
                <a:moveTo>
                  <a:pt x="0" y="129529"/>
                </a:moveTo>
                <a:lnTo>
                  <a:pt x="32428" y="129529"/>
                </a:lnTo>
                <a:lnTo>
                  <a:pt x="32428" y="234032"/>
                </a:lnTo>
                <a:lnTo>
                  <a:pt x="0" y="234032"/>
                </a:lnTo>
                <a:lnTo>
                  <a:pt x="0" y="184360"/>
                </a:lnTo>
                <a:close/>
                <a:moveTo>
                  <a:pt x="0" y="80523"/>
                </a:moveTo>
                <a:lnTo>
                  <a:pt x="241400" y="80523"/>
                </a:lnTo>
                <a:lnTo>
                  <a:pt x="241400" y="109957"/>
                </a:lnTo>
                <a:lnTo>
                  <a:pt x="120700" y="109957"/>
                </a:lnTo>
                <a:lnTo>
                  <a:pt x="0" y="109957"/>
                </a:lnTo>
                <a:close/>
                <a:moveTo>
                  <a:pt x="120700" y="0"/>
                </a:moveTo>
                <a:lnTo>
                  <a:pt x="241400" y="40101"/>
                </a:lnTo>
                <a:lnTo>
                  <a:pt x="241400" y="70498"/>
                </a:lnTo>
                <a:lnTo>
                  <a:pt x="120700" y="30397"/>
                </a:lnTo>
                <a:lnTo>
                  <a:pt x="0" y="70498"/>
                </a:lnTo>
                <a:lnTo>
                  <a:pt x="0" y="40101"/>
                </a:lnTo>
                <a:close/>
              </a:path>
            </a:pathLst>
          </a:custGeom>
          <a:solidFill>
            <a:srgbClr val="009CA6"/>
          </a:solidFill>
          <a:ln w="17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25526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3" r:id="rId20"/>
    <p:sldLayoutId id="2147483944" r:id="rId21"/>
    <p:sldLayoutId id="2147483945" r:id="rId22"/>
    <p:sldLayoutId id="2147483946" r:id="rId23"/>
    <p:sldLayoutId id="2147483947" r:id="rId24"/>
    <p:sldLayoutId id="2147483949" r:id="rId25"/>
    <p:sldLayoutId id="2147483950" r:id="rId26"/>
    <p:sldLayoutId id="2147483951" r:id="rId27"/>
    <p:sldLayoutId id="2147483953" r:id="rId28"/>
    <p:sldLayoutId id="2147483954" r:id="rId29"/>
    <p:sldLayoutId id="2147483955" r:id="rId3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5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46472" indent="-171450" algn="l" defTabSz="685800" rtl="0" eaLnBrk="1" latinLnBrk="0" hangingPunct="1">
        <a:lnSpc>
          <a:spcPct val="100000"/>
        </a:lnSpc>
        <a:spcBef>
          <a:spcPts val="0"/>
        </a:spcBef>
        <a:buSzPct val="95000"/>
        <a:buFont typeface="Arial" panose="020B0604020202020204" pitchFamily="34" charset="0"/>
        <a:buChar char="•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516731" indent="-165497" algn="l" defTabSz="6858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‒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688181" indent="-175022" algn="l" defTabSz="685800" rtl="0" eaLnBrk="1" latinLnBrk="0" hangingPunct="1">
        <a:lnSpc>
          <a:spcPct val="100000"/>
        </a:lnSpc>
        <a:spcBef>
          <a:spcPts val="0"/>
        </a:spcBef>
        <a:buSzPct val="80000"/>
        <a:buFont typeface="Wingdings" pitchFamily="2" charset="2"/>
        <a:buChar char="§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859631" indent="-176213" algn="l" defTabSz="685800" rtl="0" eaLnBrk="1" latinLnBrk="0" hangingPunct="1">
        <a:lnSpc>
          <a:spcPct val="100000"/>
        </a:lnSpc>
        <a:spcBef>
          <a:spcPts val="0"/>
        </a:spcBef>
        <a:buSzPct val="90000"/>
        <a:buFont typeface="System Font Regular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27" userDrawn="1">
          <p15:clr>
            <a:srgbClr val="F26B43"/>
          </p15:clr>
        </p15:guide>
        <p15:guide id="2" pos="535" userDrawn="1">
          <p15:clr>
            <a:srgbClr val="F26B43"/>
          </p15:clr>
        </p15:guide>
        <p15:guide id="3" pos="9699" userDrawn="1">
          <p15:clr>
            <a:srgbClr val="F26B43"/>
          </p15:clr>
        </p15:guide>
        <p15:guide id="4" orient="horz" pos="938" userDrawn="1">
          <p15:clr>
            <a:srgbClr val="F26B43"/>
          </p15:clr>
        </p15:guide>
        <p15:guide id="5" orient="horz" pos="1082" userDrawn="1">
          <p15:clr>
            <a:srgbClr val="F26B43"/>
          </p15:clr>
        </p15:guide>
        <p15:guide id="6" orient="horz" pos="3619" userDrawn="1">
          <p15:clr>
            <a:srgbClr val="F26B43"/>
          </p15:clr>
        </p15:guide>
        <p15:guide id="7" orient="horz" pos="4084" userDrawn="1">
          <p15:clr>
            <a:srgbClr val="F26B43"/>
          </p15:clr>
        </p15:guide>
        <p15:guide id="8" orient="horz" pos="385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egiver.org/" TargetMode="External"/><Relationship Id="rId2" Type="http://schemas.openxmlformats.org/officeDocument/2006/relationships/hyperlink" Target="http://www.alz.org/" TargetMode="Externa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9D63CF-3DE9-BA47-AD6C-3CA9A50B60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Dementia: Diagnosis, Treatment and Other Considerations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02C1933-575E-314E-A8C0-02AE388116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6424" y="3884581"/>
            <a:ext cx="9522781" cy="1867403"/>
          </a:xfrm>
        </p:spPr>
        <p:txBody>
          <a:bodyPr/>
          <a:lstStyle/>
          <a:p>
            <a:endParaRPr lang="en-US"/>
          </a:p>
          <a:p>
            <a:r>
              <a:rPr lang="en-US" sz="2000"/>
              <a:t>Rebecca Starr, MD, AGSF</a:t>
            </a:r>
          </a:p>
          <a:p>
            <a:r>
              <a:rPr lang="en-US" sz="2000"/>
              <a:t>Medical Director, Geriatrics</a:t>
            </a:r>
          </a:p>
          <a:p>
            <a:r>
              <a:rPr lang="en-US" sz="2000"/>
              <a:t>Cooley Dickinson Healthcare </a:t>
            </a:r>
          </a:p>
          <a:p>
            <a:endParaRPr lang="en-US" sz="2000"/>
          </a:p>
          <a:p>
            <a:r>
              <a:rPr lang="en-US" sz="2000"/>
              <a:t>March 22</a:t>
            </a:r>
            <a:r>
              <a:rPr lang="en-US" sz="2000" baseline="30000"/>
              <a:t>nd</a:t>
            </a:r>
            <a:r>
              <a:rPr lang="en-US" sz="2000"/>
              <a:t>, 2023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4301BD-529D-C343-84D0-3959DCD26A2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/>
              <a:t>Month, year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93F4FD5-6872-FC47-BC1C-159D286BFA4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Edit entity or department by going to Insert &gt; Header &amp; Footer   |   Confidential—do not copy or distribute</a:t>
            </a:r>
          </a:p>
        </p:txBody>
      </p:sp>
    </p:spTree>
    <p:extLst>
      <p:ext uri="{BB962C8B-B14F-4D97-AF65-F5344CB8AC3E}">
        <p14:creationId xmlns:p14="http://schemas.microsoft.com/office/powerpoint/2010/main" val="33072836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1DF99F8-AD06-94AB-EB39-04D1FD93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Assessments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DA1EA34-7842-893C-1F34-270A89A0A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744451"/>
            <a:ext cx="10902951" cy="4997981"/>
          </a:xfrm>
        </p:spPr>
        <p:txBody>
          <a:bodyPr/>
          <a:lstStyle/>
          <a:p>
            <a:endParaRPr lang="en-US"/>
          </a:p>
          <a:p>
            <a:r>
              <a:rPr lang="en-US" sz="2800"/>
              <a:t>MOCA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	The recommendation is to get officially trained - $150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	May be free for some institutions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	Available in many languages, for low education, hard of hearing.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	Please include details of the assessment, not just the score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		Note which version you use – 8.1, 8.2, 8.3 – and try not to use the   	same one twice in a row. </a:t>
            </a:r>
          </a:p>
          <a:p>
            <a:endParaRPr lang="en-US" sz="2800"/>
          </a:p>
          <a:p>
            <a:r>
              <a:rPr lang="en-US" sz="2800"/>
              <a:t>GPCOG Screening Test</a:t>
            </a:r>
          </a:p>
          <a:p>
            <a:r>
              <a:rPr lang="en-US" sz="2800"/>
              <a:t>Informant tools: AD8, CPCOG, IQCODE </a:t>
            </a:r>
          </a:p>
          <a:p>
            <a:endParaRPr lang="en-US" sz="28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6FF8D0-AC27-ABED-4D25-57E3B9E6B8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xmlns="" id="{B8CE0611-5625-9807-8E9A-DE7810687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4257675"/>
            <a:ext cx="2143125" cy="2143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7722108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xmlns="" id="{721DC41F-099E-B4CA-51DD-823DBF0D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304800"/>
            <a:ext cx="9220200" cy="533400"/>
          </a:xfrm>
        </p:spPr>
        <p:txBody>
          <a:bodyPr/>
          <a:lstStyle/>
          <a:p>
            <a:r>
              <a:rPr lang="en-US" altLang="en-US" sz="4600"/>
              <a:t>Structural Imaging 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xmlns="" id="{56DEC468-7394-452D-F450-5FA7D4B1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066800"/>
            <a:ext cx="9525000" cy="5562600"/>
          </a:xfrm>
        </p:spPr>
        <p:txBody>
          <a:bodyPr/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/>
              <a:t>Send for initial imaging – unless very confident of dx, older age, increased frailty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200"/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/>
              <a:t>Used to identify potentially treatable conditions that affect the structure of the brain, such as tumors, hydrocephalus, or hematomas. 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200"/>
              <a:t>Can also detect atrophy and macro or micro- vascular changes.</a:t>
            </a:r>
          </a:p>
          <a:p>
            <a:pPr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r>
              <a:rPr lang="en-US" altLang="en-US" sz="2000" b="1"/>
              <a:t>CT/Head: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Rapid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Provides reasonably good resolution (1mm)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Relatively inexpensive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Limited by GFR if contrast needed, not as good as MRI</a:t>
            </a:r>
          </a:p>
          <a:p>
            <a:pPr marL="351234" lvl="2" indent="0">
              <a:lnSpc>
                <a:spcPct val="90000"/>
              </a:lnSpc>
              <a:buNone/>
            </a:pPr>
            <a:endParaRPr lang="en-US" altLang="en-US" sz="2000"/>
          </a:p>
          <a:p>
            <a:pPr>
              <a:lnSpc>
                <a:spcPct val="90000"/>
              </a:lnSpc>
            </a:pPr>
            <a:r>
              <a:rPr lang="en-US" altLang="en-US" sz="2000" b="1"/>
              <a:t>MRI Brain: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Greater tissues contrast and better able to visualize small regions of brain injury, white matter lesions, microbleeds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Gadolinium can identify where the permeability of the BBB is increased</a:t>
            </a:r>
          </a:p>
          <a:p>
            <a:pPr lvl="2">
              <a:lnSpc>
                <a:spcPct val="90000"/>
              </a:lnSpc>
            </a:pPr>
            <a:r>
              <a:rPr lang="en-US" altLang="en-US" sz="2000"/>
              <a:t>Limited by metallic implants, CKD</a:t>
            </a:r>
          </a:p>
          <a:p>
            <a:pPr marL="351234" lvl="2" indent="0">
              <a:lnSpc>
                <a:spcPct val="90000"/>
              </a:lnSpc>
              <a:buNone/>
            </a:pPr>
            <a:r>
              <a:rPr lang="en-US" altLang="en-US" sz="2000" b="1"/>
              <a:t>Ask for coronal views to look at hippocampus</a:t>
            </a:r>
          </a:p>
          <a:p>
            <a:pPr marL="351234" lvl="2" indent="0">
              <a:lnSpc>
                <a:spcPct val="90000"/>
              </a:lnSpc>
              <a:buNone/>
            </a:pPr>
            <a:endParaRPr lang="en-US" altLang="en-US" sz="2000"/>
          </a:p>
          <a:p>
            <a:pPr indent="-165497">
              <a:lnSpc>
                <a:spcPct val="90000"/>
              </a:lnSpc>
            </a:pPr>
            <a:r>
              <a:rPr lang="en-US" altLang="en-US" sz="2000" b="1"/>
              <a:t>Amyloid PET Scan</a:t>
            </a:r>
            <a:r>
              <a:rPr lang="en-US" altLang="en-US" sz="2000"/>
              <a:t>:  very expensive, not being done regularly</a:t>
            </a:r>
          </a:p>
          <a:p>
            <a:pPr>
              <a:lnSpc>
                <a:spcPct val="90000"/>
              </a:lnSpc>
            </a:pPr>
            <a:endParaRPr lang="en-US" altLang="en-US" sz="2200"/>
          </a:p>
          <a:p>
            <a:pPr>
              <a:lnSpc>
                <a:spcPct val="90000"/>
              </a:lnSpc>
            </a:pPr>
            <a:endParaRPr lang="en-US" altLang="en-US"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>
            <a:extLst>
              <a:ext uri="{FF2B5EF4-FFF2-40B4-BE49-F238E27FC236}">
                <a16:creationId xmlns:a16="http://schemas.microsoft.com/office/drawing/2014/main" xmlns="" id="{0D64173A-3D19-A0AA-4E99-672816EA6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/>
            </a:r>
            <a:br>
              <a:rPr lang="en-US" altLang="en-US"/>
            </a:br>
            <a:r>
              <a:rPr lang="en-US" altLang="en-US" sz="3200"/>
              <a:t>Use of MRI in Dementia</a:t>
            </a:r>
          </a:p>
        </p:txBody>
      </p:sp>
      <p:pic>
        <p:nvPicPr>
          <p:cNvPr id="66563" name="Content Placeholder 4" descr="a50979771d561c_TAB-MR-findings-in-Dementia.png">
            <a:extLst>
              <a:ext uri="{FF2B5EF4-FFF2-40B4-BE49-F238E27FC236}">
                <a16:creationId xmlns:a16="http://schemas.microsoft.com/office/drawing/2014/main" xmlns="" id="{A7424E55-D892-A874-17B2-212745E5B90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447800"/>
            <a:ext cx="3886200" cy="4724400"/>
          </a:xfr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08287812-2141-CBF7-B79A-933B7CE9AC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62800" y="1066800"/>
            <a:ext cx="4419600" cy="5791200"/>
          </a:xfrm>
        </p:spPr>
        <p:txBody>
          <a:bodyPr/>
          <a:lstStyle/>
          <a:p>
            <a:pPr eaLnBrk="1" hangingPunct="1"/>
            <a:endParaRPr lang="en-US" altLang="en-US" sz="1600"/>
          </a:p>
          <a:p>
            <a:pPr eaLnBrk="1" hangingPunct="1"/>
            <a:r>
              <a:rPr lang="en-US" altLang="en-US" sz="2000"/>
              <a:t>Specific signs of dementias such as: </a:t>
            </a:r>
          </a:p>
          <a:p>
            <a:pPr eaLnBrk="1" hangingPunct="1"/>
            <a:r>
              <a:rPr lang="en-US" altLang="en-US" sz="2000"/>
              <a:t>Alzheimer's disease (AD): medial temporal lobe atrophy (MTA) and parietal atrophy</a:t>
            </a:r>
          </a:p>
          <a:p>
            <a:pPr eaLnBrk="1" hangingPunct="1"/>
            <a:r>
              <a:rPr lang="en-US" altLang="en-US" sz="2000"/>
              <a:t> </a:t>
            </a:r>
          </a:p>
          <a:p>
            <a:pPr eaLnBrk="1" hangingPunct="1"/>
            <a:r>
              <a:rPr lang="en-US" altLang="en-US" sz="2000"/>
              <a:t>Frontotemporal Lobar Degeneration (FTLD): (asymmetric) frontal lobe atrophy and atrophy of the temporal pole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Vascular Dementia (VaD): global atrophy, diffuse white matter lesions, lacunes and 'strategic infarcts' (infarcts in regions that are involved in cognitive function)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Dementia with Lewy bodies (DLB): in contrast to other forms of dementia usually no specific abnormalities</a:t>
            </a:r>
            <a:r>
              <a:rPr lang="en-US" altLang="en-US" sz="1600"/>
              <a:t/>
            </a:r>
            <a:br>
              <a:rPr lang="en-US" altLang="en-US" sz="1600"/>
            </a:br>
            <a:r>
              <a:rPr lang="en-US" altLang="en-US" sz="1600"/>
              <a:t> 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xmlns="" id="{F3F97108-4635-BBA2-57A4-B9E94664B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9067800" cy="666750"/>
          </a:xfrm>
        </p:spPr>
        <p:txBody>
          <a:bodyPr/>
          <a:lstStyle/>
          <a:p>
            <a:r>
              <a:rPr lang="en-US" altLang="en-US" sz="4600"/>
              <a:t>CT Head</a:t>
            </a:r>
          </a:p>
        </p:txBody>
      </p:sp>
      <p:sp>
        <p:nvSpPr>
          <p:cNvPr id="38915" name="Rectangle 3">
            <a:extLst>
              <a:ext uri="{FF2B5EF4-FFF2-40B4-BE49-F238E27FC236}">
                <a16:creationId xmlns:a16="http://schemas.microsoft.com/office/drawing/2014/main" xmlns="" id="{C71F4262-0FF1-A744-9D5B-8017179C2C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8917" name="AutoShape 5">
            <a:extLst>
              <a:ext uri="{FF2B5EF4-FFF2-40B4-BE49-F238E27FC236}">
                <a16:creationId xmlns:a16="http://schemas.microsoft.com/office/drawing/2014/main" xmlns="" id="{B3DC0A76-5230-E060-57C5-667AF05812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1" y="3352801"/>
            <a:ext cx="976313" cy="301625"/>
          </a:xfrm>
          <a:prstGeom prst="rightArrow">
            <a:avLst>
              <a:gd name="adj1" fmla="val 50000"/>
              <a:gd name="adj2" fmla="val 80921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3" name="Picture 2" descr="A picture containing text, standing, mammal&#10;&#10;Description automatically generated">
            <a:extLst>
              <a:ext uri="{FF2B5EF4-FFF2-40B4-BE49-F238E27FC236}">
                <a16:creationId xmlns:a16="http://schemas.microsoft.com/office/drawing/2014/main" xmlns="" id="{F3F850AA-3998-C07C-C7D6-00AEA6C6CA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00200"/>
            <a:ext cx="4568369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A89757-4EF7-CB21-D6C5-435DB617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 Brain – Coronal Views </a:t>
            </a:r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ABDA953C-C25A-7966-E9B9-04FF9291C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133600"/>
            <a:ext cx="8001000" cy="3200400"/>
          </a:xfrm>
        </p:spPr>
      </p:pic>
    </p:spTree>
    <p:extLst>
      <p:ext uri="{BB962C8B-B14F-4D97-AF65-F5344CB8AC3E}">
        <p14:creationId xmlns:p14="http://schemas.microsoft.com/office/powerpoint/2010/main" val="33343016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085807-BAFF-4FD0-8182-7BB40FB30E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Next Steps: How to put it together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474AC35-E670-3080-E929-35E2ABA10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066801"/>
            <a:ext cx="11017250" cy="54102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Say what you know:  Cognitive Impairment and to what degree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Say what you think it might be (or what it is not)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Sometimes the diagnosis takes time, further evaluation, stopping medications, treating depression/anxiety, decreasing ETOH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Note contributing factors (cardiovascular history, sleep apnea, depression, meds, alcohol,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Next steps: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More frequently, we are seeing a mix of both Neurodegenerative and Vascular Dementias.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If you feel confident in your diagnosis, ensure you have time and a method of breaking bad news. </a:t>
            </a:r>
          </a:p>
          <a:p>
            <a:pPr marL="689372" lvl="1" indent="-342900"/>
            <a:r>
              <a:rPr lang="en-US" sz="2000"/>
              <a:t>Remember, this may be a terminal diagnosis </a:t>
            </a:r>
          </a:p>
          <a:p>
            <a:pPr marL="689372" lvl="1" indent="-342900"/>
            <a:endParaRPr lang="en-US" sz="20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Focus on what is preserved, not lost.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Dx is not a one time event, plan to review dx and plans.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Include caregiver supports/concern for caregiver stress/strain in plan 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AA33216-71CE-D36B-0F0B-5D79E40264A7}"/>
              </a:ext>
            </a:extLst>
          </p:cNvPr>
          <p:cNvSpPr txBox="1"/>
          <p:nvPr/>
        </p:nvSpPr>
        <p:spPr>
          <a:xfrm>
            <a:off x="9525000" y="4876800"/>
            <a:ext cx="1447800" cy="175432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800"/>
              <a:t>Setting</a:t>
            </a:r>
          </a:p>
          <a:p>
            <a:r>
              <a:rPr lang="en-US" sz="1800"/>
              <a:t>Perception</a:t>
            </a:r>
          </a:p>
          <a:p>
            <a:r>
              <a:rPr lang="en-US" sz="1800"/>
              <a:t>Invitation</a:t>
            </a:r>
          </a:p>
          <a:p>
            <a:r>
              <a:rPr lang="en-US" sz="1800"/>
              <a:t>Knowledge</a:t>
            </a:r>
          </a:p>
          <a:p>
            <a:r>
              <a:rPr lang="en-US" sz="1800"/>
              <a:t>Empathy</a:t>
            </a:r>
          </a:p>
          <a:p>
            <a:r>
              <a:rPr lang="en-US" sz="180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35885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xmlns="" id="{4E90FA8B-CA7A-1192-5D9F-B56374E27D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23875"/>
            <a:ext cx="10172701" cy="956516"/>
          </a:xfrm>
        </p:spPr>
        <p:txBody>
          <a:bodyPr/>
          <a:lstStyle/>
          <a:p>
            <a:r>
              <a:rPr lang="en-US" altLang="en-US" sz="3600"/>
              <a:t>When to refer to Geriatrics: 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xmlns="" id="{7F2D66D1-446F-11E2-46EC-20FA614BB6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1143000"/>
            <a:ext cx="9601200" cy="54864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Help with diagnosis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Behavioral issues – though note we have a wait list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Caregiver stress and supports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Treatment options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Review of medications</a:t>
            </a:r>
          </a:p>
          <a:p>
            <a:endParaRPr lang="en-US" altLang="en-US" sz="2800"/>
          </a:p>
          <a:p>
            <a:r>
              <a:rPr lang="en-US" altLang="en-US" sz="2800"/>
              <a:t> * </a:t>
            </a:r>
            <a:r>
              <a:rPr lang="en-US" altLang="en-US" sz="2800" b="1"/>
              <a:t>Recommended for referral: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/>
              <a:t>Please have reason for referral – the more detailed the better.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/>
              <a:t>Note labs (difficult for us to see them), imaging and Neuropsych if done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/>
              <a:t>Include any work up &amp; assessments – again, detail is better </a:t>
            </a:r>
          </a:p>
          <a:p>
            <a:pPr lvl="1" indent="0">
              <a:buNone/>
            </a:pPr>
            <a:r>
              <a:rPr lang="en-US" altLang="en-US" sz="2400"/>
              <a:t>       For ex, if MOCA – please don’t just write score – detail out deficits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/>
              <a:t>Note h/o delirium, and any pertinent medical history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400"/>
              <a:t>Start discussion of care planning and possible driving retirement</a:t>
            </a:r>
          </a:p>
          <a:p>
            <a:endParaRPr lang="en-US" altLang="en-US" sz="2800"/>
          </a:p>
          <a:p>
            <a:endParaRPr lang="en-US" altLang="en-US" sz="3600"/>
          </a:p>
          <a:p>
            <a:endParaRPr lang="en-US" altLang="en-US" sz="3600"/>
          </a:p>
          <a:p>
            <a:endParaRPr lang="en-US" altLang="en-US" sz="3600"/>
          </a:p>
          <a:p>
            <a:pPr>
              <a:buFont typeface="Wingdings 2" panose="05020102010507070707" pitchFamily="18" charset="2"/>
              <a:buNone/>
            </a:pPr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85F166-12B5-4621-B4CF-B1E812804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Referrals: Neurology and Neuropsychology</a:t>
            </a:r>
            <a:br>
              <a:rPr lang="en-US" sz="3200"/>
            </a:br>
            <a:endParaRPr lang="en-US" sz="3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81B207D-EFAD-0BF7-2F84-E3E57126A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219199"/>
            <a:ext cx="10902951" cy="511492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Help with diagnosis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If there seems to be a neurological component – tremor, change in gait, change in speech patterns, and things do not to seem to add up – then send to Neurology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Results of imaging – NPH, ? CAA</a:t>
            </a:r>
          </a:p>
          <a:p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 send to MGH Neurology or </a:t>
            </a:r>
            <a:r>
              <a:rPr lang="en-US" sz="2400" err="1"/>
              <a:t>Umass</a:t>
            </a:r>
            <a:r>
              <a:rPr lang="en-US" sz="2400"/>
              <a:t> specialists if concerns about a rarer type of dementia (</a:t>
            </a:r>
            <a:r>
              <a:rPr lang="en-US" sz="2400" err="1"/>
              <a:t>ie</a:t>
            </a:r>
            <a:r>
              <a:rPr lang="en-US" sz="2400"/>
              <a:t>. Progressive Supranuclear Palsy, </a:t>
            </a:r>
            <a:r>
              <a:rPr lang="en-US" sz="2400" err="1"/>
              <a:t>Corticobasal</a:t>
            </a:r>
            <a:r>
              <a:rPr lang="en-US" sz="2400"/>
              <a:t> Degeneration) or desire for clinical study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err="1"/>
              <a:t>Neuropsych</a:t>
            </a:r>
            <a:r>
              <a:rPr lang="en-US" sz="2400" b="1"/>
              <a:t> assessment</a:t>
            </a:r>
            <a:r>
              <a:rPr lang="en-US" sz="2400"/>
              <a:t>:  possibly if MOCA score &gt; 15 AND if depression/anxiety are not severe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 To establish a baseline or help with diagnosis, if helps with planning, driving, if c/w    goals of care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Consider PT/OT/ST referrals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485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ACE7ABB-4BAB-DB12-2316-42CEB00D2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Memory changes: Normal Aging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C8A24C-DC77-9EB5-09E2-591C7F9F1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760" y="1480391"/>
            <a:ext cx="10904542" cy="4615609"/>
          </a:xfrm>
        </p:spPr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Some occasional word  or name finding difficulties but you may remember later in the day - “tip of the tongue”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Misplacing things like glasses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The need to make lists or write things down more than you did in the past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Harder to multi-task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May take longer to recall information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May take longer to learn new information</a:t>
            </a:r>
          </a:p>
        </p:txBody>
      </p:sp>
    </p:spTree>
    <p:extLst>
      <p:ext uri="{BB962C8B-B14F-4D97-AF65-F5344CB8AC3E}">
        <p14:creationId xmlns:p14="http://schemas.microsoft.com/office/powerpoint/2010/main" val="1356355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xmlns="" id="{A2F90B49-59B7-2A34-2EDC-BA566D11382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 anchor="ctr">
            <a:noAutofit/>
          </a:bodyPr>
          <a:lstStyle/>
          <a:p>
            <a:r>
              <a:rPr lang="en-US" sz="3600"/>
              <a:t>Memory changes: </a:t>
            </a:r>
            <a:r>
              <a:rPr lang="en-US" altLang="en-US" sz="3600"/>
              <a:t>Mild Cognitive Impairment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xmlns="" id="{ECB91D2C-287E-87BC-D1DF-E843BC8BA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lIns="92075" tIns="46038" rIns="92075" bIns="46038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Corroborated complaint of memory loss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Normal overall cognition and ADLs – functional status is preserved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Memory impaired for age and education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   (&gt;1.5 SD below cohort)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800"/>
              <a:t>About 12% (vs 1-2% nls) progress yearly to AD though can be reversible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D165A19-AF37-421B-8EF2-6B0D30D932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523874"/>
            <a:ext cx="10902951" cy="1076325"/>
          </a:xfrm>
        </p:spPr>
        <p:txBody>
          <a:bodyPr/>
          <a:lstStyle/>
          <a:p>
            <a:r>
              <a:rPr lang="en-US" sz="4000"/>
              <a:t> </a:t>
            </a:r>
            <a:br>
              <a:rPr lang="en-US" sz="4000"/>
            </a:br>
            <a:r>
              <a:rPr lang="en-US" sz="4000"/>
              <a:t>Objectives: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753F315-80AF-4E7F-B55F-E60DF60229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2057399"/>
            <a:ext cx="10902950" cy="3468211"/>
          </a:xfrm>
        </p:spPr>
        <p:txBody>
          <a:bodyPr/>
          <a:lstStyle/>
          <a:p>
            <a:pPr marR="0">
              <a:lnSpc>
                <a:spcPct val="107000"/>
              </a:lnSpc>
              <a:spcAft>
                <a:spcPts val="600"/>
              </a:spcAft>
            </a:pPr>
            <a:endParaRPr lang="en-US" sz="1600" b="1">
              <a:solidFill>
                <a:schemeClr val="accent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Aft>
                <a:spcPts val="600"/>
              </a:spcAft>
            </a:pPr>
            <a:r>
              <a:rPr lang="en-US" sz="3600"/>
              <a:t>Discuss how to assess and diagnose cognitive impairment</a:t>
            </a:r>
            <a:br>
              <a:rPr lang="en-US" sz="3600"/>
            </a:br>
            <a:r>
              <a:rPr lang="en-US" sz="3600"/>
              <a:t>Review current treatments for dementia </a:t>
            </a:r>
            <a:br>
              <a:rPr lang="en-US" sz="3600"/>
            </a:br>
            <a:r>
              <a:rPr lang="en-US" sz="3600"/>
              <a:t>Educate on when to do driving assessments</a:t>
            </a:r>
          </a:p>
          <a:p>
            <a:pPr marR="0">
              <a:lnSpc>
                <a:spcPct val="107000"/>
              </a:lnSpc>
              <a:spcAft>
                <a:spcPts val="600"/>
              </a:spcAft>
            </a:pPr>
            <a:endParaRPr lang="en-US" sz="360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Aft>
                <a:spcPts val="600"/>
              </a:spcAft>
            </a:pPr>
            <a:r>
              <a:rPr lang="en-US" sz="360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disclosures </a:t>
            </a:r>
          </a:p>
          <a:p>
            <a:pPr>
              <a:spcAft>
                <a:spcPts val="1000"/>
              </a:spcAft>
            </a:pP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67835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CA8C0CBC-DDCC-2F8B-C707-4523DED8CC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704850"/>
            <a:ext cx="8229600" cy="819150"/>
          </a:xfrm>
        </p:spPr>
        <p:txBody>
          <a:bodyPr/>
          <a:lstStyle/>
          <a:p>
            <a:pPr eaLnBrk="1" hangingPunct="1"/>
            <a:r>
              <a:rPr lang="en-US" altLang="en-US" sz="3600"/>
              <a:t>Memory Changes: Dementia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xmlns="" id="{F47F6CDE-A64F-5FEC-FEA9-20DBCB2B1A1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600200"/>
            <a:ext cx="8915400" cy="5105400"/>
          </a:xfrm>
        </p:spPr>
        <p:txBody>
          <a:bodyPr/>
          <a:lstStyle/>
          <a:p>
            <a:pPr marL="609600" indent="-609600">
              <a:lnSpc>
                <a:spcPct val="80000"/>
              </a:lnSpc>
            </a:pPr>
            <a:r>
              <a:rPr lang="en-US" altLang="en-US" sz="2800"/>
              <a:t>The development of multiple cognitive deficits manifested by both:</a:t>
            </a:r>
          </a:p>
          <a:p>
            <a:pPr marL="609600" indent="-609600">
              <a:lnSpc>
                <a:spcPct val="80000"/>
              </a:lnSpc>
            </a:pPr>
            <a:endParaRPr lang="en-US" altLang="en-US" sz="2800"/>
          </a:p>
          <a:p>
            <a:pPr marL="609600" indent="-609600">
              <a:lnSpc>
                <a:spcPct val="80000"/>
              </a:lnSpc>
            </a:pPr>
            <a:r>
              <a:rPr lang="en-US" altLang="en-US" sz="2800" b="1"/>
              <a:t>Memory impairment</a:t>
            </a:r>
            <a:r>
              <a:rPr lang="en-US" altLang="en-US" sz="2800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800"/>
              <a:t>	Impaired ability to learn new information </a:t>
            </a:r>
          </a:p>
          <a:p>
            <a:pPr marL="609600" indent="-609600">
              <a:lnSpc>
                <a:spcPct val="80000"/>
              </a:lnSpc>
            </a:pPr>
            <a:r>
              <a:rPr lang="en-US" altLang="en-US" sz="2800"/>
              <a:t>	Difficulty recalling previously learned information</a:t>
            </a:r>
            <a:endParaRPr lang="en-US" altLang="en-US" sz="2800" b="1"/>
          </a:p>
          <a:p>
            <a:pPr marL="609600" indent="-609600">
              <a:lnSpc>
                <a:spcPct val="80000"/>
              </a:lnSpc>
            </a:pPr>
            <a:endParaRPr lang="en-US" altLang="en-US" sz="2800" b="1">
              <a:solidFill>
                <a:srgbClr val="FFFF66"/>
              </a:solidFill>
            </a:endParaRPr>
          </a:p>
          <a:p>
            <a:pPr marL="609600" indent="-609600">
              <a:lnSpc>
                <a:spcPct val="80000"/>
              </a:lnSpc>
            </a:pPr>
            <a:r>
              <a:rPr lang="en-US" altLang="en-US" sz="2800" b="1"/>
              <a:t>One or more</a:t>
            </a:r>
            <a:r>
              <a:rPr lang="en-US" altLang="en-US" sz="2800"/>
              <a:t> of the following cognitive disturbances:	</a:t>
            </a:r>
            <a:endParaRPr lang="en-US" altLang="en-US" sz="2800" b="1"/>
          </a:p>
          <a:p>
            <a:pPr marL="1009650" lvl="1" indent="-609600">
              <a:lnSpc>
                <a:spcPct val="80000"/>
              </a:lnSpc>
            </a:pPr>
            <a:r>
              <a:rPr lang="en-US" altLang="en-US" sz="2800" b="1"/>
              <a:t>Aphasia</a:t>
            </a:r>
            <a:r>
              <a:rPr lang="en-US" altLang="en-US" sz="2800"/>
              <a:t>: language disturbance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2800" b="1"/>
              <a:t>Apraxia</a:t>
            </a:r>
            <a:r>
              <a:rPr lang="en-US" altLang="en-US" sz="2800"/>
              <a:t>: impaired skilled or symbolic movement despite intact motor function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2800" b="1"/>
              <a:t>Agnosia</a:t>
            </a:r>
            <a:r>
              <a:rPr lang="en-US" altLang="en-US" sz="2800"/>
              <a:t>: failure to recognize or identify entities despite intact sensory function</a:t>
            </a:r>
          </a:p>
          <a:p>
            <a:pPr marL="1009650" lvl="1" indent="-609600">
              <a:lnSpc>
                <a:spcPct val="80000"/>
              </a:lnSpc>
            </a:pPr>
            <a:r>
              <a:rPr lang="en-US" altLang="en-US" sz="2800" b="1"/>
              <a:t>Executive functioning</a:t>
            </a:r>
            <a:r>
              <a:rPr lang="en-US" altLang="en-US" sz="2800"/>
              <a:t>: planning, organizing, sequencing, abstracting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xmlns="" id="{A1500D45-EB91-0330-63AF-B7B144EB3A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The major dementia syndromes include</a:t>
            </a:r>
            <a:r>
              <a:rPr lang="en-US" altLang="en-US" sz="3200"/>
              <a:t>:</a:t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xmlns="" id="{20C35133-DC04-6684-EB4E-743A4F76070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219201"/>
            <a:ext cx="8229600" cy="5486400"/>
          </a:xfrm>
        </p:spPr>
        <p:txBody>
          <a:bodyPr/>
          <a:lstStyle/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Alzheimer’s Disease (AD)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Vascular dementia (VaD)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Dementia with Lewy bodies (DLB)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Frontotemporal dementia (FTD)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Parkinson’s disease with dementia (PDD)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3200"/>
              <a:t>Normal Pressure Hydrocephalus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Also: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“Reversible” (possibly) dementias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Alcoholic  dementia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/>
              <a:t>AIDS dementia </a:t>
            </a:r>
          </a:p>
          <a:p>
            <a:r>
              <a:rPr lang="en-US" altLang="en-US" sz="3200"/>
              <a:t>Note – there are over 120 different types! </a:t>
            </a:r>
          </a:p>
          <a:p>
            <a:pPr eaLnBrk="1" hangingPunct="1"/>
            <a:endParaRPr lang="en-US" altLang="en-US" sz="3200"/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>
            <a:extLst>
              <a:ext uri="{FF2B5EF4-FFF2-40B4-BE49-F238E27FC236}">
                <a16:creationId xmlns:a16="http://schemas.microsoft.com/office/drawing/2014/main" xmlns="" id="{6CCEE8FE-ADBC-6D36-1682-6AF04F555E5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704850"/>
            <a:ext cx="8305800" cy="81915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chemeClr val="tx1"/>
                </a:solidFill>
              </a:rPr>
              <a:t>Dementia Types: Frequency</a:t>
            </a:r>
            <a:endParaRPr lang="en-US" altLang="en-US" sz="3200"/>
          </a:p>
        </p:txBody>
      </p:sp>
      <p:sp>
        <p:nvSpPr>
          <p:cNvPr id="125955" name="Content Placeholder 2">
            <a:extLst>
              <a:ext uri="{FF2B5EF4-FFF2-40B4-BE49-F238E27FC236}">
                <a16:creationId xmlns:a16="http://schemas.microsoft.com/office/drawing/2014/main" xmlns="" id="{45C05A3B-F9DE-9185-43F3-CE82656073F3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1981200" y="1524000"/>
            <a:ext cx="4038600" cy="4830763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AD: 60% - 70%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Vascular: 17-20%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Mixed: 10%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Other  progressive disorders: 10%  (e.g. Lewy body, frontotemporal)</a:t>
            </a:r>
          </a:p>
          <a:p>
            <a:pPr eaLnBrk="1" hangingPunct="1"/>
            <a:endParaRPr lang="en-US" altLang="en-US" sz="2400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Reversible dementia (e.g., drug toxicity, metabolic changes, thyroid disease, subdural hematoma, normal-pressure hydrocephalus): 2% - 5%</a:t>
            </a:r>
          </a:p>
          <a:p>
            <a:pPr eaLnBrk="1" hangingPunct="1"/>
            <a:endParaRPr lang="en-US" altLang="en-US" sz="2400"/>
          </a:p>
        </p:txBody>
      </p:sp>
      <p:pic>
        <p:nvPicPr>
          <p:cNvPr id="125956" name="Content Placeholder 4" descr="images pie chart.jpg">
            <a:extLst>
              <a:ext uri="{FF2B5EF4-FFF2-40B4-BE49-F238E27FC236}">
                <a16:creationId xmlns:a16="http://schemas.microsoft.com/office/drawing/2014/main" xmlns="" id="{9C5E9E51-A383-BFCF-4227-4EEA89745F7A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2286000"/>
            <a:ext cx="3657600" cy="3886200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xmlns="" id="{2D45C9D7-6373-115D-5FCF-17591FE81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b="1"/>
              <a:t>Alzheimer’s Disease (AD):</a:t>
            </a:r>
            <a:endParaRPr lang="en-US" altLang="en-US"/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xmlns="" id="{5466B229-C4F4-F170-86E5-663DB7FCD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2043112"/>
            <a:ext cx="4038600" cy="4433888"/>
          </a:xfrm>
        </p:spPr>
        <p:txBody>
          <a:bodyPr/>
          <a:lstStyle/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400"/>
              <a:t>B Amyloid protein deposits</a:t>
            </a:r>
          </a:p>
          <a:p>
            <a:pPr marL="345281" lvl="2" indent="0">
              <a:buNone/>
            </a:pPr>
            <a:r>
              <a:rPr lang="en-US" altLang="en-US" sz="2400"/>
              <a:t>   in extracellular  parenchymal plaques</a:t>
            </a:r>
          </a:p>
          <a:p>
            <a:pPr marL="342900" indent="-342900" eaLnBrk="1" hangingPunct="1">
              <a:buFont typeface="Wingdings" panose="05000000000000000000" pitchFamily="2" charset="2"/>
              <a:buChar char="Ø"/>
            </a:pPr>
            <a:endParaRPr lang="en-US" altLang="en-US" sz="2400"/>
          </a:p>
          <a:p>
            <a:pPr marL="342900" indent="-342900"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b="1" i="0">
                <a:solidFill>
                  <a:srgbClr val="5F6368"/>
                </a:solidFill>
                <a:effectLst/>
              </a:rPr>
              <a:t>Tau</a:t>
            </a:r>
            <a:r>
              <a:rPr lang="en-US" sz="2400" b="0" i="0">
                <a:solidFill>
                  <a:srgbClr val="4D5156"/>
                </a:solidFill>
                <a:effectLst/>
              </a:rPr>
              <a:t>, the microtubule‐associated protein, forms insoluble filaments that accumulate as neurofibrillary tangles </a:t>
            </a:r>
            <a:endParaRPr lang="en-US" altLang="en-US" sz="2400" b="1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</p:txBody>
      </p:sp>
      <p:pic>
        <p:nvPicPr>
          <p:cNvPr id="34820" name="Content Placeholder 5" descr="alzheimers-plaques.jpg">
            <a:extLst>
              <a:ext uri="{FF2B5EF4-FFF2-40B4-BE49-F238E27FC236}">
                <a16:creationId xmlns:a16="http://schemas.microsoft.com/office/drawing/2014/main" xmlns="" id="{4B3E1B02-15E4-A22A-93AB-157634DBE0F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53200" y="1981200"/>
            <a:ext cx="4038600" cy="3581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xmlns="" id="{04336247-66EA-4DD1-DEC8-7054CD60D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4800" b="1"/>
              <a:t>Alzheimer’s Disease (AD):</a:t>
            </a:r>
            <a:endParaRPr lang="en-US" altLang="en-US"/>
          </a:p>
        </p:txBody>
      </p:sp>
      <p:sp>
        <p:nvSpPr>
          <p:cNvPr id="35843" name="Content Placeholder 2">
            <a:extLst>
              <a:ext uri="{FF2B5EF4-FFF2-40B4-BE49-F238E27FC236}">
                <a16:creationId xmlns:a16="http://schemas.microsoft.com/office/drawing/2014/main" xmlns="" id="{70712ABC-F096-A1F3-014B-9C78F1B749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33600" y="2209800"/>
            <a:ext cx="4038600" cy="4068763"/>
          </a:xfrm>
        </p:spPr>
        <p:txBody>
          <a:bodyPr/>
          <a:lstStyle/>
          <a:p>
            <a:pPr eaLnBrk="1" hangingPunct="1"/>
            <a:r>
              <a:rPr lang="en-US" altLang="en-US" sz="2000"/>
              <a:t>Early degeneration of </a:t>
            </a:r>
            <a:r>
              <a:rPr lang="en-US" altLang="en-US" sz="2000" b="1"/>
              <a:t>mesial temporal lobes – most likely causes the prominent impairment of recent memory (seen in both MCI and AD)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 b="1"/>
              <a:t>Early degeneration of the basal forebrain – the rationale behind cholinergic augmentation</a:t>
            </a:r>
          </a:p>
          <a:p>
            <a:pPr eaLnBrk="1" hangingPunct="1"/>
            <a:endParaRPr lang="en-US" altLang="en-US" sz="2000"/>
          </a:p>
          <a:p>
            <a:pPr eaLnBrk="1" hangingPunct="1"/>
            <a:r>
              <a:rPr lang="en-US" altLang="en-US" sz="2000"/>
              <a:t>Subcortical and primary sensory and motor cortex structures are spared.</a:t>
            </a:r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 sz="1800"/>
          </a:p>
          <a:p>
            <a:pPr eaLnBrk="1" hangingPunct="1"/>
            <a:endParaRPr lang="en-US" altLang="en-US"/>
          </a:p>
        </p:txBody>
      </p:sp>
      <p:pic>
        <p:nvPicPr>
          <p:cNvPr id="35844" name="Content Placeholder 3" descr="images.jpg">
            <a:extLst>
              <a:ext uri="{FF2B5EF4-FFF2-40B4-BE49-F238E27FC236}">
                <a16:creationId xmlns:a16="http://schemas.microsoft.com/office/drawing/2014/main" xmlns="" id="{CA5C344F-C35F-3342-F0EC-20CF80AEAA3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2133600"/>
            <a:ext cx="3276600" cy="3733799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>
            <a:extLst>
              <a:ext uri="{FF2B5EF4-FFF2-40B4-BE49-F238E27FC236}">
                <a16:creationId xmlns:a16="http://schemas.microsoft.com/office/drawing/2014/main" xmlns="" id="{DFDF9807-6E9F-6E4F-3C33-1B7F0A5D62C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600" b="1"/>
              <a:t>Stages: Mild</a:t>
            </a:r>
            <a:endParaRPr lang="en-US" altLang="en-US" sz="3600"/>
          </a:p>
        </p:txBody>
      </p:sp>
      <p:sp>
        <p:nvSpPr>
          <p:cNvPr id="112643" name="Content Placeholder 2">
            <a:extLst>
              <a:ext uri="{FF2B5EF4-FFF2-40B4-BE49-F238E27FC236}">
                <a16:creationId xmlns:a16="http://schemas.microsoft.com/office/drawing/2014/main" xmlns="" id="{16806A4A-39FF-072C-DC1F-BD7D8DA751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1" y="1480391"/>
            <a:ext cx="8458200" cy="4691809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200" b="1"/>
              <a:t>Year 1-3 from onset of symptoms</a:t>
            </a:r>
            <a:endParaRPr lang="en-US" altLang="en-US" sz="3200"/>
          </a:p>
          <a:p>
            <a:pPr eaLnBrk="1" hangingPunct="1">
              <a:buFontTx/>
              <a:buNone/>
            </a:pPr>
            <a:endParaRPr lang="en-US" altLang="en-US" sz="3200"/>
          </a:p>
          <a:p>
            <a:pPr eaLnBrk="1" hangingPunct="1">
              <a:buFontTx/>
              <a:buNone/>
            </a:pPr>
            <a:r>
              <a:rPr lang="en-US" altLang="en-US" sz="2800" b="1"/>
              <a:t>MOCA 18-25; MMSE 21-25; CDR 1; FAST 4* </a:t>
            </a:r>
          </a:p>
          <a:p>
            <a:pPr eaLnBrk="1" hangingPunct="1">
              <a:buFontTx/>
              <a:buNone/>
            </a:pPr>
            <a:endParaRPr lang="en-US" altLang="en-US" sz="2800" b="1"/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Disoriented to date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Naming difficulties (anomia)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Mild difficulty copying figures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Problems managing finances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Recent recall problems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Decreased insight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Irritability, mood change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Social withdrawal</a:t>
            </a:r>
          </a:p>
          <a:p>
            <a:pPr eaLnBrk="1" hangingPunct="1"/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>
            <a:extLst>
              <a:ext uri="{FF2B5EF4-FFF2-40B4-BE49-F238E27FC236}">
                <a16:creationId xmlns:a16="http://schemas.microsoft.com/office/drawing/2014/main" xmlns="" id="{108BF6B2-EDDB-1EB3-E691-6DDFCB213DC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05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2400" b="1"/>
              <a:t/>
            </a:r>
            <a:br>
              <a:rPr lang="en-US" altLang="en-US" sz="2400" b="1"/>
            </a:br>
            <a:r>
              <a:rPr lang="en-US" altLang="en-US" sz="3600" b="1"/>
              <a:t>Stages: Moderate</a:t>
            </a:r>
          </a:p>
        </p:txBody>
      </p:sp>
      <p:sp>
        <p:nvSpPr>
          <p:cNvPr id="113667" name="Content Placeholder 2">
            <a:extLst>
              <a:ext uri="{FF2B5EF4-FFF2-40B4-BE49-F238E27FC236}">
                <a16:creationId xmlns:a16="http://schemas.microsoft.com/office/drawing/2014/main" xmlns="" id="{1141D5A0-0D06-F3F0-5975-D5BBFC7FF1B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1200" y="1371600"/>
            <a:ext cx="8229600" cy="5105400"/>
          </a:xfrm>
        </p:spPr>
        <p:txBody>
          <a:bodyPr/>
          <a:lstStyle/>
          <a:p>
            <a:pPr eaLnBrk="1" hangingPunct="1"/>
            <a:r>
              <a:rPr lang="en-US" altLang="en-US" sz="2800" b="1"/>
              <a:t>Year 2-8</a:t>
            </a:r>
            <a:r>
              <a:rPr lang="en-US" altLang="en-US" sz="2800"/>
              <a:t> 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 b="1"/>
              <a:t>MOCA 10-17; MMSE 11- 20; CDR 2; FAST 5-6*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Disordered to date, place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Comprehension difficulties (aphasia)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Impaired language and calculating skills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Impaired new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sz="2400"/>
              <a:t>Getting lost in familiar places; ; driving difficulties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Problems with dressing, grooming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Not cooking, shopping, banking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Restless, anxious, depressed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Delusions, agitation, aggression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400"/>
              <a:t>New incontinence – bladder and bowel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>
            <a:extLst>
              <a:ext uri="{FF2B5EF4-FFF2-40B4-BE49-F238E27FC236}">
                <a16:creationId xmlns:a16="http://schemas.microsoft.com/office/drawing/2014/main" xmlns="" id="{357BDB68-A81F-FF9F-3B68-D74AB81BD48D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Stages: Severe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xmlns="" id="{875CB60C-5429-F3E1-68FE-1319EFEC6C2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28800" y="1295399"/>
            <a:ext cx="9836151" cy="5038725"/>
          </a:xfrm>
        </p:spPr>
        <p:txBody>
          <a:bodyPr>
            <a:normAutofit/>
          </a:bodyPr>
          <a:lstStyle/>
          <a:p>
            <a:pPr>
              <a:buClr>
                <a:schemeClr val="accent3"/>
              </a:buClr>
              <a:defRPr/>
            </a:pPr>
            <a:r>
              <a:rPr lang="en-US" sz="2800" b="1"/>
              <a:t>Year 6-12</a:t>
            </a:r>
          </a:p>
          <a:p>
            <a:pPr>
              <a:buClr>
                <a:schemeClr val="accent3"/>
              </a:buClr>
              <a:defRPr/>
            </a:pPr>
            <a:r>
              <a:rPr lang="en-US" sz="2800"/>
              <a:t/>
            </a:r>
            <a:br>
              <a:rPr lang="en-US" sz="2800"/>
            </a:br>
            <a:r>
              <a:rPr lang="en-US" sz="2800" b="1"/>
              <a:t>MOCA &lt; 10; MMSE: 0-10; CDR 3; FAST 7*</a:t>
            </a:r>
            <a:r>
              <a:rPr lang="en-US" sz="2800"/>
              <a:t> </a:t>
            </a:r>
          </a:p>
          <a:p>
            <a:pPr>
              <a:buClr>
                <a:schemeClr val="accent3"/>
              </a:buClr>
              <a:defRPr/>
            </a:pPr>
            <a:endParaRPr lang="en-US" sz="280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Remote memory gone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Nearly unintelligible verbal output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Unable to copy or write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No longer grooming or dressing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Incontinent all the time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Motor or verbal agitation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Distressing conditions:  pressure ulcers, constipation, pain, weight loss, contractures, and shortness of breath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Hospice eligible at FAST 7C 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 sz="2400"/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xmlns="" id="{DE15A2C1-21B5-5656-21DF-4299D4FECF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/>
              <a:t>Vascular dementia (VaD)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xmlns="" id="{EE9412DB-B35B-3209-B9BC-E69B31ADD52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Causally related to cerebrovascular disease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Multiple or strategically placed large-vessel occlusions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Multiple small-vessel occlusions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Often seen as “chronic microvascular changes”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3200"/>
              <a:t> 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Approximately 25% of patients who have a stroke meet criteria for dementia on follow-up at 3 months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3200"/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Relative risk in 4 years post stroke is 5.5% or 8.4% per year, compared with 1.3% for the general population.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83A340A6-823D-D0DA-9E27-599428C1C9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b="1"/>
              <a:t>Vascular dementia (VaD)</a:t>
            </a:r>
            <a:r>
              <a:rPr lang="en-US" sz="4000"/>
              <a:t/>
            </a:r>
            <a:br>
              <a:rPr lang="en-US" sz="4000"/>
            </a:br>
            <a:endParaRPr lang="en-US" sz="4000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xmlns="" id="{F99AC2CA-0D7F-E394-0D5F-2F00FD6313E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1350" y="1295400"/>
            <a:ext cx="10902951" cy="444703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3200" b="1"/>
              <a:t>Diagnosis: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History and ROS 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Imaging studies and neurologic signs on exam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Said to follow a classic stroke-like disease course (abrupt onset or stepwise deterioration)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In practice, ~ 1/3 of patients experience an insidious disease onset and gradual decline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Also, there is often no history of CVA or focal neurologic signs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MMSE is not sensitive for vascular dementia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3200"/>
              <a:t>Associated with cognitive slowing, apathy, and poor problem solving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xmlns="" id="{D8685083-600F-4447-C5D6-799880CCA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1350" y="523874"/>
            <a:ext cx="10902951" cy="10763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b="1"/>
              <a:t>COGNITIVE DISORDERS: PREVALENT AND COMMONLY UNDIAGNOSED AT EARLY STAGES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3A899465-71FE-157A-8A82-2661853C17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1350" y="1600199"/>
            <a:ext cx="11093450" cy="5181601"/>
          </a:xfrm>
        </p:spPr>
        <p:txBody>
          <a:bodyPr/>
          <a:lstStyle/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2800" b="1"/>
              <a:t>Be on the look out for memory concerns </a:t>
            </a:r>
          </a:p>
          <a:p>
            <a:pPr marL="609600" indent="-609600">
              <a:buFont typeface="Arial" panose="020B0604020202020204" pitchFamily="34" charset="0"/>
              <a:buChar char="•"/>
            </a:pPr>
            <a:r>
              <a:rPr lang="en-US" sz="2800" b="1"/>
              <a:t>Sources: patient or their family, or clinical staff(missed appts, meds, </a:t>
            </a:r>
            <a:r>
              <a:rPr lang="en-US" sz="2800" b="1" err="1"/>
              <a:t>etc</a:t>
            </a:r>
            <a:r>
              <a:rPr lang="en-US" sz="2800" b="1"/>
              <a:t>) </a:t>
            </a:r>
          </a:p>
          <a:p>
            <a:pPr marL="609600" indent="-609600"/>
            <a:endParaRPr lang="en-US" altLang="en-US" sz="2800"/>
          </a:p>
          <a:p>
            <a:pPr marL="609600" indent="-609600"/>
            <a:r>
              <a:rPr lang="en-US" altLang="en-US" sz="2800" u="sng"/>
              <a:t>Studies:</a:t>
            </a:r>
          </a:p>
          <a:p>
            <a:pPr marL="609600" indent="-609600"/>
            <a:r>
              <a:rPr lang="en-US" altLang="en-US" sz="2800"/>
              <a:t>22% of caregivers didn’t recognize dementia (</a:t>
            </a:r>
            <a:r>
              <a:rPr lang="en-US" altLang="en-US" sz="2800" i="1"/>
              <a:t>Greiner et al. JAMA 1997;277:1757)</a:t>
            </a:r>
            <a:endParaRPr lang="en-US" altLang="en-US" sz="2800"/>
          </a:p>
          <a:p>
            <a:pPr marL="609600" indent="-609600"/>
            <a:r>
              <a:rPr lang="en-US" altLang="en-US" sz="2800"/>
              <a:t>64% missed by caregivers and physicians (</a:t>
            </a:r>
            <a:r>
              <a:rPr lang="en-US" altLang="en-US" sz="2800" i="1"/>
              <a:t>Sternberg et al. J Am Geriatr Soc  2000;48:1430-4)</a:t>
            </a:r>
          </a:p>
          <a:p>
            <a:pPr marL="609600" indent="-609600"/>
            <a:endParaRPr lang="en-US" altLang="en-US" sz="2800" i="1"/>
          </a:p>
          <a:p>
            <a:pPr marL="609600" indent="-609600"/>
            <a:endParaRPr lang="en-US" altLang="en-US" sz="2800" i="1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xmlns="" id="{9E3EB88D-C530-80A9-ED8B-DDD3F119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152400"/>
            <a:ext cx="8229600" cy="990600"/>
          </a:xfrm>
        </p:spPr>
        <p:txBody>
          <a:bodyPr/>
          <a:lstStyle/>
          <a:p>
            <a:pPr eaLnBrk="1" hangingPunct="1"/>
            <a:r>
              <a:rPr lang="en-US" altLang="en-US"/>
              <a:t>MRI – Vascular Dementia</a:t>
            </a:r>
          </a:p>
        </p:txBody>
      </p:sp>
      <p:pic>
        <p:nvPicPr>
          <p:cNvPr id="46083" name="Picture 2" descr="C:\Users\Rebecca Starr\Downloads\a50979771dcebf_fazekas2.jpg">
            <a:extLst>
              <a:ext uri="{FF2B5EF4-FFF2-40B4-BE49-F238E27FC236}">
                <a16:creationId xmlns:a16="http://schemas.microsoft.com/office/drawing/2014/main" xmlns="" id="{6812AC0D-3350-5F75-C27F-366FE8CF5A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1524000"/>
            <a:ext cx="4038600" cy="4816475"/>
          </a:xfrm>
        </p:spPr>
      </p:pic>
      <p:sp>
        <p:nvSpPr>
          <p:cNvPr id="46084" name="Content Placeholder 3">
            <a:extLst>
              <a:ext uri="{FF2B5EF4-FFF2-40B4-BE49-F238E27FC236}">
                <a16:creationId xmlns:a16="http://schemas.microsoft.com/office/drawing/2014/main" xmlns="" id="{77357883-AE29-53D9-581F-2973DEBFE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95400"/>
            <a:ext cx="4038600" cy="5181600"/>
          </a:xfrm>
        </p:spPr>
        <p:txBody>
          <a:bodyPr/>
          <a:lstStyle/>
          <a:p>
            <a:pPr eaLnBrk="1" hangingPunct="1"/>
            <a:r>
              <a:rPr lang="en-US" altLang="en-US" sz="1600" b="1"/>
              <a:t>Fazekas scale for WM lesions</a:t>
            </a:r>
          </a:p>
          <a:p>
            <a:pPr eaLnBrk="1" hangingPunct="1"/>
            <a:r>
              <a:rPr lang="en-US" altLang="en-US" sz="1600"/>
              <a:t>On MR, white matter hyperintensities (WMH) and lacunes - both of which are frequently observed in the elderly - are generally viewed as evidence of small vessel disease.</a:t>
            </a:r>
          </a:p>
          <a:p>
            <a:pPr eaLnBrk="1" hangingPunct="1"/>
            <a:r>
              <a:rPr lang="en-US" altLang="en-US" sz="1600"/>
              <a:t/>
            </a:r>
            <a:br>
              <a:rPr lang="en-US" altLang="en-US" sz="1600"/>
            </a:br>
            <a:r>
              <a:rPr lang="en-US" altLang="en-US" sz="1600"/>
              <a:t>It is best scored on transverse FLAIR or T2-weighted images.</a:t>
            </a:r>
            <a:br>
              <a:rPr lang="en-US" altLang="en-US" sz="1600"/>
            </a:br>
            <a:endParaRPr lang="en-US" altLang="en-US" sz="1600"/>
          </a:p>
          <a:p>
            <a:pPr eaLnBrk="1" hangingPunct="1"/>
            <a:r>
              <a:rPr lang="en-US" altLang="en-US" sz="1600"/>
              <a:t>Score: </a:t>
            </a:r>
          </a:p>
          <a:p>
            <a:pPr eaLnBrk="1" hangingPunct="1"/>
            <a:r>
              <a:rPr lang="en-US" altLang="en-US" sz="1600"/>
              <a:t>Fazekas 0: None or a single punctate WMH lesion</a:t>
            </a:r>
          </a:p>
          <a:p>
            <a:pPr eaLnBrk="1" hangingPunct="1"/>
            <a:r>
              <a:rPr lang="en-US" altLang="en-US" sz="1600"/>
              <a:t>Fazekas 1: Multiple punctate lesions</a:t>
            </a:r>
          </a:p>
          <a:p>
            <a:pPr eaLnBrk="1" hangingPunct="1"/>
            <a:r>
              <a:rPr lang="en-US" altLang="en-US" sz="1600"/>
              <a:t>Fazekas 2: Beginning confluency of lesions (bridging)</a:t>
            </a:r>
          </a:p>
          <a:p>
            <a:pPr eaLnBrk="1" hangingPunct="1"/>
            <a:r>
              <a:rPr lang="en-US" altLang="en-US" sz="1600"/>
              <a:t>Fazekas 3: Large confluent lesions </a:t>
            </a:r>
          </a:p>
          <a:p>
            <a:pPr eaLnBrk="1" hangingPunct="1"/>
            <a:endParaRPr lang="en-US" altLang="en-US" sz="16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xmlns="" id="{E6A3AED6-4494-A5F2-F1DC-267F7A2CD0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Dementia with Lewy bodies (DLB):</a:t>
            </a:r>
            <a:r>
              <a:rPr lang="en-US" altLang="en-US" sz="3200"/>
              <a:t/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xmlns="" id="{6DAF5EC6-75FB-28BC-3A8A-C548B8F45969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/>
              <a:t>Characterized by intraneuronal Lewy body inclusions in the cerebral cortex</a:t>
            </a:r>
            <a:endParaRPr lang="en-US" altLang="en-US" sz="2400" b="1"/>
          </a:p>
          <a:p>
            <a:pPr eaLnBrk="1" hangingPunct="1">
              <a:lnSpc>
                <a:spcPct val="80000"/>
              </a:lnSpc>
            </a:pPr>
            <a:r>
              <a:rPr lang="en-US" altLang="en-US" sz="2400" b="1"/>
              <a:t> </a:t>
            </a:r>
            <a:endParaRPr lang="en-US" altLang="en-US"/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400"/>
          </a:p>
        </p:txBody>
      </p:sp>
      <p:pic>
        <p:nvPicPr>
          <p:cNvPr id="47108" name="Picture 3" descr="images.jpg">
            <a:extLst>
              <a:ext uri="{FF2B5EF4-FFF2-40B4-BE49-F238E27FC236}">
                <a16:creationId xmlns:a16="http://schemas.microsoft.com/office/drawing/2014/main" xmlns="" id="{C90CEF37-F26F-3CA4-A833-4D672264DB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71800"/>
            <a:ext cx="3581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xmlns="" id="{6D9BDE52-9DA0-63E6-CC00-6569863791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b="1"/>
              <a:t>Dementia with Lewy bodies (DLB):</a:t>
            </a:r>
            <a:r>
              <a:rPr lang="en-US" altLang="en-US" sz="3200"/>
              <a:t/>
            </a:r>
            <a:br>
              <a:rPr lang="en-US" altLang="en-US" sz="3200"/>
            </a:br>
            <a:endParaRPr lang="en-US" altLang="en-US" sz="32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xmlns="" id="{1D237270-CD5E-7EAC-AACE-F6A64D2BACD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1524000"/>
            <a:ext cx="8229600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n-US" altLang="en-US" sz="2800" b="1"/>
              <a:t>Criteria</a:t>
            </a:r>
            <a:r>
              <a:rPr lang="en-US" altLang="en-US" sz="2800"/>
              <a:t>: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Deficits of attention, frontal-subcortical skills, and visuospatial ability may be particularly prominent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Persistent memory impairment may not occur early but is usually evident with progression. 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Two of the following core features: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/>
              <a:t>1. Fluctuating cognition with pronounced variation in attention and alertness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/>
              <a:t>2. Recurrent visual hallucinations that are typically well formed and detailed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800"/>
              <a:t>3. Spontaneous motor features of parkinsonism</a:t>
            </a:r>
          </a:p>
          <a:p>
            <a:pPr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endParaRPr lang="en-US" altLang="en-US" sz="2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xmlns="" id="{D3117F50-72C8-1EF6-B149-216536142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819150"/>
          </a:xfrm>
        </p:spPr>
        <p:txBody>
          <a:bodyPr/>
          <a:lstStyle/>
          <a:p>
            <a:r>
              <a:rPr lang="en-US" altLang="en-US" sz="3200" b="1"/>
              <a:t>Dementia with Lewy bodies (DLB):</a:t>
            </a:r>
            <a:endParaRPr lang="en-US" altLang="en-US" sz="3200"/>
          </a:p>
        </p:txBody>
      </p:sp>
      <p:sp>
        <p:nvSpPr>
          <p:cNvPr id="49155" name="Content Placeholder 2">
            <a:extLst>
              <a:ext uri="{FF2B5EF4-FFF2-40B4-BE49-F238E27FC236}">
                <a16:creationId xmlns:a16="http://schemas.microsoft.com/office/drawing/2014/main" xmlns="" id="{A8B61C7C-87C7-11A9-0D38-00F9A58B75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920875"/>
            <a:ext cx="4038600" cy="4433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Supportive features include: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Repeated falls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Syncope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Neuroleptic sensitivity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Delusions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Hallucinations in other modalities 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 b="1"/>
              <a:t>REM behavior disorder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LBD Screening tool can help</a:t>
            </a:r>
          </a:p>
          <a:p>
            <a:endParaRPr lang="en-US" altLang="en-US"/>
          </a:p>
        </p:txBody>
      </p:sp>
      <p:sp>
        <p:nvSpPr>
          <p:cNvPr id="49156" name="Content Placeholder 3">
            <a:extLst>
              <a:ext uri="{FF2B5EF4-FFF2-40B4-BE49-F238E27FC236}">
                <a16:creationId xmlns:a16="http://schemas.microsoft.com/office/drawing/2014/main" xmlns="" id="{A8C5473B-DD47-58BD-728B-81ED00B4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0875"/>
            <a:ext cx="4038600" cy="4433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800"/>
              <a:t>Parkinsonism occurs because of involvement of classic subcortical nuclei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Fluctuating sensorium and visual hallucinations may be partially caused by a central cholinergic deficit.</a:t>
            </a:r>
          </a:p>
          <a:p>
            <a:pPr eaLnBrk="1" hangingPunct="1">
              <a:lnSpc>
                <a:spcPct val="80000"/>
              </a:lnSpc>
            </a:pPr>
            <a:endParaRPr lang="en-US" altLang="en-US" sz="2800"/>
          </a:p>
          <a:p>
            <a:pPr eaLnBrk="1" hangingPunct="1">
              <a:lnSpc>
                <a:spcPct val="80000"/>
              </a:lnSpc>
            </a:pPr>
            <a:r>
              <a:rPr lang="en-US" altLang="en-US" sz="2800"/>
              <a:t>Sensitivity to neuroleptics</a:t>
            </a:r>
          </a:p>
          <a:p>
            <a:endParaRPr lang="en-US" altLang="en-US" sz="28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xmlns="" id="{54A39FBF-C053-33EB-692B-C4677DD45E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/>
              <a:t>Frontotemporal dementia (FTD):</a:t>
            </a:r>
            <a:r>
              <a:rPr lang="en-US" sz="4000"/>
              <a:t> </a:t>
            </a:r>
            <a:br>
              <a:rPr lang="en-US" sz="4000"/>
            </a:br>
            <a:endParaRPr lang="en-US" sz="4000"/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xmlns="" id="{F5192162-7CA6-67DD-ABE4-0F4179B70DF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95400" y="1371600"/>
            <a:ext cx="9220200" cy="5181600"/>
          </a:xfrm>
        </p:spPr>
        <p:txBody>
          <a:bodyPr/>
          <a:lstStyle/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Occurs between the ages of 35-75 years; rarely after age 75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en-US" sz="2800"/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Early insidiously progressive impairment of personality and executive functioning, including decision making, prioritizing, and planning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Early progressive language dysfunction  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Often includes failure to initiate appropriate behavior or to inhibit or cease inappropriate behavior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Present with poor social decisions, inappropriate behavior, and apathy, poor insight</a:t>
            </a:r>
          </a:p>
          <a:p>
            <a:pPr marL="457200" indent="-457200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en-US" sz="2800"/>
              <a:t>Memory impairment may be mild compared with degree of executive functioning impairment</a:t>
            </a:r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  <a:p>
            <a:pPr eaLnBrk="1" hangingPunct="1">
              <a:lnSpc>
                <a:spcPct val="80000"/>
              </a:lnSpc>
            </a:pPr>
            <a:endParaRPr lang="en-US" altLang="en-US" sz="16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>
            <a:extLst>
              <a:ext uri="{FF2B5EF4-FFF2-40B4-BE49-F238E27FC236}">
                <a16:creationId xmlns:a16="http://schemas.microsoft.com/office/drawing/2014/main" xmlns="" id="{B362BDF1-3D77-4D00-1C64-ADC63353A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971550"/>
          </a:xfrm>
        </p:spPr>
        <p:txBody>
          <a:bodyPr/>
          <a:lstStyle/>
          <a:p>
            <a:r>
              <a:rPr lang="en-US" altLang="en-US" sz="3600" b="1"/>
              <a:t>Frontotemporal dementia (FTD):</a:t>
            </a:r>
            <a:endParaRPr lang="en-US" altLang="en-US" sz="3600"/>
          </a:p>
        </p:txBody>
      </p:sp>
      <p:pic>
        <p:nvPicPr>
          <p:cNvPr id="54275" name="Content Placeholder 3" descr="left_brain2.jpg">
            <a:extLst>
              <a:ext uri="{FF2B5EF4-FFF2-40B4-BE49-F238E27FC236}">
                <a16:creationId xmlns:a16="http://schemas.microsoft.com/office/drawing/2014/main" xmlns="" id="{B7CCABC5-71D3-B5F1-3AC4-4C1A6A594B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5200" y="2209800"/>
            <a:ext cx="5334000" cy="4343400"/>
          </a:xfr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285AF6-9902-81F9-942A-BA1B1A9A2D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7400" y="914400"/>
            <a:ext cx="8610600" cy="91440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sz="4000" b="0">
                <a:solidFill>
                  <a:schemeClr val="accent3"/>
                </a:solidFill>
              </a:rPr>
              <a:t>Normal Pressure Hydrocephalus</a:t>
            </a:r>
            <a:r>
              <a:rPr lang="en-US" altLang="en-US" sz="4000"/>
              <a:t/>
            </a:r>
            <a:br>
              <a:rPr lang="en-US" altLang="en-US" sz="4000"/>
            </a:br>
            <a:endParaRPr lang="en-US" sz="4000"/>
          </a:p>
        </p:txBody>
      </p:sp>
      <p:sp>
        <p:nvSpPr>
          <p:cNvPr id="60419" name="Subtitle 2">
            <a:extLst>
              <a:ext uri="{FF2B5EF4-FFF2-40B4-BE49-F238E27FC236}">
                <a16:creationId xmlns:a16="http://schemas.microsoft.com/office/drawing/2014/main" xmlns="" id="{8700BDC9-8E75-834D-C958-D7F39C9F20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7400" y="2209800"/>
            <a:ext cx="7854950" cy="4343400"/>
          </a:xfrm>
        </p:spPr>
        <p:txBody>
          <a:bodyPr/>
          <a:lstStyle/>
          <a:p>
            <a:pPr marR="0" algn="l"/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Clinical Features:</a:t>
            </a:r>
            <a:b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    Triad:  Gait disturbance, incontinence, dementia</a:t>
            </a:r>
          </a:p>
          <a:p>
            <a:pPr marR="0" algn="l"/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altLang="en-US" sz="2400" b="1" u="sng">
                <a:latin typeface="Arial" panose="020B0604020202020204" pitchFamily="34" charset="0"/>
                <a:cs typeface="Arial" panose="020B0604020202020204" pitchFamily="34" charset="0"/>
              </a:rPr>
              <a:t>Gait ataxia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– usually first sign – ~ 90% - difficulty initiating gait or hesitant (magnetic), slow, shuffle, hesitant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Dementia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– in up to 80% - often mild cognitive deficit – sub-cortical type, resembles frontal disorder: forgetful, inattentive, inertia, psychomotor and thought retardation, apathy, flat affect.</a:t>
            </a:r>
          </a:p>
          <a:p>
            <a:pPr marL="342900" marR="0" indent="-342900" algn="l">
              <a:buFont typeface="Arial" panose="020B0604020202020204" pitchFamily="34" charset="0"/>
              <a:buChar char="•"/>
            </a:pPr>
            <a:r>
              <a:rPr lang="en-US" altLang="en-US" sz="2400" u="sng">
                <a:latin typeface="Arial" panose="020B0604020202020204" pitchFamily="34" charset="0"/>
                <a:cs typeface="Arial" panose="020B0604020202020204" pitchFamily="34" charset="0"/>
              </a:rPr>
              <a:t>Urinary incontinence</a:t>
            </a:r>
            <a:r>
              <a:rPr lang="en-US" altLang="en-US" sz="2400">
                <a:latin typeface="Arial" panose="020B0604020202020204" pitchFamily="34" charset="0"/>
                <a:cs typeface="Arial" panose="020B0604020202020204" pitchFamily="34" charset="0"/>
              </a:rPr>
              <a:t> – 25 – 50% - early or late sign</a:t>
            </a:r>
          </a:p>
          <a:p>
            <a:pPr marR="0"/>
            <a:endParaRPr lang="en-US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xmlns="" id="{E6BBDBBD-EC1B-51CA-D3B4-044C13DF7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895350"/>
          </a:xfrm>
        </p:spPr>
        <p:txBody>
          <a:bodyPr/>
          <a:lstStyle/>
          <a:p>
            <a:r>
              <a:rPr lang="en-US" altLang="en-US" sz="4000"/>
              <a:t>Normal Pressure Hydrocephalus</a:t>
            </a:r>
          </a:p>
        </p:txBody>
      </p:sp>
      <p:pic>
        <p:nvPicPr>
          <p:cNvPr id="61443" name="Content Placeholder 3" descr="bqjpg141.jpg">
            <a:extLst>
              <a:ext uri="{FF2B5EF4-FFF2-40B4-BE49-F238E27FC236}">
                <a16:creationId xmlns:a16="http://schemas.microsoft.com/office/drawing/2014/main" xmlns="" id="{26335215-81EF-EABA-72F1-0B98C8B41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5639" y="1935164"/>
            <a:ext cx="3260725" cy="4389437"/>
          </a:xfr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05A256-5DC7-746C-6356-15C22989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Dementia: Treatment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F0CCE2-B8D2-F7D9-A8C1-C401D36DA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What works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What doesn’t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What may work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New medication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D93C9B4-0401-DB9F-877F-9B15883FF6B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xmlns="" id="{2F74FC18-0D94-4306-6935-25BBC02EE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25" y="125918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2488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itle 1">
            <a:extLst>
              <a:ext uri="{FF2B5EF4-FFF2-40B4-BE49-F238E27FC236}">
                <a16:creationId xmlns:a16="http://schemas.microsoft.com/office/drawing/2014/main" xmlns="" id="{74B95C6B-ADCF-AF98-F32E-B68B28074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81000"/>
            <a:ext cx="10902951" cy="1099391"/>
          </a:xfrm>
        </p:spPr>
        <p:txBody>
          <a:bodyPr/>
          <a:lstStyle/>
          <a:p>
            <a:pPr eaLnBrk="1" hangingPunct="1"/>
            <a:r>
              <a:rPr lang="en-US" altLang="en-US" sz="3600" b="1"/>
              <a:t>Treatment: Nonpharmacologic Approaches</a:t>
            </a:r>
            <a:endParaRPr lang="en-US" altLang="en-US" sz="3600"/>
          </a:p>
        </p:txBody>
      </p:sp>
      <p:sp>
        <p:nvSpPr>
          <p:cNvPr id="72707" name="Content Placeholder 2">
            <a:extLst>
              <a:ext uri="{FF2B5EF4-FFF2-40B4-BE49-F238E27FC236}">
                <a16:creationId xmlns:a16="http://schemas.microsoft.com/office/drawing/2014/main" xmlns="" id="{08B1A0AA-E0A2-4F36-DFB0-38210DAC7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990601"/>
            <a:ext cx="10902951" cy="5562599"/>
          </a:xfrm>
        </p:spPr>
        <p:txBody>
          <a:bodyPr/>
          <a:lstStyle/>
          <a:p>
            <a:pPr lvl="1" eaLnBrk="1" hangingPunct="1"/>
            <a:r>
              <a:rPr lang="en-US" altLang="en-US" sz="3200"/>
              <a:t>Diet</a:t>
            </a:r>
          </a:p>
          <a:p>
            <a:pPr lvl="2" eaLnBrk="1" hangingPunct="1"/>
            <a:r>
              <a:rPr lang="en-US" altLang="en-US" sz="2900"/>
              <a:t>? Mediterranean</a:t>
            </a:r>
          </a:p>
          <a:p>
            <a:pPr lvl="1" eaLnBrk="1" hangingPunct="1"/>
            <a:endParaRPr lang="en-US" altLang="en-US" sz="3200"/>
          </a:p>
          <a:p>
            <a:pPr marL="175022" lvl="1" indent="0" eaLnBrk="1" hangingPunct="1">
              <a:buNone/>
            </a:pPr>
            <a:endParaRPr lang="en-US" altLang="en-US" sz="3200"/>
          </a:p>
          <a:p>
            <a:pPr lvl="1" eaLnBrk="1" hangingPunct="1"/>
            <a:r>
              <a:rPr lang="en-US" altLang="en-US" sz="3200"/>
              <a:t>Physical exercise (what is good for the heart </a:t>
            </a:r>
          </a:p>
          <a:p>
            <a:pPr lvl="1" eaLnBrk="1" hangingPunct="1"/>
            <a:r>
              <a:rPr lang="en-US" altLang="en-US" sz="3200"/>
              <a:t>is good for the brain) </a:t>
            </a:r>
          </a:p>
          <a:p>
            <a:pPr lvl="1" eaLnBrk="1" hangingPunct="1"/>
            <a:r>
              <a:rPr lang="en-US" altLang="en-US" sz="3200"/>
              <a:t>Mental exercise – particularly learning a new skill </a:t>
            </a:r>
          </a:p>
          <a:p>
            <a:pPr lvl="1"/>
            <a:r>
              <a:rPr lang="en-US" altLang="en-US" sz="3200"/>
              <a:t>Social stimulation &amp; connectedness</a:t>
            </a:r>
          </a:p>
          <a:p>
            <a:pPr lvl="1" eaLnBrk="1" hangingPunct="1"/>
            <a:r>
              <a:rPr lang="en-US" altLang="en-US" sz="3200"/>
              <a:t>Leisure activities (not watching TV!) </a:t>
            </a:r>
          </a:p>
          <a:p>
            <a:pPr lvl="1" eaLnBrk="1" hangingPunct="1"/>
            <a:r>
              <a:rPr lang="en-US" altLang="en-US" sz="3200"/>
              <a:t>Meditation and/or Tai Chi 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US" altLang="en-US" sz="3200"/>
          </a:p>
          <a:p>
            <a:pPr lvl="1" eaLnBrk="1" hangingPunct="1"/>
            <a:endParaRPr lang="en-US" altLang="en-US" sz="3200"/>
          </a:p>
        </p:txBody>
      </p:sp>
      <p:pic>
        <p:nvPicPr>
          <p:cNvPr id="72708" name="Picture 3" descr="Mediterranean-Diet-Pyramid.jpg">
            <a:extLst>
              <a:ext uri="{FF2B5EF4-FFF2-40B4-BE49-F238E27FC236}">
                <a16:creationId xmlns:a16="http://schemas.microsoft.com/office/drawing/2014/main" xmlns="" id="{8D227FAD-CEE6-259B-392A-BA19DD86A6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1143000"/>
            <a:ext cx="289242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xmlns="" id="{ACBE86D7-1F51-08DB-85FE-7270AB8E1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Arial" panose="020B0604020202020204" pitchFamily="34" charset="0"/>
              </a:rPr>
              <a:t> Steps To Help Diagnose and Treat Dementia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xmlns="" id="{2665DA1A-7E48-9AA5-293C-D1DA74404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143000"/>
            <a:ext cx="9220200" cy="5410200"/>
          </a:xfrm>
        </p:spPr>
        <p:txBody>
          <a:bodyPr/>
          <a:lstStyle/>
          <a:p>
            <a:pPr marL="495300" indent="-495300">
              <a:buFont typeface="Wingdings 2" panose="05020102010507070707" pitchFamily="18" charset="2"/>
              <a:buAutoNum type="arabicPeriod"/>
            </a:pPr>
            <a:r>
              <a:rPr lang="en-US" altLang="en-US" sz="3600"/>
              <a:t>Take the patient’s history </a:t>
            </a:r>
          </a:p>
          <a:p>
            <a:pPr marL="495300" indent="-495300">
              <a:buFont typeface="Wingdings 2" panose="05020102010507070707" pitchFamily="18" charset="2"/>
              <a:buAutoNum type="arabicPeriod"/>
            </a:pPr>
            <a:r>
              <a:rPr lang="en-US" altLang="en-US" sz="3600"/>
              <a:t>Interview a caregiver or family member</a:t>
            </a:r>
          </a:p>
          <a:p>
            <a:pPr marL="495300" indent="-495300">
              <a:buFont typeface="Wingdings 2" panose="05020102010507070707" pitchFamily="18" charset="2"/>
              <a:buAutoNum type="arabicPeriod"/>
            </a:pPr>
            <a:r>
              <a:rPr lang="en-US" altLang="en-US" sz="3600"/>
              <a:t>Physical exam</a:t>
            </a:r>
          </a:p>
          <a:p>
            <a:pPr marL="495300" indent="-495300">
              <a:buFont typeface="Wingdings 2" panose="05020102010507070707" pitchFamily="18" charset="2"/>
              <a:buAutoNum type="arabicPeriod"/>
            </a:pPr>
            <a:r>
              <a:rPr lang="en-US" altLang="en-US" sz="3600"/>
              <a:t>Cognitive testing</a:t>
            </a:r>
          </a:p>
          <a:p>
            <a:pPr marL="495300" indent="-495300">
              <a:buFont typeface="Wingdings 2" panose="05020102010507070707" pitchFamily="18" charset="2"/>
              <a:buAutoNum type="arabicPeriod"/>
            </a:pPr>
            <a:r>
              <a:rPr lang="en-US" altLang="en-US" sz="3600"/>
              <a:t>Laboratory Testing</a:t>
            </a:r>
          </a:p>
          <a:p>
            <a:pPr marL="495300" indent="-495300">
              <a:buFont typeface="Wingdings 2" panose="05020102010507070707" pitchFamily="18" charset="2"/>
              <a:buAutoNum type="arabicPeriod"/>
            </a:pPr>
            <a:r>
              <a:rPr lang="en-US" altLang="en-US" sz="3600"/>
              <a:t>Structural imaging if necessary</a:t>
            </a:r>
          </a:p>
          <a:p>
            <a:pPr marL="495300" indent="-495300">
              <a:buFont typeface="Wingdings 2" panose="05020102010507070707" pitchFamily="18" charset="2"/>
              <a:buAutoNum type="arabicPeriod"/>
            </a:pPr>
            <a:r>
              <a:rPr lang="en-US" altLang="en-US" sz="3600"/>
              <a:t>Neuropsych assessment if necessary</a:t>
            </a:r>
          </a:p>
          <a:p>
            <a:pPr marL="495300" indent="-495300">
              <a:buFont typeface="Wingdings 2" panose="05020102010507070707" pitchFamily="18" charset="2"/>
              <a:buAutoNum type="arabicPeriod"/>
            </a:pPr>
            <a:r>
              <a:rPr lang="en-US" altLang="en-US" sz="3600"/>
              <a:t>Develop assessment and plan inclu. treatment</a:t>
            </a:r>
          </a:p>
          <a:p>
            <a:pPr marL="495300" indent="-495300">
              <a:buFont typeface="Wingdings 2" panose="05020102010507070707" pitchFamily="18" charset="2"/>
              <a:buAutoNum type="arabicPeriod"/>
            </a:pPr>
            <a:r>
              <a:rPr lang="en-US" altLang="en-US" sz="3600"/>
              <a:t>Care Planning </a:t>
            </a:r>
          </a:p>
          <a:p>
            <a:pPr marL="495300" indent="-495300">
              <a:buFont typeface="Wingdings 2" panose="05020102010507070707" pitchFamily="18" charset="2"/>
              <a:buAutoNum type="arabicPeriod"/>
            </a:pPr>
            <a:r>
              <a:rPr lang="en-US" altLang="en-US" sz="3600"/>
              <a:t> Close follow up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C57EE9-160F-01EA-86F4-0F03BB512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Treatment: What doesn’t work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637E40-1D15-1952-4BA6-1504413868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2590800"/>
            <a:ext cx="10902951" cy="3151632"/>
          </a:xfrm>
        </p:spPr>
        <p:txBody>
          <a:bodyPr/>
          <a:lstStyle/>
          <a:p>
            <a:r>
              <a:rPr lang="en-US" sz="3200"/>
              <a:t>Supplements:  </a:t>
            </a:r>
          </a:p>
          <a:p>
            <a:r>
              <a:rPr lang="en-US" sz="3200" b="1" i="0" u="none" strike="noStrike" baseline="0"/>
              <a:t>Prevagen </a:t>
            </a:r>
            <a:r>
              <a:rPr lang="en-US" sz="3200" b="0" i="0" u="none" strike="noStrike" baseline="0"/>
              <a:t>- FTC charged the makers of Prevagen with false and deceptive advertising, as the company study itself found that </a:t>
            </a:r>
            <a:r>
              <a:rPr lang="en-US" sz="3200" b="0" i="0" u="sng" strike="noStrike" baseline="0"/>
              <a:t>Prevagen was no more effective than placebo </a:t>
            </a:r>
            <a:r>
              <a:rPr lang="en-US" sz="3200" b="0" i="0" u="none" strike="noStrike" baseline="0"/>
              <a:t>at improving any of the nine cognitive skills, including memory, that the company was measuring. </a:t>
            </a:r>
            <a:endParaRPr lang="en-US" sz="32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A838D13-5C59-1452-B1E3-1ADAFDC8AB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xmlns="" id="{4B410269-2E72-AD92-B3A5-EBCD7F70B6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417">
            <a:off x="9615895" y="509693"/>
            <a:ext cx="1684596" cy="22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92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05A256-5DC7-746C-6356-15C229897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Treatment: What May Work – Cholinesterase Inhibitors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2F0CCE2-B8D2-F7D9-A8C1-C401D36DA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676400"/>
            <a:ext cx="10902951" cy="50292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/>
              <a:t> </a:t>
            </a:r>
            <a:r>
              <a:rPr lang="en-US" sz="3600"/>
              <a:t>For early to moderate stages of Alzheimer’s Dementia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Prevent the breakdown of acetylcholine, a chemical messenger important for learning and memory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Delay or slow worsening of symptoms.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Effectiveness varies from person to person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No evidence that higher doses are more effective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Please – do not have anti-cholinergic + cholinesterase inhibitors!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/>
              <a:t>Ex: should NOT be on oxybutynin AND donepezil.</a:t>
            </a:r>
          </a:p>
          <a:p>
            <a:endParaRPr lang="en-US" sz="360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51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2CF58F1-ED01-C570-5EE1-E8A6DF76C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Treatment: What May Work – Cholinesterase Inhibitors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49487F8-37B5-4D0F-84DF-D9E84BB6B2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526E0A1C-9FCB-194F-616B-191CE385D4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6387831"/>
              </p:ext>
            </p:extLst>
          </p:nvPr>
        </p:nvGraphicFramePr>
        <p:xfrm>
          <a:off x="641350" y="1480391"/>
          <a:ext cx="10788652" cy="5216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7163">
                  <a:extLst>
                    <a:ext uri="{9D8B030D-6E8A-4147-A177-3AD203B41FA5}">
                      <a16:colId xmlns:a16="http://schemas.microsoft.com/office/drawing/2014/main" xmlns="" val="2373942461"/>
                    </a:ext>
                  </a:extLst>
                </a:gridCol>
                <a:gridCol w="2697163">
                  <a:extLst>
                    <a:ext uri="{9D8B030D-6E8A-4147-A177-3AD203B41FA5}">
                      <a16:colId xmlns:a16="http://schemas.microsoft.com/office/drawing/2014/main" xmlns="" val="1028227171"/>
                    </a:ext>
                  </a:extLst>
                </a:gridCol>
                <a:gridCol w="2697163">
                  <a:extLst>
                    <a:ext uri="{9D8B030D-6E8A-4147-A177-3AD203B41FA5}">
                      <a16:colId xmlns:a16="http://schemas.microsoft.com/office/drawing/2014/main" xmlns="" val="3728836608"/>
                    </a:ext>
                  </a:extLst>
                </a:gridCol>
                <a:gridCol w="2697163">
                  <a:extLst>
                    <a:ext uri="{9D8B030D-6E8A-4147-A177-3AD203B41FA5}">
                      <a16:colId xmlns:a16="http://schemas.microsoft.com/office/drawing/2014/main" xmlns="" val="750944855"/>
                    </a:ext>
                  </a:extLst>
                </a:gridCol>
              </a:tblGrid>
              <a:tr h="915292">
                <a:tc>
                  <a:txBody>
                    <a:bodyPr/>
                    <a:lstStyle/>
                    <a:p>
                      <a:r>
                        <a:rPr lang="en-US"/>
                        <a:t>Generic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Brand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Approved For: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Side Effects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23394873"/>
                  </a:ext>
                </a:extLst>
              </a:tr>
              <a:tr h="2012390">
                <a:tc>
                  <a:txBody>
                    <a:bodyPr/>
                    <a:lstStyle/>
                    <a:p>
                      <a:r>
                        <a:rPr lang="en-US" sz="2000"/>
                        <a:t>Donepezil </a:t>
                      </a:r>
                    </a:p>
                    <a:p>
                      <a:r>
                        <a:rPr lang="en-US" sz="2000"/>
                        <a:t>5-10 mg/day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Aricept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All stages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Nausea, vomiting, loss of appetite, muscle cramps, increased BM, incr urinary incontinence, vivid dreams, bradycardia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70410307"/>
                  </a:ext>
                </a:extLst>
              </a:tr>
              <a:tr h="915292">
                <a:tc>
                  <a:txBody>
                    <a:bodyPr/>
                    <a:lstStyle/>
                    <a:p>
                      <a:r>
                        <a:rPr lang="en-US" sz="2000"/>
                        <a:t>Galantamine </a:t>
                      </a:r>
                    </a:p>
                    <a:p>
                      <a:r>
                        <a:rPr lang="en-US" sz="2000"/>
                        <a:t>8-14 mg/day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Razadyne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Mild to 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Same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93654896"/>
                  </a:ext>
                </a:extLst>
              </a:tr>
              <a:tr h="1373536">
                <a:tc>
                  <a:txBody>
                    <a:bodyPr/>
                    <a:lstStyle/>
                    <a:p>
                      <a:r>
                        <a:rPr lang="en-US" sz="2000"/>
                        <a:t>Rivastigmine</a:t>
                      </a:r>
                    </a:p>
                    <a:p>
                      <a:r>
                        <a:rPr lang="en-US" sz="2000"/>
                        <a:t>1.5 – 6 mg/BID</a:t>
                      </a:r>
                    </a:p>
                    <a:p>
                      <a:r>
                        <a:rPr lang="en-US" sz="2000"/>
                        <a:t>Patch: 4.6-13.3 mg/24 hr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Exelon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Mild to Moderate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Same – comes in a patch which may have less GI side effects.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1778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1889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>
            <a:extLst>
              <a:ext uri="{FF2B5EF4-FFF2-40B4-BE49-F238E27FC236}">
                <a16:creationId xmlns:a16="http://schemas.microsoft.com/office/drawing/2014/main" xmlns="" id="{5DFB0E90-6737-AD1F-A934-F808C0E3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685800"/>
            <a:ext cx="8229600" cy="838200"/>
          </a:xfrm>
        </p:spPr>
        <p:txBody>
          <a:bodyPr/>
          <a:lstStyle/>
          <a:p>
            <a:pPr eaLnBrk="1" hangingPunct="1"/>
            <a:r>
              <a:rPr lang="en-US" altLang="en-US" sz="3600"/>
              <a:t>Memantine (Namenda) </a:t>
            </a:r>
          </a:p>
        </p:txBody>
      </p:sp>
      <p:sp>
        <p:nvSpPr>
          <p:cNvPr id="92163" name="Content Placeholder 2">
            <a:extLst>
              <a:ext uri="{FF2B5EF4-FFF2-40B4-BE49-F238E27FC236}">
                <a16:creationId xmlns:a16="http://schemas.microsoft.com/office/drawing/2014/main" xmlns="" id="{C2A6B011-2544-9888-E754-73ADD39E39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447800"/>
            <a:ext cx="3962400" cy="4906963"/>
          </a:xfrm>
        </p:spPr>
        <p:txBody>
          <a:bodyPr/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/>
              <a:t>For moderate to severe dementia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Works differently than cholinesterase inhibitors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It blocks the actions of the neurotransmitter, glutamate.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Glutamate is needed for memory,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but too much of it is toxic to nerve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cells, and it appears that in people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with Alzheimer’s, there is too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much of it (for unknown reasons).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Final dose – 10 mg twice daily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/>
              <a:t>Side effects: headache, constipation, confusion and dizziness, sometimes increased agitation, sometimes less </a:t>
            </a:r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>
              <a:buFontTx/>
              <a:buNone/>
            </a:pPr>
            <a:endParaRPr lang="en-US" altLang="en-US" sz="2000"/>
          </a:p>
          <a:p>
            <a:pPr eaLnBrk="1" hangingPunct="1"/>
            <a:endParaRPr lang="en-US" altLang="en-US"/>
          </a:p>
        </p:txBody>
      </p:sp>
      <p:pic>
        <p:nvPicPr>
          <p:cNvPr id="92164" name="Content Placeholder 4" descr="imagesnm.jpg">
            <a:extLst>
              <a:ext uri="{FF2B5EF4-FFF2-40B4-BE49-F238E27FC236}">
                <a16:creationId xmlns:a16="http://schemas.microsoft.com/office/drawing/2014/main" xmlns="" id="{CE051744-5CB8-1B4C-1210-B931F44536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1752600"/>
            <a:ext cx="3429000" cy="3810000"/>
          </a:xfr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C6251-690E-05C3-E7D8-3CA8544D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04800"/>
            <a:ext cx="10902951" cy="542925"/>
          </a:xfrm>
        </p:spPr>
        <p:txBody>
          <a:bodyPr/>
          <a:lstStyle/>
          <a:p>
            <a:r>
              <a:rPr lang="en-US" sz="3200"/>
              <a:t>Treatment: New Medication - Lecanemab (Leqembi)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012580-A138-2D1F-F169-FD06B4E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788039"/>
            <a:ext cx="11017250" cy="6069961"/>
          </a:xfrm>
        </p:spPr>
        <p:txBody>
          <a:bodyPr/>
          <a:lstStyle/>
          <a:p>
            <a:endParaRPr lang="en-US" sz="1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FDA granted accelerated approval after results of a Phase III clinical trial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Shown to moderately slow cognitive and  functional decline in MCI or early-stage cases of Alzheimer’s Dementia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Developed by Eisai, cost $26,500 per year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Medicare has not yet decided to cover – will review again in July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Works to remove amyloid plaques from the brain – believed to cause Alzheimer’s Disease to advance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Slowed decline by 27% after 18 months compared to those who received a placebo</a:t>
            </a:r>
          </a:p>
          <a:p>
            <a:endParaRPr lang="en-US" sz="2400"/>
          </a:p>
          <a:p>
            <a:r>
              <a:rPr lang="en-US" sz="2400" b="1"/>
              <a:t>Requires: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CSF biomarkers (lumbar puncture)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Serial PET scans and MRI to monitor for ARIA prior to the 5</a:t>
            </a:r>
            <a:r>
              <a:rPr lang="en-US" sz="2400" baseline="30000"/>
              <a:t>th</a:t>
            </a:r>
            <a:r>
              <a:rPr lang="en-US" sz="2400"/>
              <a:t>, 7</a:t>
            </a:r>
            <a:r>
              <a:rPr lang="en-US" sz="2400" baseline="30000"/>
              <a:t>th</a:t>
            </a:r>
            <a:r>
              <a:rPr lang="en-US" sz="2400"/>
              <a:t>, 14</a:t>
            </a:r>
            <a:r>
              <a:rPr lang="en-US" sz="2400" baseline="30000"/>
              <a:t>th</a:t>
            </a:r>
            <a:r>
              <a:rPr lang="en-US" sz="2400"/>
              <a:t> infusions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Bi weekly infusions for 18 months.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/>
              <a:t>Alz.Net registry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756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6C6251-690E-05C3-E7D8-3CA8544D1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304800"/>
            <a:ext cx="10902951" cy="542925"/>
          </a:xfrm>
        </p:spPr>
        <p:txBody>
          <a:bodyPr/>
          <a:lstStyle/>
          <a:p>
            <a:r>
              <a:rPr lang="en-US" sz="3200"/>
              <a:t>Treatment: New Medication - Lecanemab (Leqembi)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012580-A138-2D1F-F169-FD06B4EA5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788039"/>
            <a:ext cx="11017250" cy="6069961"/>
          </a:xfrm>
        </p:spPr>
        <p:txBody>
          <a:bodyPr/>
          <a:lstStyle/>
          <a:p>
            <a:endParaRPr lang="en-US" sz="1800"/>
          </a:p>
          <a:p>
            <a:endParaRPr lang="en-US" sz="1800"/>
          </a:p>
          <a:p>
            <a:r>
              <a:rPr lang="en-US" sz="3200" b="1"/>
              <a:t>Side effects: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Infusion related - flushing, chills, fever, rash – reaction:  26.4% vs 7.4% placebo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ARIA: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Amyloid-related imaging abnormalities with edema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	12.6% vs 1.7% in placebo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Amyloid-related imaging abnormalities with brain bleeding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/>
              <a:t>	17.3% vs 9% in placebo group</a:t>
            </a:r>
          </a:p>
          <a:p>
            <a:pPr marL="632222" lvl="1" indent="-285750"/>
            <a:r>
              <a:rPr lang="en-US" sz="3200"/>
              <a:t>Mostly microhemorrhages 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61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A8FBFD-A106-AAFB-2C7A-374CDF994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Dementia and Driving: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EB6674-2472-F0DF-F609-10B51392C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1" y="1219200"/>
            <a:ext cx="10788650" cy="5334000"/>
          </a:xfrm>
        </p:spPr>
        <p:txBody>
          <a:bodyPr/>
          <a:lstStyle/>
          <a:p>
            <a:r>
              <a:rPr lang="en-US" sz="2800"/>
              <a:t>Ask pt and family about driving and any concerns. </a:t>
            </a:r>
          </a:p>
          <a:p>
            <a:r>
              <a:rPr lang="en-US" sz="2800"/>
              <a:t>	Would they allow their children or grandchildren to drive with the pt?</a:t>
            </a:r>
          </a:p>
          <a:p>
            <a:r>
              <a:rPr lang="en-US" sz="2800">
                <a:latin typeface="+mj-lt"/>
              </a:rPr>
              <a:t>Start the conversation early; MyMobilityPlan from the CDC</a:t>
            </a:r>
            <a:endParaRPr lang="en-US" sz="2800"/>
          </a:p>
          <a:p>
            <a:r>
              <a:rPr lang="en-US" sz="2800" u="sng"/>
              <a:t>Safety concerns: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Lack of insight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Decreased executive function &amp; visuospatial abilities - more of a concern than short term memory loss (why MOCA results matter)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Vision changes: The parts of the brain that handle visual information have been affected.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Decreased peripheral range, color and contrast decline, depth perception difficulties.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Frontal lobe – difficulty ensuring mental focus remains on the correct object. </a:t>
            </a:r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 sz="2800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60063E9-508E-E033-D186-6129657A7F1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400171" y="6278219"/>
            <a:ext cx="7058029" cy="27498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4005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894576-24F3-133B-D890-BED2A9F1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350" y="152400"/>
            <a:ext cx="10909300" cy="1327991"/>
          </a:xfrm>
        </p:spPr>
        <p:txBody>
          <a:bodyPr/>
          <a:lstStyle/>
          <a:p>
            <a:r>
              <a:rPr lang="en-US" sz="3600"/>
              <a:t>Dementia and Driving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DC241A3-F702-C8EB-5D30-CD2EF2587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990600"/>
            <a:ext cx="11093450" cy="57150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latin typeface="+mj-lt"/>
              </a:rPr>
              <a:t>Greatest risk factor for unsafe driving.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Drivers with dementia </a:t>
            </a:r>
            <a:r>
              <a:rPr lang="en-US" sz="2800"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~ </a:t>
            </a:r>
            <a:r>
              <a:rPr lang="en-US" sz="280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2.5 to 4.7 times more likely than healthy, age-matched controls to be involved in motor vehicle collisions.</a:t>
            </a:r>
            <a:endParaRPr lang="en-US" sz="2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Consensus among national guidelines is that those with moderate or severe dementia should not drive </a:t>
            </a:r>
            <a:endParaRPr lang="en-US" sz="28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A MOCA score of 18 or less was associated with greater likelihood of failing an on-road driving assessment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	** Note that the use of this alone was NOT strong enough to recommend its use as the sole instrument to assess driving.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Two great resources and tools: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Clinician’s Guide to Assessing and Counseling Older Drivers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/>
              <a:t>Clinical Assessment of Driver-Related Skills - CADReS Evaluation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/>
          </a:p>
          <a:p>
            <a:endParaRPr lang="en-US" sz="280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>
              <a:effectLst/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8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FE8225-EFDF-7D0E-B1A0-10E43849BC2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59" y="6362443"/>
            <a:ext cx="7742241" cy="495557"/>
          </a:xfrm>
        </p:spPr>
        <p:txBody>
          <a:bodyPr/>
          <a:lstStyle/>
          <a:p>
            <a:r>
              <a:rPr lang="en-US" sz="800"/>
              <a:t>Hollis et all. Validity of the mini mental status examination and the montreal cognitive assessment in the prediction of driving test outcome, JAGS, 63(5), 988-992.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575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8F63F-8E14-EC21-6FE0-F583790FB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Other Considerations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0AFD60D-4C3E-D6B2-27A3-37E72F32A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371600"/>
            <a:ext cx="10902951" cy="54101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The Dementia Road Map from Washington State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Overall well-being and social connections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Planning for the future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	Estate Planning – Remember the 5 year look back for SNF 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Planning for Current and Anticipated Care Needs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Planning for one can no longer drive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Home Safety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Advanced Care Planning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Assessing Capacity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Caregiver support is crucial!! </a:t>
            </a:r>
          </a:p>
          <a:p>
            <a:pPr marL="689372" lvl="1" indent="-342900"/>
            <a:r>
              <a:rPr lang="en-US" sz="2400"/>
              <a:t>Caregiver stress and strain are very high in families taking care of dementia patients.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F2A49BD-9B08-B10D-F855-C4305069F3D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71571" y="6278219"/>
            <a:ext cx="7058029" cy="274981"/>
          </a:xfrm>
        </p:spPr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82BC6A2-717B-82F6-BA9E-BE5E53CA7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0" y="593964"/>
            <a:ext cx="2414588" cy="176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694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>
            <a:extLst>
              <a:ext uri="{FF2B5EF4-FFF2-40B4-BE49-F238E27FC236}">
                <a16:creationId xmlns:a16="http://schemas.microsoft.com/office/drawing/2014/main" xmlns="" id="{5BE6B955-92C1-C203-40F7-DDF7222C7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74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z="3200"/>
              <a:t/>
            </a:r>
            <a:br>
              <a:rPr lang="en-US" altLang="en-US" sz="3200"/>
            </a:br>
            <a:r>
              <a:rPr lang="en-US" altLang="en-US" sz="3200"/>
              <a:t> CAREGIVER ISSUES AND RESOURCES</a:t>
            </a:r>
          </a:p>
        </p:txBody>
      </p:sp>
      <p:sp>
        <p:nvSpPr>
          <p:cNvPr id="52227" name="Content Placeholder 2">
            <a:extLst>
              <a:ext uri="{FF2B5EF4-FFF2-40B4-BE49-F238E27FC236}">
                <a16:creationId xmlns:a16="http://schemas.microsoft.com/office/drawing/2014/main" xmlns="" id="{ED619738-31BC-164C-013F-D33E19281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719072"/>
            <a:ext cx="10902951" cy="4529328"/>
          </a:xfrm>
        </p:spPr>
        <p:txBody>
          <a:bodyPr>
            <a:normAutofit/>
          </a:bodyPr>
          <a:lstStyle/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Maintaining the health and well-being of caregivers is essential for effective treatment of dementia patients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Over 50% of caregivers develop depression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Physical illness, isolation, anxiety, and burnout are common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Intensive education and support of caregivers may delay institutionalization of patients with dementia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Adult day services for patients and respite services for caregivers may help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Alzheimer's Association (</a:t>
            </a:r>
            <a:r>
              <a:rPr lang="en-US" sz="2400">
                <a:hlinkClick r:id="rId2"/>
              </a:rPr>
              <a:t>www.alz.org</a:t>
            </a:r>
            <a:r>
              <a:rPr lang="en-US" sz="2400"/>
              <a:t> / 800-272-3900) offers education and support services (e.g., Safe Return); chapters are located in major cities throughout US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sz="2400"/>
              <a:t>Family Caregiver Alliance (</a:t>
            </a:r>
            <a:r>
              <a:rPr lang="en-US" sz="2400">
                <a:hlinkClick r:id="rId3"/>
              </a:rPr>
              <a:t>www.caregiver.org</a:t>
            </a:r>
            <a:r>
              <a:rPr lang="en-US" sz="2400"/>
              <a:t> / 800-445-8106) offers support, education, and information for caregivers</a:t>
            </a:r>
          </a:p>
          <a:p>
            <a:pPr marL="274320" indent="-274320">
              <a:buClr>
                <a:schemeClr val="accent3"/>
              </a:buClr>
              <a:buFont typeface="Wingdings 2"/>
              <a:buChar char=""/>
              <a:defRPr/>
            </a:pP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C0288B-5C90-938A-D24F-22E357316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/>
              <a:t>Ask about the ABC’s: </a:t>
            </a:r>
            <a:br>
              <a:rPr lang="en-US" sz="3600" b="1"/>
            </a:br>
            <a:endParaRPr lang="en-US" sz="36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5BFE496-027A-276D-012C-166D1A407B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719072"/>
            <a:ext cx="10910891" cy="491032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Activities – ADLs, IADLs, new incontinence, driving, financial scams, tremor, gait changes - shuffling, falls,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Behaviors – Change from prior, VH/AH/delusions/paranoia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Cognition – Memory loss? Executive dysfunction? Decreased attention? Language difficulties?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* Important to get family/friend input – but they may miss signs (or don’t want to see them) </a:t>
            </a:r>
          </a:p>
        </p:txBody>
      </p:sp>
    </p:spTree>
    <p:extLst>
      <p:ext uri="{BB962C8B-B14F-4D97-AF65-F5344CB8AC3E}">
        <p14:creationId xmlns:p14="http://schemas.microsoft.com/office/powerpoint/2010/main" val="35416519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BE2F5E-997E-0729-9FB6-9D6E788EF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1B49A3-E378-E5ED-A76D-1CBA5D98F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066800"/>
            <a:ext cx="10902951" cy="5410200"/>
          </a:xfrm>
        </p:spPr>
        <p:txBody>
          <a:bodyPr/>
          <a:lstStyle/>
          <a:p>
            <a:r>
              <a:rPr lang="en-US" sz="3600"/>
              <a:t>CDMG Geriatric Website – Geriatric Resources </a:t>
            </a:r>
          </a:p>
          <a:p>
            <a:r>
              <a:rPr lang="en-US" sz="3600"/>
              <a:t>	Helpful videos on dementia</a:t>
            </a:r>
          </a:p>
          <a:p>
            <a:r>
              <a:rPr lang="en-US" sz="3600"/>
              <a:t>	Family caregiver resources </a:t>
            </a:r>
          </a:p>
          <a:p>
            <a:r>
              <a:rPr lang="en-US" sz="3600"/>
              <a:t>	Driving information</a:t>
            </a:r>
          </a:p>
          <a:p>
            <a:r>
              <a:rPr lang="en-US" sz="3600"/>
              <a:t>	Beers Criteria </a:t>
            </a:r>
          </a:p>
          <a:p>
            <a:r>
              <a:rPr lang="en-US" sz="3600"/>
              <a:t>Alzheimer’s Association </a:t>
            </a:r>
          </a:p>
          <a:p>
            <a:r>
              <a:rPr lang="en-US" sz="3600"/>
              <a:t>Teepa Snow – videos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/>
              <a:t>CADReS Score sheet to further assess 	</a:t>
            </a:r>
            <a:r>
              <a:rPr lang="en-US" sz="2400"/>
              <a:t>www.safemobilityfl.com/pdfs/CliniciansGuide/CADReS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	ww.nhtsa.gov/sites/nhtsa.gov/files/812228_cliniciansguidetoolderdrivers.pdf</a:t>
            </a:r>
          </a:p>
          <a:p>
            <a:endParaRPr lang="en-US" sz="360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31698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1668A6-7CF1-B1B4-F2FB-A09836518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/>
              <a:t>Thank you!!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B1358DD-47EF-80EB-A7E6-35DDDB1C0F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786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298867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xmlns="" id="{1C60FFC2-B22D-AEB8-729E-AE10D9ADB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850"/>
            <a:ext cx="8229600" cy="742950"/>
          </a:xfrm>
        </p:spPr>
        <p:txBody>
          <a:bodyPr/>
          <a:lstStyle/>
          <a:p>
            <a:pPr eaLnBrk="1" hangingPunct="1"/>
            <a:r>
              <a:rPr lang="en-US" altLang="en-US" sz="2800" b="1">
                <a:solidFill>
                  <a:schemeClr val="tx1"/>
                </a:solidFill>
              </a:rPr>
              <a:t>RISK FACTORS FOR DEMENTIA</a:t>
            </a:r>
            <a:r>
              <a:rPr lang="en-US" altLang="en-US" sz="2800"/>
              <a:t> 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xmlns="" id="{88DC22E5-286A-ADC3-97BE-68ED10A98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81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en-US" altLang="en-US" sz="2400" b="1"/>
              <a:t>Definite Risks </a:t>
            </a: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Age</a:t>
            </a:r>
            <a:br>
              <a:rPr lang="en-US" altLang="en-US" sz="2400"/>
            </a:br>
            <a:r>
              <a:rPr lang="en-US" altLang="en-US" sz="2400"/>
              <a:t>APOE4</a:t>
            </a:r>
            <a:br>
              <a:rPr lang="en-US" altLang="en-US" sz="2400"/>
            </a:br>
            <a:r>
              <a:rPr lang="en-US" altLang="en-US" sz="2400"/>
              <a:t>Atrial fibrillation</a:t>
            </a:r>
            <a:br>
              <a:rPr lang="en-US" altLang="en-US" sz="2400"/>
            </a:br>
            <a:r>
              <a:rPr lang="en-US" altLang="en-US" sz="2400"/>
              <a:t>Depression</a:t>
            </a:r>
            <a:br>
              <a:rPr lang="en-US" altLang="en-US" sz="2400"/>
            </a:br>
            <a:r>
              <a:rPr lang="en-US" altLang="en-US" sz="2400"/>
              <a:t>Down syndrome</a:t>
            </a:r>
            <a:br>
              <a:rPr lang="en-US" altLang="en-US" sz="2400"/>
            </a:br>
            <a:r>
              <a:rPr lang="en-US" altLang="en-US" sz="2400"/>
              <a:t>Family history of dementia</a:t>
            </a:r>
          </a:p>
          <a:p>
            <a:pPr eaLnBrk="1" hangingPunct="1"/>
            <a:r>
              <a:rPr lang="en-US" altLang="en-US" sz="2400"/>
              <a:t>H/o delirium 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endParaRPr lang="en-US" altLang="en-US" sz="2400"/>
          </a:p>
        </p:txBody>
      </p:sp>
      <p:sp>
        <p:nvSpPr>
          <p:cNvPr id="26628" name="Content Placeholder 3">
            <a:extLst>
              <a:ext uri="{FF2B5EF4-FFF2-40B4-BE49-F238E27FC236}">
                <a16:creationId xmlns:a16="http://schemas.microsoft.com/office/drawing/2014/main" xmlns="" id="{A5FF504E-A940-1823-A738-4E6C811E03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47800"/>
            <a:ext cx="4038600" cy="5181600"/>
          </a:xfrm>
        </p:spPr>
        <p:txBody>
          <a:bodyPr/>
          <a:lstStyle/>
          <a:p>
            <a:pPr eaLnBrk="1" hangingPunct="1"/>
            <a:endParaRPr lang="en-US" altLang="en-US" b="1"/>
          </a:p>
          <a:p>
            <a:pPr eaLnBrk="1" hangingPunct="1"/>
            <a:r>
              <a:rPr lang="en-US" altLang="en-US" b="1"/>
              <a:t>Possible Risks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/>
              <a:t>Delirium</a:t>
            </a:r>
            <a:br>
              <a:rPr lang="en-US" altLang="en-US"/>
            </a:br>
            <a:r>
              <a:rPr lang="en-US" altLang="en-US"/>
              <a:t>Head trauma</a:t>
            </a:r>
            <a:br>
              <a:rPr lang="en-US" altLang="en-US"/>
            </a:br>
            <a:r>
              <a:rPr lang="en-US" altLang="en-US"/>
              <a:t>Heavy smoking</a:t>
            </a:r>
            <a:br>
              <a:rPr lang="en-US" altLang="en-US"/>
            </a:br>
            <a:r>
              <a:rPr lang="en-US" altLang="en-US"/>
              <a:t>Hypercholesterolemia</a:t>
            </a:r>
            <a:br>
              <a:rPr lang="en-US" altLang="en-US"/>
            </a:br>
            <a:r>
              <a:rPr lang="en-US" altLang="en-US"/>
              <a:t>Hypertension</a:t>
            </a:r>
            <a:br>
              <a:rPr lang="en-US" altLang="en-US"/>
            </a:br>
            <a:r>
              <a:rPr lang="en-US" altLang="en-US"/>
              <a:t>Lower educational level</a:t>
            </a:r>
            <a:br>
              <a:rPr lang="en-US" altLang="en-US"/>
            </a:br>
            <a:r>
              <a:rPr lang="en-US" altLang="en-US"/>
              <a:t>Other genes</a:t>
            </a:r>
            <a:br>
              <a:rPr lang="en-US" altLang="en-US"/>
            </a:br>
            <a:r>
              <a:rPr lang="en-US" altLang="en-US"/>
              <a:t>Postmenopausal hormone therapy</a:t>
            </a:r>
          </a:p>
        </p:txBody>
      </p:sp>
    </p:spTree>
    <p:extLst>
      <p:ext uri="{BB962C8B-B14F-4D97-AF65-F5344CB8AC3E}">
        <p14:creationId xmlns:p14="http://schemas.microsoft.com/office/powerpoint/2010/main" val="12164896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42AE3C-394F-55F1-BFBA-8820D48E1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MRI Brain – Cerebral Amyloid Angiopathy </a:t>
            </a:r>
          </a:p>
        </p:txBody>
      </p:sp>
      <p:pic>
        <p:nvPicPr>
          <p:cNvPr id="5" name="Content Placeholder 4" descr="A black and white image of a skull&#10;&#10;Description automatically generated with low confidence">
            <a:extLst>
              <a:ext uri="{FF2B5EF4-FFF2-40B4-BE49-F238E27FC236}">
                <a16:creationId xmlns:a16="http://schemas.microsoft.com/office/drawing/2014/main" xmlns="" id="{90092645-EFF0-5A5F-E1CC-BE7EA29E2B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133600"/>
            <a:ext cx="5029200" cy="3810000"/>
          </a:xfrm>
        </p:spPr>
      </p:pic>
    </p:spTree>
    <p:extLst>
      <p:ext uri="{BB962C8B-B14F-4D97-AF65-F5344CB8AC3E}">
        <p14:creationId xmlns:p14="http://schemas.microsoft.com/office/powerpoint/2010/main" val="188412552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1">
            <a:extLst>
              <a:ext uri="{FF2B5EF4-FFF2-40B4-BE49-F238E27FC236}">
                <a16:creationId xmlns:a16="http://schemas.microsoft.com/office/drawing/2014/main" xmlns="" id="{BCDE66CC-74EE-7D53-1A54-B67827FCB0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2500" b="1"/>
              <a:t>Basic Laboratory Testing:</a:t>
            </a:r>
            <a:br>
              <a:rPr lang="en-US" altLang="en-US" sz="2500" b="1"/>
            </a:br>
            <a:r>
              <a:rPr lang="en-US" altLang="en-US" sz="2500" b="1"/>
              <a:t/>
            </a:r>
            <a:br>
              <a:rPr lang="en-US" altLang="en-US" sz="2500" b="1"/>
            </a:br>
            <a:r>
              <a:rPr lang="en-US" altLang="en-US" sz="2500"/>
              <a:t>Goal: to look for reversible causes and for factors that can be altered that can slow decline</a:t>
            </a:r>
          </a:p>
        </p:txBody>
      </p:sp>
      <p:sp>
        <p:nvSpPr>
          <p:cNvPr id="36893" name="Text Box 34">
            <a:extLst>
              <a:ext uri="{FF2B5EF4-FFF2-40B4-BE49-F238E27FC236}">
                <a16:creationId xmlns:a16="http://schemas.microsoft.com/office/drawing/2014/main" xmlns="" id="{21EA276D-747A-8BFF-B24A-EF877F41C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99125" y="6208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9BBB5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9BBB5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64A2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25183BA-006D-06AD-8A7B-4CB380B142F6}"/>
              </a:ext>
            </a:extLst>
          </p:cNvPr>
          <p:cNvSpPr txBox="1"/>
          <p:nvPr/>
        </p:nvSpPr>
        <p:spPr>
          <a:xfrm>
            <a:off x="2819400" y="2451080"/>
            <a:ext cx="320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Basic Labs:</a:t>
            </a:r>
          </a:p>
          <a:p>
            <a:r>
              <a:rPr lang="en-US"/>
              <a:t> </a:t>
            </a:r>
          </a:p>
          <a:p>
            <a:r>
              <a:rPr lang="en-US"/>
              <a:t>CBC</a:t>
            </a:r>
          </a:p>
          <a:p>
            <a:r>
              <a:rPr lang="en-US"/>
              <a:t>CMP</a:t>
            </a:r>
          </a:p>
          <a:p>
            <a:r>
              <a:rPr lang="en-US"/>
              <a:t>TSH, reflex FT4</a:t>
            </a:r>
          </a:p>
          <a:p>
            <a:r>
              <a:rPr lang="en-US"/>
              <a:t>B12 and MMA</a:t>
            </a:r>
          </a:p>
          <a:p>
            <a:r>
              <a:rPr lang="en-US"/>
              <a:t>Folate</a:t>
            </a:r>
          </a:p>
          <a:p>
            <a:r>
              <a:rPr lang="en-US"/>
              <a:t>? Homocysteine </a:t>
            </a:r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F2A2C36-3B42-5DB2-1ACB-EF44AD4084CF}"/>
              </a:ext>
            </a:extLst>
          </p:cNvPr>
          <p:cNvSpPr txBox="1"/>
          <p:nvPr/>
        </p:nvSpPr>
        <p:spPr>
          <a:xfrm>
            <a:off x="6400800" y="245108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/>
              <a:t>Indication Dependent:</a:t>
            </a:r>
          </a:p>
          <a:p>
            <a:endParaRPr lang="en-US"/>
          </a:p>
          <a:p>
            <a:r>
              <a:rPr lang="en-US"/>
              <a:t>Labs</a:t>
            </a:r>
          </a:p>
          <a:p>
            <a:r>
              <a:rPr lang="en-US"/>
              <a:t>VDRL</a:t>
            </a:r>
          </a:p>
          <a:p>
            <a:r>
              <a:rPr lang="en-US"/>
              <a:t>HIV</a:t>
            </a:r>
          </a:p>
          <a:p>
            <a:r>
              <a:rPr lang="en-US"/>
              <a:t>Lyme Titer</a:t>
            </a:r>
          </a:p>
          <a:p>
            <a:r>
              <a:rPr lang="en-US"/>
              <a:t>ESR – non-specific </a:t>
            </a:r>
          </a:p>
          <a:p>
            <a:r>
              <a:rPr lang="en-US"/>
              <a:t>EEG</a:t>
            </a:r>
          </a:p>
        </p:txBody>
      </p:sp>
    </p:spTree>
    <p:extLst>
      <p:ext uri="{BB962C8B-B14F-4D97-AF65-F5344CB8AC3E}">
        <p14:creationId xmlns:p14="http://schemas.microsoft.com/office/powerpoint/2010/main" val="126164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FE55F5-A981-4287-02CF-F8859DF41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Review PMH and Psychosocial history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9501485-C598-B979-79E7-443768702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1719072"/>
            <a:ext cx="10902951" cy="4834128"/>
          </a:xfrm>
        </p:spPr>
        <p:txBody>
          <a:bodyPr/>
          <a:lstStyle/>
          <a:p>
            <a:r>
              <a:rPr lang="en-US" sz="3600"/>
              <a:t>Note cardiovascular history and risk factors </a:t>
            </a:r>
          </a:p>
          <a:p>
            <a:r>
              <a:rPr lang="en-US" sz="3600" b="1"/>
              <a:t>Note if depression/anxiety/insomnia and sleep apnea risk factors</a:t>
            </a:r>
          </a:p>
          <a:p>
            <a:r>
              <a:rPr lang="en-US" sz="3600" b="1"/>
              <a:t>Ask about possible childhood or adult trauma</a:t>
            </a:r>
          </a:p>
          <a:p>
            <a:r>
              <a:rPr lang="en-US" sz="3600" b="1"/>
              <a:t>Ask about military experience</a:t>
            </a:r>
          </a:p>
          <a:p>
            <a:r>
              <a:rPr lang="en-US" sz="3600" b="1"/>
              <a:t>Alcohol use, drugs (incl THC, CBD) and tobacco</a:t>
            </a:r>
          </a:p>
          <a:p>
            <a:r>
              <a:rPr lang="en-US" sz="3600" b="1"/>
              <a:t>Ask about h/o surgeries, delirium, etc </a:t>
            </a:r>
          </a:p>
          <a:p>
            <a:r>
              <a:rPr lang="en-US" sz="3600"/>
              <a:t>Family history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581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C52B209-FDC9-B52B-4873-BC7292B97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Review Medications – Including OTC!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F4873A-5BB5-4753-31D1-41464EC61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1" y="1295400"/>
            <a:ext cx="10636250" cy="5334000"/>
          </a:xfrm>
        </p:spPr>
        <p:txBody>
          <a:bodyPr/>
          <a:lstStyle/>
          <a:p>
            <a:r>
              <a:rPr lang="en-US" sz="2800"/>
              <a:t>Know about Beers Criteria Medications </a:t>
            </a:r>
          </a:p>
          <a:p>
            <a:r>
              <a:rPr lang="en-US" sz="2800"/>
              <a:t>Meds to avoid in older adults: </a:t>
            </a:r>
          </a:p>
          <a:p>
            <a:r>
              <a:rPr lang="en-US" sz="2800"/>
              <a:t> Anti-cholinergics </a:t>
            </a:r>
          </a:p>
          <a:p>
            <a:r>
              <a:rPr lang="en-US" sz="2800"/>
              <a:t>	Includes oxybutynin, amitriptyline,  hydroxyzine, meclizine, 	amantadine </a:t>
            </a:r>
          </a:p>
          <a:p>
            <a:r>
              <a:rPr lang="en-US" sz="2800"/>
              <a:t>Avoid the “PM”s –Tylenol PM, Advil PM, diphenhydramine </a:t>
            </a:r>
          </a:p>
          <a:p>
            <a:r>
              <a:rPr lang="en-US" sz="2800"/>
              <a:t>Muscle relaxers </a:t>
            </a:r>
          </a:p>
          <a:p>
            <a:r>
              <a:rPr lang="en-US" sz="2800"/>
              <a:t>Certain meds uses for anxiety and/or insomnia</a:t>
            </a:r>
          </a:p>
          <a:p>
            <a:r>
              <a:rPr lang="en-US" sz="2800"/>
              <a:t>	alprazolam, diazepam, chlorazapam</a:t>
            </a:r>
          </a:p>
          <a:p>
            <a:r>
              <a:rPr lang="en-US" sz="2800"/>
              <a:t>	zolpidem, zaleplon</a:t>
            </a:r>
          </a:p>
          <a:p>
            <a:r>
              <a:rPr lang="en-US" sz="2800"/>
              <a:t>Pain medications – indomethacin</a:t>
            </a:r>
          </a:p>
          <a:p>
            <a:r>
              <a:rPr lang="en-US" sz="2800"/>
              <a:t>Neuroleptics – high doses of gabapentin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88B7079-26DA-E4B4-97A1-6BD16228C41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9759" y="6125819"/>
            <a:ext cx="7208841" cy="503581"/>
          </a:xfrm>
        </p:spPr>
        <p:txBody>
          <a:bodyPr/>
          <a:lstStyle/>
          <a:p>
            <a:r>
              <a:rPr lang="en-US" sz="1800"/>
              <a:t>He         Health In Aging.org, American Geriatric Society – Beers Criteria </a:t>
            </a:r>
          </a:p>
        </p:txBody>
      </p:sp>
      <p:pic>
        <p:nvPicPr>
          <p:cNvPr id="5" name="Picture 3" descr="images.jpg">
            <a:extLst>
              <a:ext uri="{FF2B5EF4-FFF2-40B4-BE49-F238E27FC236}">
                <a16:creationId xmlns:a16="http://schemas.microsoft.com/office/drawing/2014/main" xmlns="" id="{FD0930B3-4F90-0755-A98C-18CEBD6F27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324728"/>
            <a:ext cx="2600325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8754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EBDAEA-8DB3-FC28-F0C0-CBDFA0CB5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Exam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C59B92-CEEE-905C-E2C1-702DDD37B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0" y="990599"/>
            <a:ext cx="10902951" cy="512294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Overall appearance including hair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Hearing and vision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Smell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Mouth, Teeth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Extremities – “long toenail sign”, swelling, arthritis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Is there tremor?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Speech - ? Word finding difficulties, dysarthria? Word salad?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/>
              <a:t>Gait assessment is crucial! Is there shuffling? Decreased tandem gait?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5972A7C-9C20-B937-2C90-37E29FCB5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person, person, ground, standing&#10;&#10;Description automatically generated">
            <a:extLst>
              <a:ext uri="{FF2B5EF4-FFF2-40B4-BE49-F238E27FC236}">
                <a16:creationId xmlns:a16="http://schemas.microsoft.com/office/drawing/2014/main" xmlns="" id="{F4B3A665-F388-404F-150F-ABA295B79C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304800"/>
            <a:ext cx="312420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134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8D4D580C-D887-02B5-BAD8-D39221A21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04850"/>
            <a:ext cx="8839200" cy="819150"/>
          </a:xfrm>
        </p:spPr>
        <p:txBody>
          <a:bodyPr/>
          <a:lstStyle/>
          <a:p>
            <a:r>
              <a:rPr lang="en-US" altLang="en-US" sz="3600"/>
              <a:t>Cognitive Assessment - The Mini Cog</a:t>
            </a:r>
          </a:p>
        </p:txBody>
      </p:sp>
      <p:sp>
        <p:nvSpPr>
          <p:cNvPr id="32771" name="Rectangle 3">
            <a:extLst>
              <a:ext uri="{FF2B5EF4-FFF2-40B4-BE49-F238E27FC236}">
                <a16:creationId xmlns:a16="http://schemas.microsoft.com/office/drawing/2014/main" xmlns="" id="{EE825795-BE3E-F76F-B403-0B9E28A7BD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1600200"/>
            <a:ext cx="82296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3600"/>
          </a:p>
          <a:p>
            <a:pPr>
              <a:lnSpc>
                <a:spcPct val="90000"/>
              </a:lnSpc>
            </a:pPr>
            <a:r>
              <a:rPr lang="en-US" altLang="en-US" sz="3600"/>
              <a:t>3 Word Recall</a:t>
            </a:r>
          </a:p>
          <a:p>
            <a:pPr>
              <a:lnSpc>
                <a:spcPct val="90000"/>
              </a:lnSpc>
            </a:pPr>
            <a:r>
              <a:rPr lang="en-US" altLang="en-US" sz="3600"/>
              <a:t>Clock Draw Test</a:t>
            </a:r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/>
          </a:p>
          <a:p>
            <a:pPr>
              <a:lnSpc>
                <a:spcPct val="90000"/>
              </a:lnSpc>
            </a:pPr>
            <a:endParaRPr lang="en-US" altLang="en-US" sz="3600"/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/>
              <a:t>High sensitivity and specificity for dementia screening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/>
              <a:t>Not influenced by education or language</a:t>
            </a:r>
          </a:p>
          <a:p>
            <a:pPr marL="571500" indent="-5715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3600"/>
              <a:t>Quick - takes on average 3 minutes to administer! </a:t>
            </a:r>
          </a:p>
        </p:txBody>
      </p:sp>
      <p:pic>
        <p:nvPicPr>
          <p:cNvPr id="3" name="Picture 2" descr="A picture containing text, clock&#10;&#10;Description automatically generated">
            <a:extLst>
              <a:ext uri="{FF2B5EF4-FFF2-40B4-BE49-F238E27FC236}">
                <a16:creationId xmlns:a16="http://schemas.microsoft.com/office/drawing/2014/main" xmlns="" id="{6F8742DF-D86D-9651-6776-17CFCAFED5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676400"/>
            <a:ext cx="3962400" cy="19050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cxCUTrzp..khx_FJMRB_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GB_standard_template_082020">
  <a:themeElements>
    <a:clrScheme name="MGB">
      <a:dk1>
        <a:srgbClr val="000000"/>
      </a:dk1>
      <a:lt1>
        <a:srgbClr val="FFFFFF"/>
      </a:lt1>
      <a:dk2>
        <a:srgbClr val="B0E3E2"/>
      </a:dk2>
      <a:lt2>
        <a:srgbClr val="808080"/>
      </a:lt2>
      <a:accent1>
        <a:srgbClr val="009AA3"/>
      </a:accent1>
      <a:accent2>
        <a:srgbClr val="003A93"/>
      </a:accent2>
      <a:accent3>
        <a:srgbClr val="0077CA"/>
      </a:accent3>
      <a:accent4>
        <a:srgbClr val="CD7F00"/>
      </a:accent4>
      <a:accent5>
        <a:srgbClr val="5C068A"/>
      </a:accent5>
      <a:accent6>
        <a:srgbClr val="CC0037"/>
      </a:accent6>
      <a:hlink>
        <a:srgbClr val="0077CA"/>
      </a:hlink>
      <a:folHlink>
        <a:srgbClr val="5C068A"/>
      </a:folHlink>
    </a:clrScheme>
    <a:fontScheme name="MGB2">
      <a:majorFont>
        <a:latin typeface="Georg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C5A6E707-03D8-F94C-A134-56EFE8EA586B}" vid="{CDC3E881-144C-C94D-9F47-81E5D87847F5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Transplant_r1b</Template>
  <TotalTime>0</TotalTime>
  <Words>2698</Words>
  <Application>Microsoft Office PowerPoint</Application>
  <PresentationFormat>Widescreen</PresentationFormat>
  <Paragraphs>510</Paragraphs>
  <Slides>55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7" baseType="lpstr">
      <vt:lpstr>ＭＳ Ｐゴシック</vt:lpstr>
      <vt:lpstr>Arial</vt:lpstr>
      <vt:lpstr>Calibri</vt:lpstr>
      <vt:lpstr>Constantia</vt:lpstr>
      <vt:lpstr>Georgia</vt:lpstr>
      <vt:lpstr>Lucida Grande</vt:lpstr>
      <vt:lpstr>System Font Regular</vt:lpstr>
      <vt:lpstr>Times New Roman</vt:lpstr>
      <vt:lpstr>Wingdings</vt:lpstr>
      <vt:lpstr>Wingdings 2</vt:lpstr>
      <vt:lpstr>MGB_standard_template_082020</vt:lpstr>
      <vt:lpstr>think-cell Slide</vt:lpstr>
      <vt:lpstr>Dementia: Diagnosis, Treatment and Other Considerations</vt:lpstr>
      <vt:lpstr>  Objectives: </vt:lpstr>
      <vt:lpstr>COGNITIVE DISORDERS: PREVALENT AND COMMONLY UNDIAGNOSED AT EARLY STAGES</vt:lpstr>
      <vt:lpstr> Steps To Help Diagnose and Treat Dementia</vt:lpstr>
      <vt:lpstr>Ask about the ABC’s:  </vt:lpstr>
      <vt:lpstr>Review PMH and Psychosocial history  </vt:lpstr>
      <vt:lpstr>Review Medications – Including OTC! </vt:lpstr>
      <vt:lpstr>Exam </vt:lpstr>
      <vt:lpstr>Cognitive Assessment - The Mini Cog</vt:lpstr>
      <vt:lpstr>Assessments </vt:lpstr>
      <vt:lpstr>Structural Imaging </vt:lpstr>
      <vt:lpstr> Use of MRI in Dementia</vt:lpstr>
      <vt:lpstr>CT Head</vt:lpstr>
      <vt:lpstr>MRI Brain – Coronal Views </vt:lpstr>
      <vt:lpstr>Next Steps: How to put it together</vt:lpstr>
      <vt:lpstr>When to refer to Geriatrics: </vt:lpstr>
      <vt:lpstr>Referrals: Neurology and Neuropsychology </vt:lpstr>
      <vt:lpstr>Memory changes: Normal Aging </vt:lpstr>
      <vt:lpstr>Memory changes: Mild Cognitive Impairment</vt:lpstr>
      <vt:lpstr>Memory Changes: Dementia </vt:lpstr>
      <vt:lpstr>The major dementia syndromes include: </vt:lpstr>
      <vt:lpstr>Dementia Types: Frequency</vt:lpstr>
      <vt:lpstr>Alzheimer’s Disease (AD):</vt:lpstr>
      <vt:lpstr>Alzheimer’s Disease (AD):</vt:lpstr>
      <vt:lpstr>Stages: Mild</vt:lpstr>
      <vt:lpstr> Stages: Moderate</vt:lpstr>
      <vt:lpstr>Stages: Severe </vt:lpstr>
      <vt:lpstr>Vascular dementia (VaD) </vt:lpstr>
      <vt:lpstr>Vascular dementia (VaD) </vt:lpstr>
      <vt:lpstr>MRI – Vascular Dementia</vt:lpstr>
      <vt:lpstr>Dementia with Lewy bodies (DLB): </vt:lpstr>
      <vt:lpstr>Dementia with Lewy bodies (DLB): </vt:lpstr>
      <vt:lpstr>Dementia with Lewy bodies (DLB):</vt:lpstr>
      <vt:lpstr>Frontotemporal dementia (FTD):  </vt:lpstr>
      <vt:lpstr>Frontotemporal dementia (FTD):</vt:lpstr>
      <vt:lpstr>Normal Pressure Hydrocephalus </vt:lpstr>
      <vt:lpstr>Normal Pressure Hydrocephalus</vt:lpstr>
      <vt:lpstr>Dementia: Treatment </vt:lpstr>
      <vt:lpstr>Treatment: Nonpharmacologic Approaches</vt:lpstr>
      <vt:lpstr>Treatment: What doesn’t work </vt:lpstr>
      <vt:lpstr>Treatment: What May Work – Cholinesterase Inhibitors</vt:lpstr>
      <vt:lpstr>Treatment: What May Work – Cholinesterase Inhibitors</vt:lpstr>
      <vt:lpstr>Memantine (Namenda) </vt:lpstr>
      <vt:lpstr>Treatment: New Medication - Lecanemab (Leqembi)  </vt:lpstr>
      <vt:lpstr>Treatment: New Medication - Lecanemab (Leqembi)  </vt:lpstr>
      <vt:lpstr>Dementia and Driving: </vt:lpstr>
      <vt:lpstr>Dementia and Driving </vt:lpstr>
      <vt:lpstr>Other Considerations </vt:lpstr>
      <vt:lpstr>  CAREGIVER ISSUES AND RESOURCES</vt:lpstr>
      <vt:lpstr>Resources</vt:lpstr>
      <vt:lpstr>PowerPoint Presentation</vt:lpstr>
      <vt:lpstr>PowerPoint Presentation</vt:lpstr>
      <vt:lpstr>RISK FACTORS FOR DEMENTIA </vt:lpstr>
      <vt:lpstr>MRI Brain – Cerebral Amyloid Angiopathy </vt:lpstr>
      <vt:lpstr>Basic Laboratory Testing:  Goal: to look for reversible causes and for factors that can be altered that can slow decline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54 pt Arial,  Two Line Maximum</dc:title>
  <dc:creator>Korzenowski Design</dc:creator>
  <cp:lastModifiedBy>RogersFamily</cp:lastModifiedBy>
  <cp:revision>1</cp:revision>
  <cp:lastPrinted>2023-03-17T18:06:24Z</cp:lastPrinted>
  <dcterms:created xsi:type="dcterms:W3CDTF">2008-04-23T17:45:27Z</dcterms:created>
  <dcterms:modified xsi:type="dcterms:W3CDTF">2023-03-23T10:45:25Z</dcterms:modified>
</cp:coreProperties>
</file>