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17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7" r:id="rId12"/>
    <p:sldId id="268" r:id="rId13"/>
    <p:sldId id="270" r:id="rId14"/>
    <p:sldId id="269" r:id="rId15"/>
    <p:sldId id="26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88"/>
    <p:restoredTop sz="94694"/>
  </p:normalViewPr>
  <p:slideViewPr>
    <p:cSldViewPr snapToGrid="0" snapToObjects="1">
      <p:cViewPr>
        <p:scale>
          <a:sx n="104" d="100"/>
          <a:sy n="104" d="100"/>
        </p:scale>
        <p:origin x="624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EC71EE-36E8-4323-81A6-84D94298F00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6280CE-8EF0-47AC-9D4A-546D704DA31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Review: What is an RVU? </a:t>
          </a:r>
        </a:p>
      </dgm:t>
    </dgm:pt>
    <dgm:pt modelId="{018C36C2-E491-43AF-A0D5-A9A92B1387E8}" type="parTrans" cxnId="{04ACA20B-235E-4453-8B8F-FB3C48EFD4C7}">
      <dgm:prSet/>
      <dgm:spPr/>
      <dgm:t>
        <a:bodyPr/>
        <a:lstStyle/>
        <a:p>
          <a:endParaRPr lang="en-US"/>
        </a:p>
      </dgm:t>
    </dgm:pt>
    <dgm:pt modelId="{4CA19240-3723-49E9-97F1-1B4F600ACDF4}" type="sibTrans" cxnId="{04ACA20B-235E-4453-8B8F-FB3C48EFD4C7}">
      <dgm:prSet/>
      <dgm:spPr/>
      <dgm:t>
        <a:bodyPr/>
        <a:lstStyle/>
        <a:p>
          <a:endParaRPr lang="en-US"/>
        </a:p>
      </dgm:t>
    </dgm:pt>
    <dgm:pt modelId="{D8421E50-B7AA-4CC0-BB59-E832AAEE261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How is it calculated? </a:t>
          </a:r>
        </a:p>
      </dgm:t>
    </dgm:pt>
    <dgm:pt modelId="{825C5A60-2F3F-426A-B36B-206FE94E06E3}" type="parTrans" cxnId="{B48C354B-E071-4386-A2D1-28808D8E8793}">
      <dgm:prSet/>
      <dgm:spPr/>
      <dgm:t>
        <a:bodyPr/>
        <a:lstStyle/>
        <a:p>
          <a:endParaRPr lang="en-US"/>
        </a:p>
      </dgm:t>
    </dgm:pt>
    <dgm:pt modelId="{3B4F44AA-2204-424F-A20C-0F3A71F72732}" type="sibTrans" cxnId="{B48C354B-E071-4386-A2D1-28808D8E8793}">
      <dgm:prSet/>
      <dgm:spPr/>
      <dgm:t>
        <a:bodyPr/>
        <a:lstStyle/>
        <a:p>
          <a:endParaRPr lang="en-US"/>
        </a:p>
      </dgm:t>
    </dgm:pt>
    <dgm:pt modelId="{F11A17C6-EB60-4D2D-B2B9-8B73F6806C5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Reminder to review snapshots</a:t>
          </a:r>
        </a:p>
      </dgm:t>
    </dgm:pt>
    <dgm:pt modelId="{CBE5B571-9CD9-4080-B2B6-D4961E329A0D}" type="parTrans" cxnId="{ED735E8C-B25C-475B-97F9-FB0ADBB34263}">
      <dgm:prSet/>
      <dgm:spPr/>
      <dgm:t>
        <a:bodyPr/>
        <a:lstStyle/>
        <a:p>
          <a:endParaRPr lang="en-US"/>
        </a:p>
      </dgm:t>
    </dgm:pt>
    <dgm:pt modelId="{319AF9ED-D65C-4985-A248-2BB619C5FA35}" type="sibTrans" cxnId="{ED735E8C-B25C-475B-97F9-FB0ADBB34263}">
      <dgm:prSet/>
      <dgm:spPr/>
      <dgm:t>
        <a:bodyPr/>
        <a:lstStyle/>
        <a:p>
          <a:endParaRPr lang="en-US"/>
        </a:p>
      </dgm:t>
    </dgm:pt>
    <dgm:pt modelId="{A267D745-4983-47F0-97B1-0ADB3A33A5A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High value visits</a:t>
          </a:r>
        </a:p>
      </dgm:t>
    </dgm:pt>
    <dgm:pt modelId="{F53E5303-200D-4CF4-8EDC-CEC47DAAF3C2}" type="parTrans" cxnId="{F1A472F7-7F6B-475C-A465-FAE0B504A832}">
      <dgm:prSet/>
      <dgm:spPr/>
      <dgm:t>
        <a:bodyPr/>
        <a:lstStyle/>
        <a:p>
          <a:endParaRPr lang="en-US"/>
        </a:p>
      </dgm:t>
    </dgm:pt>
    <dgm:pt modelId="{08F19C7A-A519-462F-BD69-0351F422ACDC}" type="sibTrans" cxnId="{F1A472F7-7F6B-475C-A465-FAE0B504A832}">
      <dgm:prSet/>
      <dgm:spPr/>
      <dgm:t>
        <a:bodyPr/>
        <a:lstStyle/>
        <a:p>
          <a:endParaRPr lang="en-US"/>
        </a:p>
      </dgm:t>
    </dgm:pt>
    <dgm:pt modelId="{0BA66116-569F-45DD-83C7-FF937502CC6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Increasing RVUs</a:t>
          </a:r>
        </a:p>
      </dgm:t>
    </dgm:pt>
    <dgm:pt modelId="{E213F72D-D95E-4D8D-B13C-E172DE0BFCEB}" type="parTrans" cxnId="{B15A974C-A880-4D85-BB8E-FEB2C1B9CD02}">
      <dgm:prSet/>
      <dgm:spPr/>
      <dgm:t>
        <a:bodyPr/>
        <a:lstStyle/>
        <a:p>
          <a:endParaRPr lang="en-US"/>
        </a:p>
      </dgm:t>
    </dgm:pt>
    <dgm:pt modelId="{0FBDFFFE-C8FF-47B5-9429-D9D5B29239DB}" type="sibTrans" cxnId="{B15A974C-A880-4D85-BB8E-FEB2C1B9CD02}">
      <dgm:prSet/>
      <dgm:spPr/>
      <dgm:t>
        <a:bodyPr/>
        <a:lstStyle/>
        <a:p>
          <a:endParaRPr lang="en-US"/>
        </a:p>
      </dgm:t>
    </dgm:pt>
    <dgm:pt modelId="{6A516828-EF73-4254-9B4A-7DEF06B8FF2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Reminder to use Counseling/ E/M codes w/ wellness visits</a:t>
          </a:r>
        </a:p>
      </dgm:t>
    </dgm:pt>
    <dgm:pt modelId="{C3E6C691-0234-4043-B147-8BC307AEB97F}" type="parTrans" cxnId="{CE5992F4-1343-4FAF-9C2E-421C9B37317E}">
      <dgm:prSet/>
      <dgm:spPr/>
      <dgm:t>
        <a:bodyPr/>
        <a:lstStyle/>
        <a:p>
          <a:endParaRPr lang="en-US"/>
        </a:p>
      </dgm:t>
    </dgm:pt>
    <dgm:pt modelId="{0A317BE5-6E12-4A5B-BE23-B6DD87EF2561}" type="sibTrans" cxnId="{CE5992F4-1343-4FAF-9C2E-421C9B37317E}">
      <dgm:prSet/>
      <dgm:spPr/>
      <dgm:t>
        <a:bodyPr/>
        <a:lstStyle/>
        <a:p>
          <a:endParaRPr lang="en-US"/>
        </a:p>
      </dgm:t>
    </dgm:pt>
    <dgm:pt modelId="{916EF534-E661-4F26-B50B-D3F069368C8E}" type="pres">
      <dgm:prSet presAssocID="{37EC71EE-36E8-4323-81A6-84D94298F003}" presName="root" presStyleCnt="0">
        <dgm:presLayoutVars>
          <dgm:dir/>
          <dgm:resizeHandles val="exact"/>
        </dgm:presLayoutVars>
      </dgm:prSet>
      <dgm:spPr/>
    </dgm:pt>
    <dgm:pt modelId="{431F5B12-D350-4FFE-8218-A642B8E6E4F7}" type="pres">
      <dgm:prSet presAssocID="{206280CE-8EF0-47AC-9D4A-546D704DA311}" presName="compNode" presStyleCnt="0"/>
      <dgm:spPr/>
    </dgm:pt>
    <dgm:pt modelId="{F67D3AB1-8FE0-4456-AACC-352844486A70}" type="pres">
      <dgm:prSet presAssocID="{206280CE-8EF0-47AC-9D4A-546D704DA311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FB04FD6C-038F-4A1A-9CE1-FF73076BC875}" type="pres">
      <dgm:prSet presAssocID="{206280CE-8EF0-47AC-9D4A-546D704DA311}" presName="spaceRect" presStyleCnt="0"/>
      <dgm:spPr/>
    </dgm:pt>
    <dgm:pt modelId="{64FEA91E-2401-4648-AE60-5B1F461F2D48}" type="pres">
      <dgm:prSet presAssocID="{206280CE-8EF0-47AC-9D4A-546D704DA311}" presName="textRect" presStyleLbl="revTx" presStyleIdx="0" presStyleCnt="6">
        <dgm:presLayoutVars>
          <dgm:chMax val="1"/>
          <dgm:chPref val="1"/>
        </dgm:presLayoutVars>
      </dgm:prSet>
      <dgm:spPr/>
    </dgm:pt>
    <dgm:pt modelId="{EB8F0DA6-BDDC-4215-B223-A232569C460E}" type="pres">
      <dgm:prSet presAssocID="{4CA19240-3723-49E9-97F1-1B4F600ACDF4}" presName="sibTrans" presStyleCnt="0"/>
      <dgm:spPr/>
    </dgm:pt>
    <dgm:pt modelId="{E53BE82E-97E7-4227-814E-2AC35CA8ECB6}" type="pres">
      <dgm:prSet presAssocID="{D8421E50-B7AA-4CC0-BB59-E832AAEE261A}" presName="compNode" presStyleCnt="0"/>
      <dgm:spPr/>
    </dgm:pt>
    <dgm:pt modelId="{2200B288-BEBD-48A5-89B5-AC9EC8922DAE}" type="pres">
      <dgm:prSet presAssocID="{D8421E50-B7AA-4CC0-BB59-E832AAEE261A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lculator"/>
        </a:ext>
      </dgm:extLst>
    </dgm:pt>
    <dgm:pt modelId="{CAF21CD5-9E65-41B9-9DB0-5C8ED8C84B2A}" type="pres">
      <dgm:prSet presAssocID="{D8421E50-B7AA-4CC0-BB59-E832AAEE261A}" presName="spaceRect" presStyleCnt="0"/>
      <dgm:spPr/>
    </dgm:pt>
    <dgm:pt modelId="{5921CA3A-99F9-4A78-B413-DD97E07FC671}" type="pres">
      <dgm:prSet presAssocID="{D8421E50-B7AA-4CC0-BB59-E832AAEE261A}" presName="textRect" presStyleLbl="revTx" presStyleIdx="1" presStyleCnt="6">
        <dgm:presLayoutVars>
          <dgm:chMax val="1"/>
          <dgm:chPref val="1"/>
        </dgm:presLayoutVars>
      </dgm:prSet>
      <dgm:spPr/>
    </dgm:pt>
    <dgm:pt modelId="{32E69537-A07B-4055-A6C2-55E2AE14BB91}" type="pres">
      <dgm:prSet presAssocID="{3B4F44AA-2204-424F-A20C-0F3A71F72732}" presName="sibTrans" presStyleCnt="0"/>
      <dgm:spPr/>
    </dgm:pt>
    <dgm:pt modelId="{3FD95F28-3065-4BB3-9494-8074686DFD45}" type="pres">
      <dgm:prSet presAssocID="{F11A17C6-EB60-4D2D-B2B9-8B73F6806C5F}" presName="compNode" presStyleCnt="0"/>
      <dgm:spPr/>
    </dgm:pt>
    <dgm:pt modelId="{A8A2DCA5-E7C1-4B74-8ECC-1C447C291DD5}" type="pres">
      <dgm:prSet presAssocID="{F11A17C6-EB60-4D2D-B2B9-8B73F6806C5F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mera"/>
        </a:ext>
      </dgm:extLst>
    </dgm:pt>
    <dgm:pt modelId="{69D96645-EEB6-4206-9E0D-F8BB3D554A31}" type="pres">
      <dgm:prSet presAssocID="{F11A17C6-EB60-4D2D-B2B9-8B73F6806C5F}" presName="spaceRect" presStyleCnt="0"/>
      <dgm:spPr/>
    </dgm:pt>
    <dgm:pt modelId="{DA96E00F-3C7D-4E68-AC48-75712C86D078}" type="pres">
      <dgm:prSet presAssocID="{F11A17C6-EB60-4D2D-B2B9-8B73F6806C5F}" presName="textRect" presStyleLbl="revTx" presStyleIdx="2" presStyleCnt="6">
        <dgm:presLayoutVars>
          <dgm:chMax val="1"/>
          <dgm:chPref val="1"/>
        </dgm:presLayoutVars>
      </dgm:prSet>
      <dgm:spPr/>
    </dgm:pt>
    <dgm:pt modelId="{A52F4719-7595-4515-9FE0-6892F5337571}" type="pres">
      <dgm:prSet presAssocID="{319AF9ED-D65C-4985-A248-2BB619C5FA35}" presName="sibTrans" presStyleCnt="0"/>
      <dgm:spPr/>
    </dgm:pt>
    <dgm:pt modelId="{A4619133-2743-45C5-AE78-382D5D703ED6}" type="pres">
      <dgm:prSet presAssocID="{A267D745-4983-47F0-97B1-0ADB3A33A5A6}" presName="compNode" presStyleCnt="0"/>
      <dgm:spPr/>
    </dgm:pt>
    <dgm:pt modelId="{9378932E-7608-4150-A0F7-063DC779C848}" type="pres">
      <dgm:prSet presAssocID="{A267D745-4983-47F0-97B1-0ADB3A33A5A6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 with solid fill"/>
        </a:ext>
      </dgm:extLst>
    </dgm:pt>
    <dgm:pt modelId="{21F06A0F-EFCA-4D5E-B1DC-153E09C40A4C}" type="pres">
      <dgm:prSet presAssocID="{A267D745-4983-47F0-97B1-0ADB3A33A5A6}" presName="spaceRect" presStyleCnt="0"/>
      <dgm:spPr/>
    </dgm:pt>
    <dgm:pt modelId="{B8A95633-EFAC-456E-AE56-B2E6518821B2}" type="pres">
      <dgm:prSet presAssocID="{A267D745-4983-47F0-97B1-0ADB3A33A5A6}" presName="textRect" presStyleLbl="revTx" presStyleIdx="3" presStyleCnt="6">
        <dgm:presLayoutVars>
          <dgm:chMax val="1"/>
          <dgm:chPref val="1"/>
        </dgm:presLayoutVars>
      </dgm:prSet>
      <dgm:spPr/>
    </dgm:pt>
    <dgm:pt modelId="{4659F8C0-547F-40DA-BD11-9C8D14998D18}" type="pres">
      <dgm:prSet presAssocID="{08F19C7A-A519-462F-BD69-0351F422ACDC}" presName="sibTrans" presStyleCnt="0"/>
      <dgm:spPr/>
    </dgm:pt>
    <dgm:pt modelId="{6B98C6D2-18A4-43D2-B8C5-65010C6C35E1}" type="pres">
      <dgm:prSet presAssocID="{0BA66116-569F-45DD-83C7-FF937502CC63}" presName="compNode" presStyleCnt="0"/>
      <dgm:spPr/>
    </dgm:pt>
    <dgm:pt modelId="{1654D54D-1613-4C48-A47A-966ECDAE48C4}" type="pres">
      <dgm:prSet presAssocID="{0BA66116-569F-45DD-83C7-FF937502CC6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pward trend with solid fill"/>
        </a:ext>
      </dgm:extLst>
    </dgm:pt>
    <dgm:pt modelId="{7B85D832-03C8-486A-9FBC-7D5EDA6B2926}" type="pres">
      <dgm:prSet presAssocID="{0BA66116-569F-45DD-83C7-FF937502CC63}" presName="spaceRect" presStyleCnt="0"/>
      <dgm:spPr/>
    </dgm:pt>
    <dgm:pt modelId="{A9A381BE-32D9-4913-92C9-4D4FEC66FFE8}" type="pres">
      <dgm:prSet presAssocID="{0BA66116-569F-45DD-83C7-FF937502CC63}" presName="textRect" presStyleLbl="revTx" presStyleIdx="4" presStyleCnt="6">
        <dgm:presLayoutVars>
          <dgm:chMax val="1"/>
          <dgm:chPref val="1"/>
        </dgm:presLayoutVars>
      </dgm:prSet>
      <dgm:spPr/>
    </dgm:pt>
    <dgm:pt modelId="{31DB84F2-9687-488E-99B9-CB585D9864AC}" type="pres">
      <dgm:prSet presAssocID="{0FBDFFFE-C8FF-47B5-9429-D9D5B29239DB}" presName="sibTrans" presStyleCnt="0"/>
      <dgm:spPr/>
    </dgm:pt>
    <dgm:pt modelId="{C469C0CC-BA86-485E-8607-AB78328B3180}" type="pres">
      <dgm:prSet presAssocID="{6A516828-EF73-4254-9B4A-7DEF06B8FF2F}" presName="compNode" presStyleCnt="0"/>
      <dgm:spPr/>
    </dgm:pt>
    <dgm:pt modelId="{F90DBA0A-C370-4B4E-9C51-8ACC3B8499A5}" type="pres">
      <dgm:prSet presAssocID="{6A516828-EF73-4254-9B4A-7DEF06B8FF2F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ell"/>
        </a:ext>
      </dgm:extLst>
    </dgm:pt>
    <dgm:pt modelId="{CE9C364C-CF89-44AC-88B7-CBF46B769882}" type="pres">
      <dgm:prSet presAssocID="{6A516828-EF73-4254-9B4A-7DEF06B8FF2F}" presName="spaceRect" presStyleCnt="0"/>
      <dgm:spPr/>
    </dgm:pt>
    <dgm:pt modelId="{F634F93E-A368-450B-A807-C994CAF4AB30}" type="pres">
      <dgm:prSet presAssocID="{6A516828-EF73-4254-9B4A-7DEF06B8FF2F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04ACA20B-235E-4453-8B8F-FB3C48EFD4C7}" srcId="{37EC71EE-36E8-4323-81A6-84D94298F003}" destId="{206280CE-8EF0-47AC-9D4A-546D704DA311}" srcOrd="0" destOrd="0" parTransId="{018C36C2-E491-43AF-A0D5-A9A92B1387E8}" sibTransId="{4CA19240-3723-49E9-97F1-1B4F600ACDF4}"/>
    <dgm:cxn modelId="{D3F4EE25-22FC-4193-A66B-053C537BC635}" type="presOf" srcId="{F11A17C6-EB60-4D2D-B2B9-8B73F6806C5F}" destId="{DA96E00F-3C7D-4E68-AC48-75712C86D078}" srcOrd="0" destOrd="0" presId="urn:microsoft.com/office/officeart/2018/2/layout/IconLabelList"/>
    <dgm:cxn modelId="{ED55012D-7ABB-413D-8C6F-CE2B9A8DEDEB}" type="presOf" srcId="{0BA66116-569F-45DD-83C7-FF937502CC63}" destId="{A9A381BE-32D9-4913-92C9-4D4FEC66FFE8}" srcOrd="0" destOrd="0" presId="urn:microsoft.com/office/officeart/2018/2/layout/IconLabelList"/>
    <dgm:cxn modelId="{B39F4346-8036-4DDE-B89E-1B4E38743B0D}" type="presOf" srcId="{6A516828-EF73-4254-9B4A-7DEF06B8FF2F}" destId="{F634F93E-A368-450B-A807-C994CAF4AB30}" srcOrd="0" destOrd="0" presId="urn:microsoft.com/office/officeart/2018/2/layout/IconLabelList"/>
    <dgm:cxn modelId="{B48C354B-E071-4386-A2D1-28808D8E8793}" srcId="{37EC71EE-36E8-4323-81A6-84D94298F003}" destId="{D8421E50-B7AA-4CC0-BB59-E832AAEE261A}" srcOrd="1" destOrd="0" parTransId="{825C5A60-2F3F-426A-B36B-206FE94E06E3}" sibTransId="{3B4F44AA-2204-424F-A20C-0F3A71F72732}"/>
    <dgm:cxn modelId="{B15A974C-A880-4D85-BB8E-FEB2C1B9CD02}" srcId="{37EC71EE-36E8-4323-81A6-84D94298F003}" destId="{0BA66116-569F-45DD-83C7-FF937502CC63}" srcOrd="4" destOrd="0" parTransId="{E213F72D-D95E-4D8D-B13C-E172DE0BFCEB}" sibTransId="{0FBDFFFE-C8FF-47B5-9429-D9D5B29239DB}"/>
    <dgm:cxn modelId="{1B4AB85B-AA38-4FDC-92CE-601D756E9A02}" type="presOf" srcId="{37EC71EE-36E8-4323-81A6-84D94298F003}" destId="{916EF534-E661-4F26-B50B-D3F069368C8E}" srcOrd="0" destOrd="0" presId="urn:microsoft.com/office/officeart/2018/2/layout/IconLabelList"/>
    <dgm:cxn modelId="{B1179C64-133E-4B4A-BDB5-32EF999604E5}" type="presOf" srcId="{206280CE-8EF0-47AC-9D4A-546D704DA311}" destId="{64FEA91E-2401-4648-AE60-5B1F461F2D48}" srcOrd="0" destOrd="0" presId="urn:microsoft.com/office/officeart/2018/2/layout/IconLabelList"/>
    <dgm:cxn modelId="{ED735E8C-B25C-475B-97F9-FB0ADBB34263}" srcId="{37EC71EE-36E8-4323-81A6-84D94298F003}" destId="{F11A17C6-EB60-4D2D-B2B9-8B73F6806C5F}" srcOrd="2" destOrd="0" parTransId="{CBE5B571-9CD9-4080-B2B6-D4961E329A0D}" sibTransId="{319AF9ED-D65C-4985-A248-2BB619C5FA35}"/>
    <dgm:cxn modelId="{7D0375C2-42C8-4F45-BF00-EC34F552B1B0}" type="presOf" srcId="{D8421E50-B7AA-4CC0-BB59-E832AAEE261A}" destId="{5921CA3A-99F9-4A78-B413-DD97E07FC671}" srcOrd="0" destOrd="0" presId="urn:microsoft.com/office/officeart/2018/2/layout/IconLabelList"/>
    <dgm:cxn modelId="{2AA7A2EF-EF9E-4ADD-BC23-E24B13DC4F33}" type="presOf" srcId="{A267D745-4983-47F0-97B1-0ADB3A33A5A6}" destId="{B8A95633-EFAC-456E-AE56-B2E6518821B2}" srcOrd="0" destOrd="0" presId="urn:microsoft.com/office/officeart/2018/2/layout/IconLabelList"/>
    <dgm:cxn modelId="{CE5992F4-1343-4FAF-9C2E-421C9B37317E}" srcId="{37EC71EE-36E8-4323-81A6-84D94298F003}" destId="{6A516828-EF73-4254-9B4A-7DEF06B8FF2F}" srcOrd="5" destOrd="0" parTransId="{C3E6C691-0234-4043-B147-8BC307AEB97F}" sibTransId="{0A317BE5-6E12-4A5B-BE23-B6DD87EF2561}"/>
    <dgm:cxn modelId="{F1A472F7-7F6B-475C-A465-FAE0B504A832}" srcId="{37EC71EE-36E8-4323-81A6-84D94298F003}" destId="{A267D745-4983-47F0-97B1-0ADB3A33A5A6}" srcOrd="3" destOrd="0" parTransId="{F53E5303-200D-4CF4-8EDC-CEC47DAAF3C2}" sibTransId="{08F19C7A-A519-462F-BD69-0351F422ACDC}"/>
    <dgm:cxn modelId="{8FBF3DCD-6824-4B05-9A9F-1F6557683A08}" type="presParOf" srcId="{916EF534-E661-4F26-B50B-D3F069368C8E}" destId="{431F5B12-D350-4FFE-8218-A642B8E6E4F7}" srcOrd="0" destOrd="0" presId="urn:microsoft.com/office/officeart/2018/2/layout/IconLabelList"/>
    <dgm:cxn modelId="{523999D7-643B-419C-A7E1-70C864A76DA6}" type="presParOf" srcId="{431F5B12-D350-4FFE-8218-A642B8E6E4F7}" destId="{F67D3AB1-8FE0-4456-AACC-352844486A70}" srcOrd="0" destOrd="0" presId="urn:microsoft.com/office/officeart/2018/2/layout/IconLabelList"/>
    <dgm:cxn modelId="{B1A3103D-8A75-458A-B852-3774DF89B517}" type="presParOf" srcId="{431F5B12-D350-4FFE-8218-A642B8E6E4F7}" destId="{FB04FD6C-038F-4A1A-9CE1-FF73076BC875}" srcOrd="1" destOrd="0" presId="urn:microsoft.com/office/officeart/2018/2/layout/IconLabelList"/>
    <dgm:cxn modelId="{622DF973-2BC1-467C-87FB-2EF8531BD17A}" type="presParOf" srcId="{431F5B12-D350-4FFE-8218-A642B8E6E4F7}" destId="{64FEA91E-2401-4648-AE60-5B1F461F2D48}" srcOrd="2" destOrd="0" presId="urn:microsoft.com/office/officeart/2018/2/layout/IconLabelList"/>
    <dgm:cxn modelId="{D19F7122-6592-4646-9F33-B900F8FB3CD5}" type="presParOf" srcId="{916EF534-E661-4F26-B50B-D3F069368C8E}" destId="{EB8F0DA6-BDDC-4215-B223-A232569C460E}" srcOrd="1" destOrd="0" presId="urn:microsoft.com/office/officeart/2018/2/layout/IconLabelList"/>
    <dgm:cxn modelId="{8D997E87-24F1-49A4-9B92-3ACA23217372}" type="presParOf" srcId="{916EF534-E661-4F26-B50B-D3F069368C8E}" destId="{E53BE82E-97E7-4227-814E-2AC35CA8ECB6}" srcOrd="2" destOrd="0" presId="urn:microsoft.com/office/officeart/2018/2/layout/IconLabelList"/>
    <dgm:cxn modelId="{0C1FEC4D-DF26-4D55-AE3C-E174F9B0910A}" type="presParOf" srcId="{E53BE82E-97E7-4227-814E-2AC35CA8ECB6}" destId="{2200B288-BEBD-48A5-89B5-AC9EC8922DAE}" srcOrd="0" destOrd="0" presId="urn:microsoft.com/office/officeart/2018/2/layout/IconLabelList"/>
    <dgm:cxn modelId="{312398C5-4366-4348-B504-94F5544DF2B3}" type="presParOf" srcId="{E53BE82E-97E7-4227-814E-2AC35CA8ECB6}" destId="{CAF21CD5-9E65-41B9-9DB0-5C8ED8C84B2A}" srcOrd="1" destOrd="0" presId="urn:microsoft.com/office/officeart/2018/2/layout/IconLabelList"/>
    <dgm:cxn modelId="{C7F665E9-75FF-48BB-A9B8-6CC8659879B2}" type="presParOf" srcId="{E53BE82E-97E7-4227-814E-2AC35CA8ECB6}" destId="{5921CA3A-99F9-4A78-B413-DD97E07FC671}" srcOrd="2" destOrd="0" presId="urn:microsoft.com/office/officeart/2018/2/layout/IconLabelList"/>
    <dgm:cxn modelId="{B80B1DDA-7F78-4366-9FD4-5EBC163AF509}" type="presParOf" srcId="{916EF534-E661-4F26-B50B-D3F069368C8E}" destId="{32E69537-A07B-4055-A6C2-55E2AE14BB91}" srcOrd="3" destOrd="0" presId="urn:microsoft.com/office/officeart/2018/2/layout/IconLabelList"/>
    <dgm:cxn modelId="{0F19EB4A-FB96-4482-8287-1666785DE669}" type="presParOf" srcId="{916EF534-E661-4F26-B50B-D3F069368C8E}" destId="{3FD95F28-3065-4BB3-9494-8074686DFD45}" srcOrd="4" destOrd="0" presId="urn:microsoft.com/office/officeart/2018/2/layout/IconLabelList"/>
    <dgm:cxn modelId="{74CE5CBC-7F14-4695-A97B-70B4DA73FF43}" type="presParOf" srcId="{3FD95F28-3065-4BB3-9494-8074686DFD45}" destId="{A8A2DCA5-E7C1-4B74-8ECC-1C447C291DD5}" srcOrd="0" destOrd="0" presId="urn:microsoft.com/office/officeart/2018/2/layout/IconLabelList"/>
    <dgm:cxn modelId="{0D6EA7AA-4702-4664-AB7B-F5425EC33B3D}" type="presParOf" srcId="{3FD95F28-3065-4BB3-9494-8074686DFD45}" destId="{69D96645-EEB6-4206-9E0D-F8BB3D554A31}" srcOrd="1" destOrd="0" presId="urn:microsoft.com/office/officeart/2018/2/layout/IconLabelList"/>
    <dgm:cxn modelId="{253D0D95-DA4E-4DC3-8941-0C307042896B}" type="presParOf" srcId="{3FD95F28-3065-4BB3-9494-8074686DFD45}" destId="{DA96E00F-3C7D-4E68-AC48-75712C86D078}" srcOrd="2" destOrd="0" presId="urn:microsoft.com/office/officeart/2018/2/layout/IconLabelList"/>
    <dgm:cxn modelId="{B6712629-74CC-45C1-850C-08F340122773}" type="presParOf" srcId="{916EF534-E661-4F26-B50B-D3F069368C8E}" destId="{A52F4719-7595-4515-9FE0-6892F5337571}" srcOrd="5" destOrd="0" presId="urn:microsoft.com/office/officeart/2018/2/layout/IconLabelList"/>
    <dgm:cxn modelId="{CF3944A4-E38B-4A8C-9BB4-6841DBD6FA91}" type="presParOf" srcId="{916EF534-E661-4F26-B50B-D3F069368C8E}" destId="{A4619133-2743-45C5-AE78-382D5D703ED6}" srcOrd="6" destOrd="0" presId="urn:microsoft.com/office/officeart/2018/2/layout/IconLabelList"/>
    <dgm:cxn modelId="{1B5E03AD-85C5-46DD-B54A-BB2C379751D7}" type="presParOf" srcId="{A4619133-2743-45C5-AE78-382D5D703ED6}" destId="{9378932E-7608-4150-A0F7-063DC779C848}" srcOrd="0" destOrd="0" presId="urn:microsoft.com/office/officeart/2018/2/layout/IconLabelList"/>
    <dgm:cxn modelId="{C208EA13-0621-4D80-990F-EEC4DFF59D1C}" type="presParOf" srcId="{A4619133-2743-45C5-AE78-382D5D703ED6}" destId="{21F06A0F-EFCA-4D5E-B1DC-153E09C40A4C}" srcOrd="1" destOrd="0" presId="urn:microsoft.com/office/officeart/2018/2/layout/IconLabelList"/>
    <dgm:cxn modelId="{7B6D39A6-A443-4F73-BA73-10CF54CB327A}" type="presParOf" srcId="{A4619133-2743-45C5-AE78-382D5D703ED6}" destId="{B8A95633-EFAC-456E-AE56-B2E6518821B2}" srcOrd="2" destOrd="0" presId="urn:microsoft.com/office/officeart/2018/2/layout/IconLabelList"/>
    <dgm:cxn modelId="{444B78A0-2225-4D48-AA96-E12E27A102B2}" type="presParOf" srcId="{916EF534-E661-4F26-B50B-D3F069368C8E}" destId="{4659F8C0-547F-40DA-BD11-9C8D14998D18}" srcOrd="7" destOrd="0" presId="urn:microsoft.com/office/officeart/2018/2/layout/IconLabelList"/>
    <dgm:cxn modelId="{E29362FE-5623-4A52-A019-925B6637BAB4}" type="presParOf" srcId="{916EF534-E661-4F26-B50B-D3F069368C8E}" destId="{6B98C6D2-18A4-43D2-B8C5-65010C6C35E1}" srcOrd="8" destOrd="0" presId="urn:microsoft.com/office/officeart/2018/2/layout/IconLabelList"/>
    <dgm:cxn modelId="{961A9605-AE21-462B-9F97-4307584F83CE}" type="presParOf" srcId="{6B98C6D2-18A4-43D2-B8C5-65010C6C35E1}" destId="{1654D54D-1613-4C48-A47A-966ECDAE48C4}" srcOrd="0" destOrd="0" presId="urn:microsoft.com/office/officeart/2018/2/layout/IconLabelList"/>
    <dgm:cxn modelId="{6A29671E-6779-4AB7-8E79-CA475982D0BF}" type="presParOf" srcId="{6B98C6D2-18A4-43D2-B8C5-65010C6C35E1}" destId="{7B85D832-03C8-486A-9FBC-7D5EDA6B2926}" srcOrd="1" destOrd="0" presId="urn:microsoft.com/office/officeart/2018/2/layout/IconLabelList"/>
    <dgm:cxn modelId="{78B905C2-7BEE-46B8-BEBE-0C5B6E12CEB1}" type="presParOf" srcId="{6B98C6D2-18A4-43D2-B8C5-65010C6C35E1}" destId="{A9A381BE-32D9-4913-92C9-4D4FEC66FFE8}" srcOrd="2" destOrd="0" presId="urn:microsoft.com/office/officeart/2018/2/layout/IconLabelList"/>
    <dgm:cxn modelId="{9D17D961-A326-4C15-930F-E076688AC124}" type="presParOf" srcId="{916EF534-E661-4F26-B50B-D3F069368C8E}" destId="{31DB84F2-9687-488E-99B9-CB585D9864AC}" srcOrd="9" destOrd="0" presId="urn:microsoft.com/office/officeart/2018/2/layout/IconLabelList"/>
    <dgm:cxn modelId="{C1EE8D98-9240-44FF-BA30-3C8B18FC6326}" type="presParOf" srcId="{916EF534-E661-4F26-B50B-D3F069368C8E}" destId="{C469C0CC-BA86-485E-8607-AB78328B3180}" srcOrd="10" destOrd="0" presId="urn:microsoft.com/office/officeart/2018/2/layout/IconLabelList"/>
    <dgm:cxn modelId="{DA2AB1B9-06D1-4915-AC29-0E8A5B5344DC}" type="presParOf" srcId="{C469C0CC-BA86-485E-8607-AB78328B3180}" destId="{F90DBA0A-C370-4B4E-9C51-8ACC3B8499A5}" srcOrd="0" destOrd="0" presId="urn:microsoft.com/office/officeart/2018/2/layout/IconLabelList"/>
    <dgm:cxn modelId="{36A5D520-0211-461C-A89F-E5CB7A1A5CD2}" type="presParOf" srcId="{C469C0CC-BA86-485E-8607-AB78328B3180}" destId="{CE9C364C-CF89-44AC-88B7-CBF46B769882}" srcOrd="1" destOrd="0" presId="urn:microsoft.com/office/officeart/2018/2/layout/IconLabelList"/>
    <dgm:cxn modelId="{5695EA8E-8139-4ADB-A328-B41011D1CF47}" type="presParOf" srcId="{C469C0CC-BA86-485E-8607-AB78328B3180}" destId="{F634F93E-A368-450B-A807-C994CAF4AB3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49AA2F-09AA-4D99-A3E2-E1A0B256824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B6E8A3C-4D2B-48F0-8C57-DE0D16A50C85}">
      <dgm:prSet/>
      <dgm:spPr/>
      <dgm:t>
        <a:bodyPr/>
        <a:lstStyle/>
        <a:p>
          <a:r>
            <a:rPr lang="en-US"/>
            <a:t>Patient volume and fill rates</a:t>
          </a:r>
        </a:p>
      </dgm:t>
    </dgm:pt>
    <dgm:pt modelId="{110AC800-1582-46A6-86EE-741FB2F1598C}" type="parTrans" cxnId="{CCE0E91C-1FB0-40B5-AD49-60D5647B8B88}">
      <dgm:prSet/>
      <dgm:spPr/>
      <dgm:t>
        <a:bodyPr/>
        <a:lstStyle/>
        <a:p>
          <a:endParaRPr lang="en-US"/>
        </a:p>
      </dgm:t>
    </dgm:pt>
    <dgm:pt modelId="{E0D2D018-E117-4361-8396-044C895C894F}" type="sibTrans" cxnId="{CCE0E91C-1FB0-40B5-AD49-60D5647B8B88}">
      <dgm:prSet/>
      <dgm:spPr/>
      <dgm:t>
        <a:bodyPr/>
        <a:lstStyle/>
        <a:p>
          <a:endParaRPr lang="en-US"/>
        </a:p>
      </dgm:t>
    </dgm:pt>
    <dgm:pt modelId="{79257835-A663-45EC-B970-27E5B178BB04}">
      <dgm:prSet/>
      <dgm:spPr/>
      <dgm:t>
        <a:bodyPr/>
        <a:lstStyle/>
        <a:p>
          <a:r>
            <a:rPr lang="en-US"/>
            <a:t>Review % of 99214 and 99215</a:t>
          </a:r>
        </a:p>
      </dgm:t>
    </dgm:pt>
    <dgm:pt modelId="{734CFD5C-E843-4540-9DFE-D4888B3C40EF}" type="parTrans" cxnId="{00FA1055-4550-47F0-9AB4-A5C93452C656}">
      <dgm:prSet/>
      <dgm:spPr/>
      <dgm:t>
        <a:bodyPr/>
        <a:lstStyle/>
        <a:p>
          <a:endParaRPr lang="en-US"/>
        </a:p>
      </dgm:t>
    </dgm:pt>
    <dgm:pt modelId="{43BE1290-5588-4661-B19C-7925D61D3490}" type="sibTrans" cxnId="{00FA1055-4550-47F0-9AB4-A5C93452C656}">
      <dgm:prSet/>
      <dgm:spPr/>
      <dgm:t>
        <a:bodyPr/>
        <a:lstStyle/>
        <a:p>
          <a:endParaRPr lang="en-US"/>
        </a:p>
      </dgm:t>
    </dgm:pt>
    <dgm:pt modelId="{279FE9C3-B6C2-4C47-85C9-6D0F071EC17D}">
      <dgm:prSet/>
      <dgm:spPr/>
      <dgm:t>
        <a:bodyPr/>
        <a:lstStyle/>
        <a:p>
          <a:r>
            <a:rPr lang="en-US"/>
            <a:t>Review counseling code usage (Team leader dashboard- see your Team Leaders!)</a:t>
          </a:r>
        </a:p>
      </dgm:t>
    </dgm:pt>
    <dgm:pt modelId="{F89D0E24-BF44-4F10-B8BF-1C1C6534EB89}" type="parTrans" cxnId="{5C6D8031-2267-4F0A-81CA-96325447EB3F}">
      <dgm:prSet/>
      <dgm:spPr/>
      <dgm:t>
        <a:bodyPr/>
        <a:lstStyle/>
        <a:p>
          <a:endParaRPr lang="en-US"/>
        </a:p>
      </dgm:t>
    </dgm:pt>
    <dgm:pt modelId="{53F60EFD-C9BD-4017-814A-8944669BABA6}" type="sibTrans" cxnId="{5C6D8031-2267-4F0A-81CA-96325447EB3F}">
      <dgm:prSet/>
      <dgm:spPr/>
      <dgm:t>
        <a:bodyPr/>
        <a:lstStyle/>
        <a:p>
          <a:endParaRPr lang="en-US"/>
        </a:p>
      </dgm:t>
    </dgm:pt>
    <dgm:pt modelId="{068AAD02-1E90-0540-B85A-060AD0145369}" type="pres">
      <dgm:prSet presAssocID="{5A49AA2F-09AA-4D99-A3E2-E1A0B2568241}" presName="diagram" presStyleCnt="0">
        <dgm:presLayoutVars>
          <dgm:dir/>
          <dgm:resizeHandles val="exact"/>
        </dgm:presLayoutVars>
      </dgm:prSet>
      <dgm:spPr/>
    </dgm:pt>
    <dgm:pt modelId="{32B14269-5EE7-7A47-81F8-F5A7338EA735}" type="pres">
      <dgm:prSet presAssocID="{DB6E8A3C-4D2B-48F0-8C57-DE0D16A50C85}" presName="node" presStyleLbl="node1" presStyleIdx="0" presStyleCnt="3">
        <dgm:presLayoutVars>
          <dgm:bulletEnabled val="1"/>
        </dgm:presLayoutVars>
      </dgm:prSet>
      <dgm:spPr/>
    </dgm:pt>
    <dgm:pt modelId="{A005059E-0B98-504F-97D6-F66DF6856D6D}" type="pres">
      <dgm:prSet presAssocID="{E0D2D018-E117-4361-8396-044C895C894F}" presName="sibTrans" presStyleCnt="0"/>
      <dgm:spPr/>
    </dgm:pt>
    <dgm:pt modelId="{717749DB-D6FC-8249-BAE0-E258241A058D}" type="pres">
      <dgm:prSet presAssocID="{79257835-A663-45EC-B970-27E5B178BB04}" presName="node" presStyleLbl="node1" presStyleIdx="1" presStyleCnt="3">
        <dgm:presLayoutVars>
          <dgm:bulletEnabled val="1"/>
        </dgm:presLayoutVars>
      </dgm:prSet>
      <dgm:spPr/>
    </dgm:pt>
    <dgm:pt modelId="{59E3DD91-DD75-2E42-909C-DB9D4F5ADC3C}" type="pres">
      <dgm:prSet presAssocID="{43BE1290-5588-4661-B19C-7925D61D3490}" presName="sibTrans" presStyleCnt="0"/>
      <dgm:spPr/>
    </dgm:pt>
    <dgm:pt modelId="{7CF28095-A782-F540-8B47-A99E792B27C6}" type="pres">
      <dgm:prSet presAssocID="{279FE9C3-B6C2-4C47-85C9-6D0F071EC17D}" presName="node" presStyleLbl="node1" presStyleIdx="2" presStyleCnt="3">
        <dgm:presLayoutVars>
          <dgm:bulletEnabled val="1"/>
        </dgm:presLayoutVars>
      </dgm:prSet>
      <dgm:spPr/>
    </dgm:pt>
  </dgm:ptLst>
  <dgm:cxnLst>
    <dgm:cxn modelId="{CCE0E91C-1FB0-40B5-AD49-60D5647B8B88}" srcId="{5A49AA2F-09AA-4D99-A3E2-E1A0B2568241}" destId="{DB6E8A3C-4D2B-48F0-8C57-DE0D16A50C85}" srcOrd="0" destOrd="0" parTransId="{110AC800-1582-46A6-86EE-741FB2F1598C}" sibTransId="{E0D2D018-E117-4361-8396-044C895C894F}"/>
    <dgm:cxn modelId="{5C6D8031-2267-4F0A-81CA-96325447EB3F}" srcId="{5A49AA2F-09AA-4D99-A3E2-E1A0B2568241}" destId="{279FE9C3-B6C2-4C47-85C9-6D0F071EC17D}" srcOrd="2" destOrd="0" parTransId="{F89D0E24-BF44-4F10-B8BF-1C1C6534EB89}" sibTransId="{53F60EFD-C9BD-4017-814A-8944669BABA6}"/>
    <dgm:cxn modelId="{00FA1055-4550-47F0-9AB4-A5C93452C656}" srcId="{5A49AA2F-09AA-4D99-A3E2-E1A0B2568241}" destId="{79257835-A663-45EC-B970-27E5B178BB04}" srcOrd="1" destOrd="0" parTransId="{734CFD5C-E843-4540-9DFE-D4888B3C40EF}" sibTransId="{43BE1290-5588-4661-B19C-7925D61D3490}"/>
    <dgm:cxn modelId="{08D26D7A-2600-7344-B19F-E30E3A2C9DF4}" type="presOf" srcId="{5A49AA2F-09AA-4D99-A3E2-E1A0B2568241}" destId="{068AAD02-1E90-0540-B85A-060AD0145369}" srcOrd="0" destOrd="0" presId="urn:microsoft.com/office/officeart/2005/8/layout/default"/>
    <dgm:cxn modelId="{6E88789F-F24C-5642-86CE-B1B6B73392B9}" type="presOf" srcId="{79257835-A663-45EC-B970-27E5B178BB04}" destId="{717749DB-D6FC-8249-BAE0-E258241A058D}" srcOrd="0" destOrd="0" presId="urn:microsoft.com/office/officeart/2005/8/layout/default"/>
    <dgm:cxn modelId="{EC4F11B1-74DE-9C45-9D51-FA88107D1F82}" type="presOf" srcId="{DB6E8A3C-4D2B-48F0-8C57-DE0D16A50C85}" destId="{32B14269-5EE7-7A47-81F8-F5A7338EA735}" srcOrd="0" destOrd="0" presId="urn:microsoft.com/office/officeart/2005/8/layout/default"/>
    <dgm:cxn modelId="{3835BDBF-A8B8-EB45-90BB-799D46FBDB21}" type="presOf" srcId="{279FE9C3-B6C2-4C47-85C9-6D0F071EC17D}" destId="{7CF28095-A782-F540-8B47-A99E792B27C6}" srcOrd="0" destOrd="0" presId="urn:microsoft.com/office/officeart/2005/8/layout/default"/>
    <dgm:cxn modelId="{77B0FA56-B865-5A44-B326-99C3E3280A2D}" type="presParOf" srcId="{068AAD02-1E90-0540-B85A-060AD0145369}" destId="{32B14269-5EE7-7A47-81F8-F5A7338EA735}" srcOrd="0" destOrd="0" presId="urn:microsoft.com/office/officeart/2005/8/layout/default"/>
    <dgm:cxn modelId="{A5263FF3-8A46-DF47-96AE-0AF066EF7616}" type="presParOf" srcId="{068AAD02-1E90-0540-B85A-060AD0145369}" destId="{A005059E-0B98-504F-97D6-F66DF6856D6D}" srcOrd="1" destOrd="0" presId="urn:microsoft.com/office/officeart/2005/8/layout/default"/>
    <dgm:cxn modelId="{018FD6F3-3165-DB4C-8D3C-439E87D79D36}" type="presParOf" srcId="{068AAD02-1E90-0540-B85A-060AD0145369}" destId="{717749DB-D6FC-8249-BAE0-E258241A058D}" srcOrd="2" destOrd="0" presId="urn:microsoft.com/office/officeart/2005/8/layout/default"/>
    <dgm:cxn modelId="{71515A1B-11F0-F64D-85C6-033F0FCA81F3}" type="presParOf" srcId="{068AAD02-1E90-0540-B85A-060AD0145369}" destId="{59E3DD91-DD75-2E42-909C-DB9D4F5ADC3C}" srcOrd="3" destOrd="0" presId="urn:microsoft.com/office/officeart/2005/8/layout/default"/>
    <dgm:cxn modelId="{785BD2DF-7E61-4B46-A68D-F9CF8085A614}" type="presParOf" srcId="{068AAD02-1E90-0540-B85A-060AD0145369}" destId="{7CF28095-A782-F540-8B47-A99E792B27C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7D3AB1-8FE0-4456-AACC-352844486A70}">
      <dsp:nvSpPr>
        <dsp:cNvPr id="0" name=""/>
        <dsp:cNvSpPr/>
      </dsp:nvSpPr>
      <dsp:spPr>
        <a:xfrm>
          <a:off x="427737" y="1332498"/>
          <a:ext cx="691347" cy="6913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FEA91E-2401-4648-AE60-5B1F461F2D48}">
      <dsp:nvSpPr>
        <dsp:cNvPr id="0" name=""/>
        <dsp:cNvSpPr/>
      </dsp:nvSpPr>
      <dsp:spPr>
        <a:xfrm>
          <a:off x="5247" y="2277306"/>
          <a:ext cx="1536328" cy="614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Review: What is an RVU? </a:t>
          </a:r>
        </a:p>
      </dsp:txBody>
      <dsp:txXfrm>
        <a:off x="5247" y="2277306"/>
        <a:ext cx="1536328" cy="614531"/>
      </dsp:txXfrm>
    </dsp:sp>
    <dsp:sp modelId="{2200B288-BEBD-48A5-89B5-AC9EC8922DAE}">
      <dsp:nvSpPr>
        <dsp:cNvPr id="0" name=""/>
        <dsp:cNvSpPr/>
      </dsp:nvSpPr>
      <dsp:spPr>
        <a:xfrm>
          <a:off x="2232922" y="1332498"/>
          <a:ext cx="691347" cy="6913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1CA3A-99F9-4A78-B413-DD97E07FC671}">
      <dsp:nvSpPr>
        <dsp:cNvPr id="0" name=""/>
        <dsp:cNvSpPr/>
      </dsp:nvSpPr>
      <dsp:spPr>
        <a:xfrm>
          <a:off x="1810432" y="2277306"/>
          <a:ext cx="1536328" cy="614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How is it calculated? </a:t>
          </a:r>
        </a:p>
      </dsp:txBody>
      <dsp:txXfrm>
        <a:off x="1810432" y="2277306"/>
        <a:ext cx="1536328" cy="614531"/>
      </dsp:txXfrm>
    </dsp:sp>
    <dsp:sp modelId="{A8A2DCA5-E7C1-4B74-8ECC-1C447C291DD5}">
      <dsp:nvSpPr>
        <dsp:cNvPr id="0" name=""/>
        <dsp:cNvSpPr/>
      </dsp:nvSpPr>
      <dsp:spPr>
        <a:xfrm>
          <a:off x="4038108" y="1332498"/>
          <a:ext cx="691347" cy="6913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6E00F-3C7D-4E68-AC48-75712C86D078}">
      <dsp:nvSpPr>
        <dsp:cNvPr id="0" name=""/>
        <dsp:cNvSpPr/>
      </dsp:nvSpPr>
      <dsp:spPr>
        <a:xfrm>
          <a:off x="3615618" y="2277306"/>
          <a:ext cx="1536328" cy="614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Reminder to review snapshots</a:t>
          </a:r>
        </a:p>
      </dsp:txBody>
      <dsp:txXfrm>
        <a:off x="3615618" y="2277306"/>
        <a:ext cx="1536328" cy="614531"/>
      </dsp:txXfrm>
    </dsp:sp>
    <dsp:sp modelId="{9378932E-7608-4150-A0F7-063DC779C848}">
      <dsp:nvSpPr>
        <dsp:cNvPr id="0" name=""/>
        <dsp:cNvSpPr/>
      </dsp:nvSpPr>
      <dsp:spPr>
        <a:xfrm>
          <a:off x="5843293" y="1332498"/>
          <a:ext cx="691347" cy="69134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95633-EFAC-456E-AE56-B2E6518821B2}">
      <dsp:nvSpPr>
        <dsp:cNvPr id="0" name=""/>
        <dsp:cNvSpPr/>
      </dsp:nvSpPr>
      <dsp:spPr>
        <a:xfrm>
          <a:off x="5420803" y="2277306"/>
          <a:ext cx="1536328" cy="614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High value visits</a:t>
          </a:r>
        </a:p>
      </dsp:txBody>
      <dsp:txXfrm>
        <a:off x="5420803" y="2277306"/>
        <a:ext cx="1536328" cy="614531"/>
      </dsp:txXfrm>
    </dsp:sp>
    <dsp:sp modelId="{1654D54D-1613-4C48-A47A-966ECDAE48C4}">
      <dsp:nvSpPr>
        <dsp:cNvPr id="0" name=""/>
        <dsp:cNvSpPr/>
      </dsp:nvSpPr>
      <dsp:spPr>
        <a:xfrm>
          <a:off x="7648479" y="1332498"/>
          <a:ext cx="691347" cy="69134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381BE-32D9-4913-92C9-4D4FEC66FFE8}">
      <dsp:nvSpPr>
        <dsp:cNvPr id="0" name=""/>
        <dsp:cNvSpPr/>
      </dsp:nvSpPr>
      <dsp:spPr>
        <a:xfrm>
          <a:off x="7225989" y="2277306"/>
          <a:ext cx="1536328" cy="614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Increasing RVUs</a:t>
          </a:r>
        </a:p>
      </dsp:txBody>
      <dsp:txXfrm>
        <a:off x="7225989" y="2277306"/>
        <a:ext cx="1536328" cy="614531"/>
      </dsp:txXfrm>
    </dsp:sp>
    <dsp:sp modelId="{F90DBA0A-C370-4B4E-9C51-8ACC3B8499A5}">
      <dsp:nvSpPr>
        <dsp:cNvPr id="0" name=""/>
        <dsp:cNvSpPr/>
      </dsp:nvSpPr>
      <dsp:spPr>
        <a:xfrm>
          <a:off x="9453665" y="1332498"/>
          <a:ext cx="691347" cy="69134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4F93E-A368-450B-A807-C994CAF4AB30}">
      <dsp:nvSpPr>
        <dsp:cNvPr id="0" name=""/>
        <dsp:cNvSpPr/>
      </dsp:nvSpPr>
      <dsp:spPr>
        <a:xfrm>
          <a:off x="9031174" y="2277306"/>
          <a:ext cx="1536328" cy="614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Reminder to use Counseling/ E/M codes w/ wellness visits</a:t>
          </a:r>
        </a:p>
      </dsp:txBody>
      <dsp:txXfrm>
        <a:off x="9031174" y="2277306"/>
        <a:ext cx="1536328" cy="6145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14269-5EE7-7A47-81F8-F5A7338EA735}">
      <dsp:nvSpPr>
        <dsp:cNvPr id="0" name=""/>
        <dsp:cNvSpPr/>
      </dsp:nvSpPr>
      <dsp:spPr>
        <a:xfrm>
          <a:off x="0" y="890587"/>
          <a:ext cx="3000374" cy="18002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Patient volume and fill rates</a:t>
          </a:r>
        </a:p>
      </dsp:txBody>
      <dsp:txXfrm>
        <a:off x="0" y="890587"/>
        <a:ext cx="3000374" cy="1800225"/>
      </dsp:txXfrm>
    </dsp:sp>
    <dsp:sp modelId="{717749DB-D6FC-8249-BAE0-E258241A058D}">
      <dsp:nvSpPr>
        <dsp:cNvPr id="0" name=""/>
        <dsp:cNvSpPr/>
      </dsp:nvSpPr>
      <dsp:spPr>
        <a:xfrm>
          <a:off x="3300412" y="890587"/>
          <a:ext cx="3000374" cy="18002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Review % of 99214 and 99215</a:t>
          </a:r>
        </a:p>
      </dsp:txBody>
      <dsp:txXfrm>
        <a:off x="3300412" y="890587"/>
        <a:ext cx="3000374" cy="1800225"/>
      </dsp:txXfrm>
    </dsp:sp>
    <dsp:sp modelId="{7CF28095-A782-F540-8B47-A99E792B27C6}">
      <dsp:nvSpPr>
        <dsp:cNvPr id="0" name=""/>
        <dsp:cNvSpPr/>
      </dsp:nvSpPr>
      <dsp:spPr>
        <a:xfrm>
          <a:off x="6600824" y="890587"/>
          <a:ext cx="3000374" cy="180022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Review counseling code usage (Team leader dashboard- see your Team Leaders!)</a:t>
          </a:r>
        </a:p>
      </dsp:txBody>
      <dsp:txXfrm>
        <a:off x="6600824" y="890587"/>
        <a:ext cx="3000374" cy="1800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93230-1776-914F-9DAC-E3DC8158E68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43ECB-DFDA-584D-ADD2-C040199D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01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r>
              <a:rPr lang="en-US" sz="1800" b="1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Physicals:</a:t>
            </a:r>
            <a:endParaRPr lang="en-US" sz="1800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algn="l" fontAlgn="base"/>
            <a: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If you perform them on a Medicare patient specifically GIC, HNE, 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Masshealth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 Tufts-document them and bill 99397 for them.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043ECB-DFDA-584D-ADD2-C040199D60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45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C974FBE-524C-354F-AB57-6040AD126B30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12440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4FBE-524C-354F-AB57-6040AD126B30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1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4FBE-524C-354F-AB57-6040AD126B30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0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4FBE-524C-354F-AB57-6040AD126B30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0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974FBE-524C-354F-AB57-6040AD126B30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45899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4FBE-524C-354F-AB57-6040AD126B30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0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4FBE-524C-354F-AB57-6040AD126B30}" type="datetimeFigureOut">
              <a:rPr lang="en-US" smtClean="0"/>
              <a:t>3/22/23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5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4FBE-524C-354F-AB57-6040AD126B30}" type="datetimeFigureOut">
              <a:rPr lang="en-US" smtClean="0"/>
              <a:t>3/22/23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3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4FBE-524C-354F-AB57-6040AD126B30}" type="datetimeFigureOut">
              <a:rPr lang="en-US" smtClean="0"/>
              <a:t>3/22/23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1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974FBE-524C-354F-AB57-6040AD126B30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083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974FBE-524C-354F-AB57-6040AD126B30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393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C974FBE-524C-354F-AB57-6040AD126B30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AE5047C-206A-AF44-9D7C-F27F82EA49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976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medicare/physician-fee-schedule/searc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https://www.aafp.org/content/dam/brand/aafp/pubs/fpm/issues/2023/0300/p4-ut1.jpg" TargetMode="External"/><Relationship Id="rId7" Type="http://schemas.openxmlformats.org/officeDocument/2006/relationships/image" Target="https://www.aafp.org/content/dam/brand/aafp/pubs/fpm/issues/2023/0300/p4-ut3.jpg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https://www.aafp.org/content/dam/brand/aafp/pubs/fpm/issues/2023/0300/p4-ut2.jpg" TargetMode="External"/><Relationship Id="rId4" Type="http://schemas.openxmlformats.org/officeDocument/2006/relationships/image" Target="../media/image16.jpeg"/><Relationship Id="rId9" Type="http://schemas.openxmlformats.org/officeDocument/2006/relationships/image" Target="https://www.aafp.org/content/dam/brand/aafp/pubs/fpm/issues/2023/0300/p4-ut4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A0096-8B71-FD41-9924-C1115BEF9B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Billing Updates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F5202-4C50-4B40-A9E7-D4325B2AC0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March 2023 </a:t>
            </a:r>
          </a:p>
          <a:p>
            <a:r>
              <a:rPr lang="en-US" dirty="0"/>
              <a:t>Julianne Tauscher, FNP </a:t>
            </a:r>
          </a:p>
          <a:p>
            <a:r>
              <a:rPr lang="en-US" dirty="0"/>
              <a:t>Billing Advisory Champion </a:t>
            </a:r>
          </a:p>
          <a:p>
            <a:r>
              <a:rPr lang="en-US" dirty="0"/>
              <a:t>EHC Co-Team Leader</a:t>
            </a:r>
          </a:p>
        </p:txBody>
      </p:sp>
    </p:spTree>
    <p:extLst>
      <p:ext uri="{BB962C8B-B14F-4D97-AF65-F5344CB8AC3E}">
        <p14:creationId xmlns:p14="http://schemas.microsoft.com/office/powerpoint/2010/main" val="819726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A9621-4602-364E-A3F9-25A766E2D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Coding Wellness Visits + A problem Visit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just finished a wellness visit and “Oh by the way…” </a:t>
            </a:r>
            <a:b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CF19D-CB7D-DE40-8C13-09D50D90A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 between health promotion vs. addressing a medical problem (new/ acute, or chronic)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E/M changes make it easier to bill for both services if you address an issue at a wellness visit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xplain to patients: a separate service is performed and may result in a charge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0352" lvl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VMG all patients receive a letter explaining this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Comprehensive preventive medicine evaluation and management services of an individual including an age and gender appropriate history, examination, counseling/anticipatory guidance/risk factor reduction interventions, and the ordering of laboratory/diagnostic procedures.” – CPT description of preventative visits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CPT specifies that if you assess and manage new/chronic problems, you should bill an E/M code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E0A5CA-9BA6-324A-B7B2-5581A715DEAD}"/>
              </a:ext>
            </a:extLst>
          </p:cNvPr>
          <p:cNvSpPr txBox="1"/>
          <p:nvPr/>
        </p:nvSpPr>
        <p:spPr>
          <a:xfrm>
            <a:off x="989635" y="6337668"/>
            <a:ext cx="6099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(Nicoletti, B. &amp; Magoon, V., 2022)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28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D66FE-18E8-C44E-ADEA-CB0D2CC06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Wellness + 9921x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79FA0-483C-074D-8DA0-B6CBEDE6B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not bill E/M: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Roboto" panose="02000000000000000000" pitchFamily="2" charset="0"/>
              <a:buChar char="-"/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Insignificant problems w/o work should not be billed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Roboto" panose="02000000000000000000" pitchFamily="2" charset="0"/>
              <a:buChar char="-"/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If problems are not managed or evaluated, do not bill separate code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Roboto" panose="02000000000000000000" pitchFamily="2" charset="0"/>
              <a:buChar char="-"/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Problems listed, but no significant info provided, refills provided, no changes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73152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 to Bill E/M: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Roboto" panose="02000000000000000000" pitchFamily="2" charset="0"/>
              <a:buChar char="-"/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New problems, with supporting documentation, MDM and a plan is documented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Roboto" panose="02000000000000000000" pitchFamily="2" charset="0"/>
              <a:buChar char="-"/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Chronic problems are evaluated, labs are ordered, meds are refilled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Roboto" panose="02000000000000000000" pitchFamily="2" charset="0"/>
              <a:buChar char="-"/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Chronic problems exacerbated, changes in treatment plan, short follow up recommended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73152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Ex. Evaluate a rash, Address uncontrolled blood pressure/cholesterol. Deciding on a plan( med/ no med/ lifestyle adjustment)  = a separate service was completed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rgbClr val="091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Modifier 25 is used to add the E/M code (99213, 99214) to the Prevention Code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B4E51B-8F22-4348-BA98-25B9BEAEB271}"/>
              </a:ext>
            </a:extLst>
          </p:cNvPr>
          <p:cNvSpPr txBox="1"/>
          <p:nvPr/>
        </p:nvSpPr>
        <p:spPr>
          <a:xfrm>
            <a:off x="1192192" y="6211669"/>
            <a:ext cx="342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(Nicoletti, B. &amp; Magoon, V., 2022)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71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4B5BC-C332-3349-AB95-0F28BC7E0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Medicare wellness visits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E/M codes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1FC93-F538-684B-BB59-0E91C1AB5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“Welcome to Medicare” G0402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Initial Medicare Visit G0438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Subsequent Medicare Visit G0439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Medicare Wellness Requirements: See Templates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60654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Update PMH, FHX, SH, Vitals, Depression Screening, ADLs, Safety, Prevention Screening, personal prevention plan, substance/ opioid use. Advanced care planning.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0352" lvl="1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required: a physical exam, reviewing A&amp;P of acute or chronic problems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73252" lvl="1" indent="-342900">
              <a:spcBef>
                <a:spcPts val="0"/>
              </a:spcBef>
              <a:spcAft>
                <a:spcPts val="0"/>
              </a:spcAft>
              <a:buFont typeface="Roboto" panose="02000000000000000000" pitchFamily="2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Can bill for if medical necessary and performed w/ modifier 25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873252" lvl="1" indent="-342900">
              <a:spcBef>
                <a:spcPts val="0"/>
              </a:spcBef>
              <a:spcAft>
                <a:spcPts val="0"/>
              </a:spcAft>
              <a:buFont typeface="Roboto" panose="02000000000000000000" pitchFamily="2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MDM billing is easier here, time is more difficult to track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DBEC49-255D-794E-9FC4-C7B1B4569F76}"/>
              </a:ext>
            </a:extLst>
          </p:cNvPr>
          <p:cNvSpPr txBox="1"/>
          <p:nvPr/>
        </p:nvSpPr>
        <p:spPr>
          <a:xfrm>
            <a:off x="1203767" y="6377651"/>
            <a:ext cx="3420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(Nicoletti, B. &amp; Magoon, V., 2022)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631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B8E232-393E-8547-B487-DF25C9CA1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186" y="634028"/>
            <a:ext cx="3355942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700" cap="all" dirty="0"/>
              <a:t>A &amp; P</a:t>
            </a:r>
            <a:br>
              <a:rPr lang="en-US" sz="4700" cap="all" dirty="0"/>
            </a:br>
            <a:r>
              <a:rPr lang="en-US" sz="4700" cap="all" dirty="0"/>
              <a:t>Minnie Mouse Medicare Wellness</a:t>
            </a:r>
          </a:p>
        </p:txBody>
      </p:sp>
      <p:sp>
        <p:nvSpPr>
          <p:cNvPr id="29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1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E7E4D9DB-B0D4-BB4B-977E-3D84A5CE85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9023" y="1533721"/>
            <a:ext cx="5659222" cy="39897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59DD88-DA2F-694F-8D0D-CB5F9D647DF2}"/>
              </a:ext>
            </a:extLst>
          </p:cNvPr>
          <p:cNvSpPr txBox="1"/>
          <p:nvPr/>
        </p:nvSpPr>
        <p:spPr>
          <a:xfrm>
            <a:off x="8050035" y="4412102"/>
            <a:ext cx="41365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Minnie was seen for her Medicare wellness, but also has gastritis that is new.  She has diabetes that is reviewed and assessed. </a:t>
            </a:r>
          </a:p>
        </p:txBody>
      </p:sp>
    </p:spTree>
    <p:extLst>
      <p:ext uri="{BB962C8B-B14F-4D97-AF65-F5344CB8AC3E}">
        <p14:creationId xmlns:p14="http://schemas.microsoft.com/office/powerpoint/2010/main" val="1346471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85DA84-CB73-4E5E-9864-2460CE280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49185E-361A-421B-8F2D-11C7FFC68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B85BAA-C37F-44B4-B427-B4F10EBB4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-4668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C4EE06-D7B4-4FAC-A561-38A1C3802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18D83B-903C-4782-B1BB-A45164A71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85589A-A5AC-409A-B2A2-24D871B4C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867" y="158782"/>
            <a:ext cx="11870265" cy="65378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8E97D2F-3211-3A46-9D26-04317696C7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4437" y="361092"/>
            <a:ext cx="10203124" cy="5892302"/>
          </a:xfrm>
          <a:prstGeom prst="rect">
            <a:avLst/>
          </a:prstGeom>
        </p:spPr>
      </p:pic>
      <p:sp>
        <p:nvSpPr>
          <p:cNvPr id="6" name="Donut 5">
            <a:extLst>
              <a:ext uri="{FF2B5EF4-FFF2-40B4-BE49-F238E27FC236}">
                <a16:creationId xmlns:a16="http://schemas.microsoft.com/office/drawing/2014/main" id="{FCD498CC-5669-B64E-9353-D84C0377B643}"/>
              </a:ext>
            </a:extLst>
          </p:cNvPr>
          <p:cNvSpPr/>
          <p:nvPr/>
        </p:nvSpPr>
        <p:spPr>
          <a:xfrm>
            <a:off x="5974578" y="1771650"/>
            <a:ext cx="788670" cy="54864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4A45754-399B-6C42-8AD5-2F3D5919D8C0}"/>
              </a:ext>
            </a:extLst>
          </p:cNvPr>
          <p:cNvCxnSpPr/>
          <p:nvPr/>
        </p:nvCxnSpPr>
        <p:spPr>
          <a:xfrm flipH="1">
            <a:off x="2340921" y="2183130"/>
            <a:ext cx="582930" cy="445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55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4C526-1005-B64D-B96D-EB49CFAFE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D17D1-BB90-6241-804E-56561664C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CMS.gov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Search the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hysician Fee Schedule.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https://www.cms.gov/medicare/physician-fee-schedule/search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Kantner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 C. (2023). Understanding and improving your work RVUs. </a:t>
            </a:r>
            <a:r>
              <a:rPr lang="en-US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 Practice Management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30(2), 4-8.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Nicoletti, B. &amp; Magoon, V. (2022). Combining a Wellness visit with a problem-oriented visit: a Coding Guide.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Family Practice Management. 29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 15-20.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04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C852A-77A8-FF40-8DA6-828E9490C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02D778-DE71-2FCF-2C71-2D25512797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240825"/>
              </p:ext>
            </p:extLst>
          </p:nvPr>
        </p:nvGraphicFramePr>
        <p:xfrm>
          <a:off x="1371600" y="1643062"/>
          <a:ext cx="10572750" cy="4224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400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5F4DC-4240-2C45-A652-AC2490EBF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an RVU and how do I increase them? 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A1EA2-402B-1644-B064-551B456F6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RVU = RELATIVE VALUE UNITS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Reflects effort and volume of work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RVUs= more income for the practice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more efficiently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 in a way that reflects the work you do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 of productivity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value services are transition care (TCMS) and procedures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D83334-9CAF-1E49-88F7-6D2AF584946A}"/>
              </a:ext>
            </a:extLst>
          </p:cNvPr>
          <p:cNvSpPr txBox="1"/>
          <p:nvPr/>
        </p:nvSpPr>
        <p:spPr>
          <a:xfrm>
            <a:off x="1551008" y="6481823"/>
            <a:ext cx="1625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Kantner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2023)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50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A75F4A0-FEAF-4F1B-9C48-7688BF9D4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AE8275-C8E6-E641-AA0A-73D832E76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469" y="5423537"/>
            <a:ext cx="9867331" cy="868081"/>
          </a:xfrm>
        </p:spPr>
        <p:txBody>
          <a:bodyPr anchor="ctr">
            <a:normAutofit/>
          </a:bodyPr>
          <a:lstStyle/>
          <a:p>
            <a: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Calculations- (for those who like math)</a:t>
            </a:r>
            <a:br>
              <a:rPr lang="en-US" sz="2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1EC79F3-0DE6-47BA-9C5C-039C54F4AC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730653" y="-921117"/>
            <a:ext cx="1756584" cy="4408488"/>
          </a:xfrm>
          <a:custGeom>
            <a:avLst/>
            <a:gdLst>
              <a:gd name="connsiteX0" fmla="*/ 1756584 w 1756584"/>
              <a:gd name="connsiteY0" fmla="*/ 4408488 h 4408488"/>
              <a:gd name="connsiteX1" fmla="*/ 1756584 w 1756584"/>
              <a:gd name="connsiteY1" fmla="*/ 0 h 4408488"/>
              <a:gd name="connsiteX2" fmla="*/ 1350810 w 1756584"/>
              <a:gd name="connsiteY2" fmla="*/ 0 h 4408488"/>
              <a:gd name="connsiteX3" fmla="*/ 1350810 w 1756584"/>
              <a:gd name="connsiteY3" fmla="*/ 4024068 h 4408488"/>
              <a:gd name="connsiteX4" fmla="*/ 0 w 1756584"/>
              <a:gd name="connsiteY4" fmla="*/ 4023445 h 4408488"/>
              <a:gd name="connsiteX5" fmla="*/ 0 w 1756584"/>
              <a:gd name="connsiteY5" fmla="*/ 440848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584" h="4408488">
                <a:moveTo>
                  <a:pt x="1756584" y="4408488"/>
                </a:moveTo>
                <a:lnTo>
                  <a:pt x="1756584" y="0"/>
                </a:lnTo>
                <a:lnTo>
                  <a:pt x="1350810" y="0"/>
                </a:lnTo>
                <a:lnTo>
                  <a:pt x="1350810" y="4024068"/>
                </a:lnTo>
                <a:lnTo>
                  <a:pt x="0" y="4023445"/>
                </a:lnTo>
                <a:lnTo>
                  <a:pt x="0" y="440848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86C2B07-2A41-4CB1-9C51-F037AF417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8673443" y="2182330"/>
            <a:ext cx="1755930" cy="4408488"/>
          </a:xfrm>
          <a:custGeom>
            <a:avLst/>
            <a:gdLst>
              <a:gd name="connsiteX0" fmla="*/ 0 w 1755930"/>
              <a:gd name="connsiteY0" fmla="*/ 4023420 h 4408488"/>
              <a:gd name="connsiteX1" fmla="*/ 1 w 1755930"/>
              <a:gd name="connsiteY1" fmla="*/ 4408488 h 4408488"/>
              <a:gd name="connsiteX2" fmla="*/ 1755930 w 1755930"/>
              <a:gd name="connsiteY2" fmla="*/ 4408488 h 4408488"/>
              <a:gd name="connsiteX3" fmla="*/ 1755930 w 1755930"/>
              <a:gd name="connsiteY3" fmla="*/ 0 h 4408488"/>
              <a:gd name="connsiteX4" fmla="*/ 1350156 w 1755930"/>
              <a:gd name="connsiteY4" fmla="*/ 0 h 4408488"/>
              <a:gd name="connsiteX5" fmla="*/ 1350156 w 1755930"/>
              <a:gd name="connsiteY5" fmla="*/ 402362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5930" h="4408488">
                <a:moveTo>
                  <a:pt x="0" y="4023420"/>
                </a:moveTo>
                <a:lnTo>
                  <a:pt x="1" y="4408488"/>
                </a:lnTo>
                <a:lnTo>
                  <a:pt x="1755930" y="4408488"/>
                </a:lnTo>
                <a:lnTo>
                  <a:pt x="1755930" y="0"/>
                </a:lnTo>
                <a:lnTo>
                  <a:pt x="1350156" y="0"/>
                </a:lnTo>
                <a:lnTo>
                  <a:pt x="1350156" y="402362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370FD-4D8A-8243-9EF7-755494F63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1" y="1123486"/>
            <a:ext cx="9639868" cy="3516753"/>
          </a:xfrm>
        </p:spPr>
        <p:txBody>
          <a:bodyPr anchor="ctr">
            <a:norm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 – Based Relative Value Scale, used by Medicare and payers to determine provider payment for services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Components: RVU (relative Value unit) , Geographic practice cost indices (GPCIs)adjusts the RVU for regional differences, a conversion factor (CF) to determine payment in dollars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RVUs= work RVUs (patient risk/ time spent in clinical decision making) + practice RVUs(practice expenses) +malpractice RVUs (liability insurance costs)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F67AAC-C977-4759-A5C8-6BC998F96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ACADC8-5D81-1941-BC6A-9B99B8DF339D}"/>
              </a:ext>
            </a:extLst>
          </p:cNvPr>
          <p:cNvSpPr txBox="1"/>
          <p:nvPr/>
        </p:nvSpPr>
        <p:spPr>
          <a:xfrm>
            <a:off x="879676" y="6041985"/>
            <a:ext cx="1625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Kantner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2023)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477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A204626-2220-4678-A939-FD94EA7B53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4FE740-72BA-7349-9F7F-8D55004D3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958837" cy="14859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RVUs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93709-00DE-CC4D-89E9-D9B88EFBD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2286000"/>
            <a:ext cx="5958837" cy="3581400"/>
          </a:xfrm>
        </p:spPr>
        <p:txBody>
          <a:bodyPr>
            <a:norm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data is available in the Tableau Provider Snapshots on the intranet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and compare you RVU/ encounter to peers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RVU’s, basically all the work you did added together.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97D8A6-1C5A-42B6-AE78-F3D0F9BDF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Graphic 6" descr="Statistics">
            <a:extLst>
              <a:ext uri="{FF2B5EF4-FFF2-40B4-BE49-F238E27FC236}">
                <a16:creationId xmlns:a16="http://schemas.microsoft.com/office/drawing/2014/main" id="{186FCE9D-9C21-5D4E-00D4-70799DB46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52340" y="1778834"/>
            <a:ext cx="3299579" cy="329957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29ACC8-6573-614C-8D06-028F82953C5D}"/>
              </a:ext>
            </a:extLst>
          </p:cNvPr>
          <p:cNvSpPr txBox="1"/>
          <p:nvPr/>
        </p:nvSpPr>
        <p:spPr>
          <a:xfrm>
            <a:off x="-127814" y="6361152"/>
            <a:ext cx="2546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Kantner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2023)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2453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4F6CC-2904-0146-BAFB-BF824EE21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pPr marL="457200" marR="0" lvl="1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increase work RVU?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9DA8DE73-5447-7053-E232-2A9F2D0788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369334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82A3FB2-A75E-214B-9906-BD2F74109A3D}"/>
              </a:ext>
            </a:extLst>
          </p:cNvPr>
          <p:cNvSpPr txBox="1"/>
          <p:nvPr/>
        </p:nvSpPr>
        <p:spPr>
          <a:xfrm>
            <a:off x="1689904" y="6319777"/>
            <a:ext cx="1625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Kantner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2023)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48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C159B63-C56D-4E4E-8B07-40A1346DC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6952F-CDC6-5946-B431-9B0BDE49B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902" y="1194180"/>
            <a:ext cx="3523938" cy="5020353"/>
          </a:xfrm>
        </p:spPr>
        <p:txBody>
          <a:bodyPr>
            <a:normAutofit/>
          </a:bodyPr>
          <a:lstStyle/>
          <a:p>
            <a:r>
              <a:rPr lang="en-US" dirty="0"/>
              <a:t>Add Codes to Wellness Visits: </a:t>
            </a:r>
            <a:br>
              <a:rPr lang="en-US" dirty="0"/>
            </a:br>
            <a:r>
              <a:rPr lang="en-US" dirty="0"/>
              <a:t>E/M, Counseling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DEF201-077E-444A-A3F0-66E142535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16BE4-A92E-1F4C-AD1C-BEA50F6E7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6541" y="1194179"/>
            <a:ext cx="6114847" cy="5020353"/>
          </a:xfrm>
        </p:spPr>
        <p:txBody>
          <a:bodyPr>
            <a:normAutofit/>
          </a:bodyPr>
          <a:lstStyle/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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**Add E/M codes to Wellness visits, Medicare Wellness, and PEPs if appropriate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Separate identifiable visit at a time of a preventative care visit should be billed for. 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is doing this(review snapshots):</a:t>
            </a:r>
          </a:p>
          <a:p>
            <a:pPr marL="2057400" marR="0" lvl="4" indent="-2286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EHC, 19.8%</a:t>
            </a:r>
          </a:p>
          <a:p>
            <a:pPr marL="2057400" marR="0" lvl="4" indent="-2286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GHC, 39.41%</a:t>
            </a:r>
          </a:p>
          <a:p>
            <a:pPr marL="2057400" marR="0" lvl="4" indent="-2286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AMC, 30.75%</a:t>
            </a:r>
          </a:p>
          <a:p>
            <a:pPr marL="2057400" marR="0" lvl="4" indent="-2286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NHC, 34.385%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 for counseling if performed: </a:t>
            </a:r>
          </a:p>
          <a:p>
            <a:pPr marL="2057400" marR="0" lvl="4" indent="-2286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EHC, 6.5%</a:t>
            </a:r>
          </a:p>
          <a:p>
            <a:pPr marL="2057400" marR="0" lvl="4" indent="-2286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GHC, 9.24%</a:t>
            </a:r>
          </a:p>
          <a:p>
            <a:pPr marL="2057400" marR="0" lvl="4" indent="-2286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AMC, 7.35%</a:t>
            </a:r>
          </a:p>
          <a:p>
            <a:pPr marL="2057400" marR="0" lvl="4" indent="-2286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NHC, 4.86%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4E0C37-A6F3-2649-9F28-DDA6CE6BEDF3}"/>
              </a:ext>
            </a:extLst>
          </p:cNvPr>
          <p:cNvSpPr txBox="1"/>
          <p:nvPr/>
        </p:nvSpPr>
        <p:spPr>
          <a:xfrm>
            <a:off x="1296365" y="6304190"/>
            <a:ext cx="2087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Kantner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2023)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77586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C159B63-C56D-4E4E-8B07-40A1346DC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4409F5-582C-154F-BAB1-695AC6A3C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902" y="1194180"/>
            <a:ext cx="3523938" cy="5020353"/>
          </a:xfrm>
        </p:spPr>
        <p:txBody>
          <a:bodyPr>
            <a:normAutofit/>
          </a:bodyPr>
          <a:lstStyle/>
          <a:p>
            <a:r>
              <a:rPr lang="en-US" dirty="0"/>
              <a:t>Reminders: High Value Visits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DEF201-077E-444A-A3F0-66E142535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4BB6A-2DAF-6345-9FCB-C7F706770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6541" y="1194179"/>
            <a:ext cx="6114847" cy="5020353"/>
          </a:xfrm>
        </p:spPr>
        <p:txBody>
          <a:bodyPr>
            <a:normAutofit fontScale="92500" lnSpcReduction="20000"/>
          </a:bodyPr>
          <a:lstStyle/>
          <a:p>
            <a:pPr marL="1371600" marR="0">
              <a:spcBef>
                <a:spcPts val="0"/>
              </a:spcBef>
              <a:spcAft>
                <a:spcPts val="6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patient visits having higher RVU’s than established patients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Skin procedures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Joint injections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Transitional care management services (TCMS)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Medicare Wellness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add RVU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Track time for billing, face to face and prep, charting time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smarter not harder</a:t>
            </a:r>
          </a:p>
          <a:p>
            <a:pPr marL="669798" indent="-285750"/>
            <a:r>
              <a:rPr lang="en-US" sz="1800" b="0" i="0" dirty="0">
                <a:solidFill>
                  <a:srgbClr val="201F1E"/>
                </a:solidFill>
                <a:effectLst/>
                <a:latin typeface="Times New Roman" panose="02020603050405020304" pitchFamily="18" charset="0"/>
              </a:rPr>
              <a:t>Medicare reimbursement rates (2021) 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1200150" lvl="1" indent="-285750"/>
            <a:r>
              <a:rPr lang="en-US" sz="1800" b="0" i="0" dirty="0">
                <a:solidFill>
                  <a:srgbClr val="201F1E"/>
                </a:solidFill>
                <a:effectLst/>
                <a:latin typeface="Times New Roman" panose="02020603050405020304" pitchFamily="18" charset="0"/>
              </a:rPr>
              <a:t>99213                   95.76 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1200150" lvl="1" indent="-285750"/>
            <a:r>
              <a:rPr lang="en-US" sz="1800" b="0" i="0" dirty="0">
                <a:solidFill>
                  <a:srgbClr val="201F1E"/>
                </a:solidFill>
                <a:effectLst/>
                <a:latin typeface="Times New Roman" panose="02020603050405020304" pitchFamily="18" charset="0"/>
              </a:rPr>
              <a:t>99214                   135.79 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1200150" lvl="1" indent="-285750"/>
            <a:r>
              <a:rPr lang="en-US" sz="1800" b="0" i="0" dirty="0">
                <a:solidFill>
                  <a:srgbClr val="201F1E"/>
                </a:solidFill>
                <a:effectLst/>
                <a:latin typeface="Times New Roman" panose="02020603050405020304" pitchFamily="18" charset="0"/>
              </a:rPr>
              <a:t>99215                   189.34 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1200150" lvl="1" indent="-285750"/>
            <a:r>
              <a:rPr lang="en-US" sz="1800" b="0" i="0" dirty="0">
                <a:solidFill>
                  <a:srgbClr val="201F1E"/>
                </a:solidFill>
                <a:effectLst/>
                <a:latin typeface="Times New Roman" panose="02020603050405020304" pitchFamily="18" charset="0"/>
              </a:rPr>
              <a:t>Mod TCMS          215.95 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1200150" lvl="1" indent="-285750"/>
            <a:r>
              <a:rPr lang="en-US" sz="1800" b="0" i="0" dirty="0">
                <a:solidFill>
                  <a:srgbClr val="201F1E"/>
                </a:solidFill>
                <a:effectLst/>
                <a:latin typeface="Times New Roman" panose="02020603050405020304" pitchFamily="18" charset="0"/>
              </a:rPr>
              <a:t>High TCMS          292.38 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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80D31C-E404-9D4E-A26E-5527698A302C}"/>
              </a:ext>
            </a:extLst>
          </p:cNvPr>
          <p:cNvSpPr txBox="1"/>
          <p:nvPr/>
        </p:nvSpPr>
        <p:spPr>
          <a:xfrm>
            <a:off x="1365813" y="6331352"/>
            <a:ext cx="1625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Kantner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2023)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65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" descr="Table&#10;&#10;Description automatically generated">
            <a:extLst>
              <a:ext uri="{FF2B5EF4-FFF2-40B4-BE49-F238E27FC236}">
                <a16:creationId xmlns:a16="http://schemas.microsoft.com/office/drawing/2014/main" id="{2911492A-E45D-E44F-8DFC-494848CAF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01112"/>
            <a:ext cx="5943600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2" descr="Table&#10;&#10;Description automatically generated">
            <a:extLst>
              <a:ext uri="{FF2B5EF4-FFF2-40B4-BE49-F238E27FC236}">
                <a16:creationId xmlns:a16="http://schemas.microsoft.com/office/drawing/2014/main" id="{3392444F-D88E-A341-825D-8C32E3927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8543"/>
            <a:ext cx="59436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3" descr="Table&#10;&#10;Description automatically generated">
            <a:extLst>
              <a:ext uri="{FF2B5EF4-FFF2-40B4-BE49-F238E27FC236}">
                <a16:creationId xmlns:a16="http://schemas.microsoft.com/office/drawing/2014/main" id="{656F0878-820D-B642-B890-7797E4270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542" y="1803400"/>
            <a:ext cx="5943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4" descr="Table&#10;&#10;Description automatically generated">
            <a:extLst>
              <a:ext uri="{FF2B5EF4-FFF2-40B4-BE49-F238E27FC236}">
                <a16:creationId xmlns:a16="http://schemas.microsoft.com/office/drawing/2014/main" id="{D13964ED-D07D-0F4E-B49D-003F0622E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542" y="3747546"/>
            <a:ext cx="59436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>
            <a:extLst>
              <a:ext uri="{FF2B5EF4-FFF2-40B4-BE49-F238E27FC236}">
                <a16:creationId xmlns:a16="http://schemas.microsoft.com/office/drawing/2014/main" id="{83ABBEDA-5E03-3949-AE7F-3BBDA2F12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36" y="6442095"/>
            <a:ext cx="165186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Kantner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2023)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F72499A-A73D-7248-A8B3-F718112E7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894" y="213199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6F98256-E7CD-6C4F-877D-3F28C8A42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894" y="445609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9A8B72C-39CB-2B45-BCF5-69AD3CAF2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894" y="653889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D90F41A1-E090-DD42-B665-611AD0C82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894" y="863439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21808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{3060E9C7-AE15-2540-A869-6B89B012969E}tf10001072</Template>
  <TotalTime>238</TotalTime>
  <Words>1037</Words>
  <Application>Microsoft Macintosh PowerPoint</Application>
  <PresentationFormat>Widescreen</PresentationFormat>
  <Paragraphs>118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Courier New</vt:lpstr>
      <vt:lpstr>Franklin Gothic Book</vt:lpstr>
      <vt:lpstr>Roboto</vt:lpstr>
      <vt:lpstr>Symbol</vt:lpstr>
      <vt:lpstr>Tahoma</vt:lpstr>
      <vt:lpstr>Times New Roman</vt:lpstr>
      <vt:lpstr>Wingdings</vt:lpstr>
      <vt:lpstr>Crop</vt:lpstr>
      <vt:lpstr>Billing Updates </vt:lpstr>
      <vt:lpstr>Goals</vt:lpstr>
      <vt:lpstr>What is an RVU and how do I increase them?  </vt:lpstr>
      <vt:lpstr>Calculations- (for those who like math) </vt:lpstr>
      <vt:lpstr>WORK RVUs </vt:lpstr>
      <vt:lpstr>How to increase work RVU? </vt:lpstr>
      <vt:lpstr>Add Codes to Wellness Visits:  E/M, Counseling</vt:lpstr>
      <vt:lpstr>Reminders: High Value Visits </vt:lpstr>
      <vt:lpstr>PowerPoint Presentation</vt:lpstr>
      <vt:lpstr>Coding Wellness Visits + A problem Visit  You just finished a wellness visit and “Oh by the way…”  </vt:lpstr>
      <vt:lpstr>Wellness + 9921x</vt:lpstr>
      <vt:lpstr>Medicare wellness visits + E/M codes </vt:lpstr>
      <vt:lpstr>A &amp; P Minnie Mouse Medicare Wellness</vt:lpstr>
      <vt:lpstr>PowerPoint Presentation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Billing Updates</dc:title>
  <dc:creator>Julianne Tauscher</dc:creator>
  <cp:lastModifiedBy>Julianne Tauscher</cp:lastModifiedBy>
  <cp:revision>12</cp:revision>
  <dcterms:created xsi:type="dcterms:W3CDTF">2023-03-22T00:52:46Z</dcterms:created>
  <dcterms:modified xsi:type="dcterms:W3CDTF">2023-03-23T00:39:42Z</dcterms:modified>
</cp:coreProperties>
</file>