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3" r:id="rId2"/>
    <p:sldId id="258" r:id="rId3"/>
    <p:sldId id="297" r:id="rId4"/>
    <p:sldId id="312" r:id="rId5"/>
    <p:sldId id="310" r:id="rId6"/>
    <p:sldId id="313" r:id="rId7"/>
    <p:sldId id="259" r:id="rId8"/>
    <p:sldId id="377" r:id="rId9"/>
    <p:sldId id="282" r:id="rId10"/>
    <p:sldId id="316" r:id="rId11"/>
    <p:sldId id="368" r:id="rId12"/>
    <p:sldId id="369" r:id="rId13"/>
    <p:sldId id="315" r:id="rId14"/>
    <p:sldId id="367" r:id="rId15"/>
    <p:sldId id="379" r:id="rId16"/>
    <p:sldId id="372" r:id="rId17"/>
    <p:sldId id="373" r:id="rId18"/>
    <p:sldId id="374" r:id="rId19"/>
    <p:sldId id="381" r:id="rId20"/>
    <p:sldId id="380" r:id="rId21"/>
    <p:sldId id="3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3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8BD1B-52E3-4725-B241-9A995CF0743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DA667-82BA-46F0-BC02-7675D5B8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DA667-82BA-46F0-BC02-7675D5B8DC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2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Physical and Emotional response</a:t>
            </a:r>
          </a:p>
          <a:p>
            <a:r>
              <a:rPr lang="en-US" dirty="0"/>
              <a:t>Categorized by a sense of powerlessness, and impending doom, frequently accompanied by feelings of guilt and shame, as well as betrayal.</a:t>
            </a:r>
          </a:p>
          <a:p>
            <a:r>
              <a:rPr lang="en-US" dirty="0"/>
              <a:t>Personal</a:t>
            </a:r>
          </a:p>
          <a:p>
            <a:r>
              <a:rPr lang="en-US" dirty="0"/>
              <a:t>Impact and responses vary</a:t>
            </a:r>
          </a:p>
          <a:p>
            <a:r>
              <a:rPr lang="en-US" dirty="0"/>
              <a:t>Cumulative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DA667-82BA-46F0-BC02-7675D5B8DC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2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DA667-82BA-46F0-BC02-7675D5B8DC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4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C5F-7ADD-4434-81DD-D0B95374B12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0CAA-0577-4028-8FA6-384739DB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7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C5F-7ADD-4434-81DD-D0B95374B12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0CAA-0577-4028-8FA6-384739DB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0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C5F-7ADD-4434-81DD-D0B95374B12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0CAA-0577-4028-8FA6-384739DB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3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C5F-7ADD-4434-81DD-D0B95374B12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0CAA-0577-4028-8FA6-384739DB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C5F-7ADD-4434-81DD-D0B95374B12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0CAA-0577-4028-8FA6-384739DB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C5F-7ADD-4434-81DD-D0B95374B12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0CAA-0577-4028-8FA6-384739DB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1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C5F-7ADD-4434-81DD-D0B95374B12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0CAA-0577-4028-8FA6-384739DB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5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C5F-7ADD-4434-81DD-D0B95374B12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0CAA-0577-4028-8FA6-384739DB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4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C5F-7ADD-4434-81DD-D0B95374B12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0CAA-0577-4028-8FA6-384739DB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C5F-7ADD-4434-81DD-D0B95374B12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0CAA-0577-4028-8FA6-384739DB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C5F-7ADD-4434-81DD-D0B95374B12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0CAA-0577-4028-8FA6-384739DB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0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0C5F-7ADD-4434-81DD-D0B95374B12F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0CAA-0577-4028-8FA6-384739DBB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3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book_1?ie=UTF8&amp;text=Julia+Seng&amp;search-alias=books&amp;field-author=Julia+Seng&amp;sort=relevancerank" TargetMode="External"/><Relationship Id="rId7" Type="http://schemas.openxmlformats.org/officeDocument/2006/relationships/hyperlink" Target="https://www.amazon.com/s/ref=dp_byline_sr_book_2?ie=UTF8&amp;text=Connie+Burk&amp;search-alias=books&amp;field-author=Connie+Burk&amp;sort=relevancerank" TargetMode="External"/><Relationship Id="rId2" Type="http://schemas.openxmlformats.org/officeDocument/2006/relationships/hyperlink" Target="https://www.amazon.com/Penny-Simkin/e/B000APTRPO/ref=dp_byline_cont_book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Laura-van-Dernoot-Lipsky/e/B001TNJSAK/ref=dp_byline_cont_book_1" TargetMode="External"/><Relationship Id="rId5" Type="http://schemas.openxmlformats.org/officeDocument/2006/relationships/hyperlink" Target="https://www.amazon.com/s/ref=dp_byline_sr_book_1?ie=UTF8&amp;text=Bessel+van+der+Kolk+M.D.&amp;search-alias=books&amp;field-author=Bessel+van+der+Kolk+M.D.&amp;sort=relevancerank" TargetMode="External"/><Relationship Id="rId4" Type="http://schemas.openxmlformats.org/officeDocument/2006/relationships/hyperlink" Target="https://www.amazon.com/s/ref=dp_byline_sr_book_2?ie=UTF8&amp;text=Julie+Taylor&amp;search-alias=books&amp;field-author=Julie+Taylor&amp;sort=relevancera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ainweb-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.unsplash.com/photo-1522973717924-b10fe4e185cc?ixlib=rb-0.3.5&amp;ixid=eyJhcHBfaWQiOjEyMDd9&amp;s=93d892dc245c34ececbf955dc3e436b0&amp;w=1000&amp;q=8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3"/>
          <a:stretch/>
        </p:blipFill>
        <p:spPr bwMode="auto">
          <a:xfrm>
            <a:off x="3714645" y="2015883"/>
            <a:ext cx="5301708" cy="39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-171450"/>
            <a:ext cx="78486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Do No Harm</a:t>
            </a:r>
            <a:br>
              <a:rPr lang="en-US" dirty="0"/>
            </a:br>
            <a:r>
              <a:rPr lang="en-US" sz="3600" dirty="0"/>
              <a:t>The Healing Relationship in Women’s Health: </a:t>
            </a:r>
            <a:br>
              <a:rPr lang="en-US" sz="3600" dirty="0"/>
            </a:br>
            <a:r>
              <a:rPr lang="en-US" sz="3600" dirty="0"/>
              <a:t>A Trauma Sensitive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615295"/>
            <a:ext cx="3714644" cy="1655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Julie </a:t>
            </a:r>
            <a:r>
              <a:rPr lang="en-US" sz="2400" dirty="0" err="1">
                <a:solidFill>
                  <a:schemeClr val="tx1"/>
                </a:solidFill>
              </a:rPr>
              <a:t>Stanitis</a:t>
            </a:r>
            <a:r>
              <a:rPr lang="en-US" sz="2400" dirty="0">
                <a:solidFill>
                  <a:schemeClr val="tx1"/>
                </a:solidFill>
              </a:rPr>
              <a:t> Thompson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DO, FACOG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433" y="4617490"/>
            <a:ext cx="1088101" cy="1307134"/>
          </a:xfrm>
          <a:prstGeom prst="rect">
            <a:avLst/>
          </a:prstGeom>
        </p:spPr>
      </p:pic>
      <p:pic>
        <p:nvPicPr>
          <p:cNvPr id="6" name="Image.jpg"/>
          <p:cNvPicPr/>
          <p:nvPr/>
        </p:nvPicPr>
        <p:blipFill rotWithShape="1">
          <a:blip r:embed="rId5"/>
          <a:srcRect l="1189" t="12991" r="72750" b="15820"/>
          <a:stretch/>
        </p:blipFill>
        <p:spPr>
          <a:xfrm>
            <a:off x="603706" y="5271057"/>
            <a:ext cx="2507233" cy="389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6490" y="4073844"/>
            <a:ext cx="25769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Cindy Marty </a:t>
            </a:r>
            <a:r>
              <a:rPr lang="en-US" sz="2400" dirty="0" err="1"/>
              <a:t>Hadge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7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ED33-493C-4D0C-A33D-F6F52FBE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Result:</a:t>
            </a:r>
            <a:br>
              <a:rPr lang="en-US" dirty="0"/>
            </a:br>
            <a:r>
              <a:rPr lang="en-US" dirty="0"/>
              <a:t>Seeing the world through a trauma lens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275C7-B7BE-4D9D-A02E-04ADDD672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68" y="2288952"/>
            <a:ext cx="2708191" cy="421452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67C58E-7127-4E50-914D-339CFD2E0426}"/>
              </a:ext>
            </a:extLst>
          </p:cNvPr>
          <p:cNvSpPr txBox="1"/>
          <p:nvPr/>
        </p:nvSpPr>
        <p:spPr>
          <a:xfrm>
            <a:off x="2225406" y="2865400"/>
            <a:ext cx="424348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Fear – impending doom</a:t>
            </a:r>
          </a:p>
          <a:p>
            <a:r>
              <a:rPr lang="en-US" sz="2800" dirty="0"/>
              <a:t>Victimhood </a:t>
            </a:r>
          </a:p>
          <a:p>
            <a:r>
              <a:rPr lang="en-US" sz="2800" dirty="0"/>
              <a:t>Distrust</a:t>
            </a:r>
          </a:p>
          <a:p>
            <a:r>
              <a:rPr lang="en-US" sz="2800" dirty="0"/>
              <a:t>Shame</a:t>
            </a:r>
          </a:p>
          <a:p>
            <a:r>
              <a:rPr lang="en-US" sz="2800" dirty="0"/>
              <a:t>Anger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92F48-7759-4E1B-B6D3-2CA52A87694A}"/>
              </a:ext>
            </a:extLst>
          </p:cNvPr>
          <p:cNvSpPr txBox="1"/>
          <p:nvPr/>
        </p:nvSpPr>
        <p:spPr>
          <a:xfrm>
            <a:off x="1714702" y="1594711"/>
            <a:ext cx="8470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experiences have taught me that the world is dangerous place where my basic needs will not be met, so I adapt in order to survive.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3015A-9D15-47DD-AA75-874C21DB6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634" y="5733093"/>
            <a:ext cx="896190" cy="1085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8BD52B-FFC0-46B0-990A-CAF0FF985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64" y="6223034"/>
            <a:ext cx="1798476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4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Re-traumatizing Potentials in Our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Invasive exams and procedures</a:t>
            </a:r>
          </a:p>
          <a:p>
            <a:r>
              <a:rPr lang="en-US" dirty="0"/>
              <a:t>Lack of information</a:t>
            </a:r>
          </a:p>
          <a:p>
            <a:r>
              <a:rPr lang="en-US" dirty="0"/>
              <a:t>Not knowing what is going to happen</a:t>
            </a:r>
          </a:p>
          <a:p>
            <a:r>
              <a:rPr lang="en-US" dirty="0"/>
              <a:t>Being undressed</a:t>
            </a:r>
          </a:p>
          <a:p>
            <a:r>
              <a:rPr lang="en-US" dirty="0"/>
              <a:t>Being touched</a:t>
            </a:r>
          </a:p>
          <a:p>
            <a:r>
              <a:rPr lang="en-US" dirty="0"/>
              <a:t>Being asked intrusive questions</a:t>
            </a:r>
          </a:p>
          <a:p>
            <a:r>
              <a:rPr lang="en-US" dirty="0"/>
              <a:t>Being immobilized</a:t>
            </a:r>
          </a:p>
          <a:p>
            <a:r>
              <a:rPr lang="en-US" dirty="0"/>
              <a:t>Physical invasion </a:t>
            </a:r>
          </a:p>
          <a:p>
            <a:r>
              <a:rPr lang="en-US" dirty="0"/>
              <a:t>Conscious sedation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53070" y="5941498"/>
            <a:ext cx="328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Institute for Health and Recovery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DA21C-B7F8-4F76-8927-520A41B0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12" y="6308727"/>
            <a:ext cx="1798476" cy="280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AF2C34-A0F6-4218-A6C4-F29998FE7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105" y="5674855"/>
            <a:ext cx="896190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5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Traumatizing Potentials in Our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Traumatic Birth</a:t>
            </a:r>
          </a:p>
          <a:p>
            <a:r>
              <a:rPr lang="en-US" dirty="0"/>
              <a:t>20-30% of women experience birth as traumatic</a:t>
            </a:r>
          </a:p>
          <a:p>
            <a:r>
              <a:rPr lang="en-US" dirty="0"/>
              <a:t>10% initial severe traumatic stress response</a:t>
            </a:r>
          </a:p>
          <a:p>
            <a:r>
              <a:rPr lang="en-US" dirty="0"/>
              <a:t>1-7% develop PTSD from birth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(Ayers S, 2004, </a:t>
            </a:r>
            <a:r>
              <a:rPr lang="en-US" dirty="0" err="1"/>
              <a:t>Olde</a:t>
            </a:r>
            <a:r>
              <a:rPr lang="en-US" dirty="0"/>
              <a:t> E, et al, 2006, </a:t>
            </a:r>
            <a:r>
              <a:rPr lang="en-US" dirty="0" err="1"/>
              <a:t>Soet</a:t>
            </a:r>
            <a:r>
              <a:rPr lang="en-US" dirty="0"/>
              <a:t> JE, et al, 2003)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259D2-D072-4DAF-AE03-0D61C5327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960010"/>
            <a:ext cx="1798476" cy="332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6FDBC4-4CDD-4CE8-88A2-B2FA2D430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071" y="5733015"/>
            <a:ext cx="923791" cy="11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4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7CD7-FC69-40C6-81DF-848460B7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Mitigate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BF20D-88C1-4CC7-A67A-F1C2E60BA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Addressing shame and guilt.</a:t>
            </a:r>
          </a:p>
          <a:p>
            <a:r>
              <a:rPr lang="en-US" sz="3600" dirty="0"/>
              <a:t>Being seen, heard, and validated.</a:t>
            </a:r>
          </a:p>
          <a:p>
            <a:r>
              <a:rPr lang="en-US" sz="3600" dirty="0"/>
              <a:t>Playing a role in one’s own healing/rescue.</a:t>
            </a:r>
          </a:p>
          <a:p>
            <a:r>
              <a:rPr lang="en-US" sz="3600" dirty="0"/>
              <a:t>Human connection.</a:t>
            </a:r>
          </a:p>
          <a:p>
            <a:r>
              <a:rPr lang="en-US" sz="3600" dirty="0"/>
              <a:t>Self esteem and empowerment (information is empowering).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D765E-88C9-4052-A851-024080DCB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87" y="6028287"/>
            <a:ext cx="1798476" cy="280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8FC5A-EA21-4A0D-9ACF-8E8AA3B3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97" y="5625916"/>
            <a:ext cx="896190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09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2D4C2-4A6B-405E-9616-156C280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19768"/>
            <a:ext cx="10058400" cy="1609344"/>
          </a:xfrm>
        </p:spPr>
        <p:txBody>
          <a:bodyPr/>
          <a:lstStyle/>
          <a:p>
            <a:r>
              <a:rPr lang="en-US" dirty="0"/>
              <a:t>Trauma Sensitive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382B-23DA-48B6-81F2-103061A27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95981"/>
            <a:ext cx="10058400" cy="491524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Listening: Demonstrating that you are hearing and addressing the concerns.</a:t>
            </a:r>
          </a:p>
          <a:p>
            <a:r>
              <a:rPr lang="en-US" sz="2800" dirty="0"/>
              <a:t>Providing information verbally and in writing.</a:t>
            </a:r>
          </a:p>
          <a:p>
            <a:r>
              <a:rPr lang="en-US" sz="2800" dirty="0"/>
              <a:t>Letting people know what to expect next.</a:t>
            </a:r>
          </a:p>
          <a:p>
            <a:r>
              <a:rPr lang="en-US" sz="2800" dirty="0"/>
              <a:t>Addressing both the physical and emotional.</a:t>
            </a:r>
          </a:p>
          <a:p>
            <a:r>
              <a:rPr lang="en-US" sz="2800" dirty="0"/>
              <a:t>Human contact – eye contact, caring consensual touch, conversation.</a:t>
            </a:r>
          </a:p>
          <a:p>
            <a:r>
              <a:rPr lang="en-US" sz="2800" dirty="0"/>
              <a:t>Choice and respecting preferences when possible.</a:t>
            </a:r>
          </a:p>
          <a:p>
            <a:r>
              <a:rPr lang="en-US" sz="2800" dirty="0"/>
              <a:t>Being transparent about rules, rights, and protocols, especially in regards to potential loss of liberty. </a:t>
            </a:r>
          </a:p>
          <a:p>
            <a:r>
              <a:rPr lang="en-US" sz="2800" dirty="0"/>
              <a:t>Inviting someone to engage in their recovery.</a:t>
            </a:r>
          </a:p>
          <a:p>
            <a:r>
              <a:rPr lang="en-US" sz="2800" dirty="0"/>
              <a:t>Informed consent.</a:t>
            </a:r>
          </a:p>
          <a:p>
            <a:r>
              <a:rPr lang="en-US" sz="2800" dirty="0"/>
              <a:t>Non – judgmental approach.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1DAEA-8D6F-4E7B-860C-5623B137A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6211229"/>
            <a:ext cx="1798476" cy="280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E07128-1B96-44DA-A1E0-79B65B1BF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057" y="5562019"/>
            <a:ext cx="896190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1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to Provide Trauma Informed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to engage  (Farley, 2004)</a:t>
            </a:r>
          </a:p>
          <a:p>
            <a:endParaRPr lang="en-US" dirty="0"/>
          </a:p>
          <a:p>
            <a:r>
              <a:rPr lang="en-US" dirty="0"/>
              <a:t>Difficult interactions </a:t>
            </a:r>
          </a:p>
          <a:p>
            <a:endParaRPr lang="en-US" dirty="0"/>
          </a:p>
          <a:p>
            <a:r>
              <a:rPr lang="en-US" dirty="0"/>
              <a:t>Less optimal outcomes (Easton, 2000; </a:t>
            </a:r>
            <a:r>
              <a:rPr lang="en-US" dirty="0" err="1"/>
              <a:t>Ouimette</a:t>
            </a:r>
            <a:r>
              <a:rPr lang="en-US" dirty="0"/>
              <a:t>, 1999)</a:t>
            </a:r>
          </a:p>
          <a:p>
            <a:endParaRPr lang="en-US" dirty="0"/>
          </a:p>
          <a:p>
            <a:r>
              <a:rPr lang="en-US" dirty="0"/>
              <a:t>Inadvertent re-traumatization  (Harris and </a:t>
            </a:r>
            <a:r>
              <a:rPr lang="en-US" dirty="0" err="1"/>
              <a:t>Fallot</a:t>
            </a:r>
            <a:r>
              <a:rPr lang="en-US" dirty="0"/>
              <a:t>, 2001)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7020C-63CF-4BA8-AE12-B322B39C4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168507"/>
            <a:ext cx="1798476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8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impact 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6BC04B-DA5A-408F-BFCC-EAFC0FC74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7497" y="1397062"/>
            <a:ext cx="4737003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7EB286-DF3B-40E3-BB14-67276AC69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313" y="2549179"/>
            <a:ext cx="1981372" cy="67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E357F-9B55-4B8E-8183-00630DE27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263" y="2698544"/>
            <a:ext cx="1103472" cy="371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7E0045-AB55-40DF-BC09-FC6E833FC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701" y="3621800"/>
            <a:ext cx="1560711" cy="969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AE8E26-361E-43AD-8F70-FA944F6DD7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907" y="3604458"/>
            <a:ext cx="1579001" cy="1012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6865CB-6CF6-4289-841A-826286819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646" y="5216645"/>
            <a:ext cx="1835055" cy="97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8B172A-F63B-41E3-A4C5-5388CFA16C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9585" y="5257252"/>
            <a:ext cx="1835055" cy="975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EE125E-2E52-4399-B10E-688AC376EC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352" y="5257252"/>
            <a:ext cx="1835055" cy="975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66588F-7058-4274-8052-CDC4F10B2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5708" y="5216645"/>
            <a:ext cx="1835055" cy="9754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E64DD5-9AB7-4A71-9E91-3C15039EB71E}"/>
              </a:ext>
            </a:extLst>
          </p:cNvPr>
          <p:cNvSpPr txBox="1"/>
          <p:nvPr/>
        </p:nvSpPr>
        <p:spPr>
          <a:xfrm>
            <a:off x="1267360" y="5445334"/>
            <a:ext cx="172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FCA9F8-667B-4BA3-9DBC-7DBEB5EA3E8A}"/>
              </a:ext>
            </a:extLst>
          </p:cNvPr>
          <p:cNvSpPr txBox="1"/>
          <p:nvPr/>
        </p:nvSpPr>
        <p:spPr>
          <a:xfrm>
            <a:off x="3487216" y="5463650"/>
            <a:ext cx="183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Resilience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604391-8370-4C86-B76D-259C8F945DF6}"/>
              </a:ext>
            </a:extLst>
          </p:cNvPr>
          <p:cNvSpPr txBox="1"/>
          <p:nvPr/>
        </p:nvSpPr>
        <p:spPr>
          <a:xfrm>
            <a:off x="6873922" y="5484202"/>
            <a:ext cx="183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Burn 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F9E0B0-BB4D-4750-9210-77935507B2E0}"/>
              </a:ext>
            </a:extLst>
          </p:cNvPr>
          <p:cNvSpPr txBox="1"/>
          <p:nvPr/>
        </p:nvSpPr>
        <p:spPr>
          <a:xfrm>
            <a:off x="9220908" y="5336452"/>
            <a:ext cx="181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Secondary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Trauma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75FACC-A43A-4E7C-8E54-F0680799B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122" y="386148"/>
            <a:ext cx="1798476" cy="280440"/>
          </a:xfrm>
          <a:prstGeom prst="rect">
            <a:avLst/>
          </a:prstGeom>
        </p:spPr>
      </p:pic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31E2177A-5968-4193-93CE-4FD8814E1CEC}"/>
              </a:ext>
            </a:extLst>
          </p:cNvPr>
          <p:cNvCxnSpPr>
            <a:cxnSpLocks/>
          </p:cNvCxnSpPr>
          <p:nvPr/>
        </p:nvCxnSpPr>
        <p:spPr>
          <a:xfrm flipV="1">
            <a:off x="3847540" y="2885196"/>
            <a:ext cx="1701888" cy="122527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37A3141-39B6-4195-BEEE-402467E665DB}"/>
              </a:ext>
            </a:extLst>
          </p:cNvPr>
          <p:cNvCxnSpPr>
            <a:stCxn id="8" idx="2"/>
          </p:cNvCxnSpPr>
          <p:nvPr/>
        </p:nvCxnSpPr>
        <p:spPr>
          <a:xfrm flipH="1">
            <a:off x="8431407" y="4616482"/>
            <a:ext cx="1" cy="348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3B5774E-3E34-4B3B-A601-2EC381F06C3B}"/>
              </a:ext>
            </a:extLst>
          </p:cNvPr>
          <p:cNvCxnSpPr>
            <a:stCxn id="7" idx="2"/>
          </p:cNvCxnSpPr>
          <p:nvPr/>
        </p:nvCxnSpPr>
        <p:spPr>
          <a:xfrm flipH="1">
            <a:off x="3641503" y="4591148"/>
            <a:ext cx="13554" cy="375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2311E50-2F42-4D0C-A90D-38D799DD1D02}"/>
              </a:ext>
            </a:extLst>
          </p:cNvPr>
          <p:cNvCxnSpPr>
            <a:cxnSpLocks/>
          </p:cNvCxnSpPr>
          <p:nvPr/>
        </p:nvCxnSpPr>
        <p:spPr>
          <a:xfrm>
            <a:off x="1957173" y="4964656"/>
            <a:ext cx="2356062" cy="13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48B26E8-6E27-4283-9505-E70D7AA1505F}"/>
              </a:ext>
            </a:extLst>
          </p:cNvPr>
          <p:cNvCxnSpPr>
            <a:cxnSpLocks/>
          </p:cNvCxnSpPr>
          <p:nvPr/>
        </p:nvCxnSpPr>
        <p:spPr>
          <a:xfrm flipV="1">
            <a:off x="7474431" y="4946442"/>
            <a:ext cx="2552568" cy="18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AC9EA6E-3FD2-48D6-859F-6F43F13521B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957173" y="4964656"/>
            <a:ext cx="1" cy="251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45A29FB-FAC7-4F2E-B886-C8B5ADFE4263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4313235" y="4978190"/>
            <a:ext cx="1" cy="238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FEB31E3-48C5-4CEC-BD49-3E96785A30EF}"/>
              </a:ext>
            </a:extLst>
          </p:cNvPr>
          <p:cNvCxnSpPr>
            <a:cxnSpLocks/>
          </p:cNvCxnSpPr>
          <p:nvPr/>
        </p:nvCxnSpPr>
        <p:spPr>
          <a:xfrm flipH="1" flipV="1">
            <a:off x="7474431" y="4964656"/>
            <a:ext cx="1" cy="300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C6E7399-9321-4DFC-A8C1-5E239E506313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0007112" y="4955549"/>
            <a:ext cx="1" cy="301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51B02847-68C6-437C-BF60-1926245BCBD0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7086685" y="2884488"/>
            <a:ext cx="555222" cy="122598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34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Burnout at </a:t>
            </a:r>
            <a:r>
              <a:rPr lang="en-US" dirty="0" err="1"/>
              <a:t>Baystate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543" y="1417638"/>
            <a:ext cx="6558643" cy="4525963"/>
          </a:xfrm>
        </p:spPr>
        <p:txBody>
          <a:bodyPr/>
          <a:lstStyle/>
          <a:p>
            <a:r>
              <a:rPr lang="en-US" dirty="0"/>
              <a:t>Numbers out of 457 with score &gt; 3</a:t>
            </a:r>
          </a:p>
          <a:p>
            <a:r>
              <a:rPr lang="en-US" dirty="0"/>
              <a:t>2 fold higher  reporting of medical error</a:t>
            </a:r>
          </a:p>
          <a:p>
            <a:r>
              <a:rPr lang="en-US" dirty="0"/>
              <a:t>5 fold higher burnout</a:t>
            </a:r>
          </a:p>
          <a:p>
            <a:r>
              <a:rPr lang="en-US" dirty="0"/>
              <a:t>4 fold severe fatigue</a:t>
            </a:r>
          </a:p>
          <a:p>
            <a:r>
              <a:rPr lang="en-US" dirty="0"/>
              <a:t>2 fold risk suicidal ideation</a:t>
            </a:r>
          </a:p>
          <a:p>
            <a:r>
              <a:rPr lang="en-US" dirty="0"/>
              <a:t>3 fold poor overall quality of life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4608975" cy="4115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EDD2C8-80A0-456E-9A9F-A55D705F9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302922"/>
            <a:ext cx="1804572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0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by Provider Specialty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6315" y="1135694"/>
            <a:ext cx="3936570" cy="5415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36795"/>
            <a:ext cx="5641607" cy="42331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39223C-512A-4E43-BA17-03CA6D013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117" y="3361574"/>
            <a:ext cx="3834716" cy="481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A5A0B4-B401-4898-9D01-3152F3902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6240940"/>
            <a:ext cx="1804572" cy="28044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322320" y="2794000"/>
            <a:ext cx="108083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5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Pillars of Trauma Informed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Trauma is Central and Pervasive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Central to the development of mental and physical health problems and addiction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Impacts</a:t>
            </a:r>
            <a:r>
              <a:rPr lang="en-US" b="1" dirty="0">
                <a:solidFill>
                  <a:prstClr val="black"/>
                </a:solidFill>
              </a:rPr>
              <a:t> many </a:t>
            </a:r>
            <a:r>
              <a:rPr lang="en-US" dirty="0">
                <a:solidFill>
                  <a:prstClr val="black"/>
                </a:solidFill>
              </a:rPr>
              <a:t>aspects of a person’s life</a:t>
            </a: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Universal Precautions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 person should not have to disclose trauma to receive trauma-informed services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Treat everyone as a potential trauma survivor.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Symptoms and Behaviors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Attempts to cope with the trauma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Survival mechanisms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Align Goals of Service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to return a sense of autonomy and control to the person being served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75005" y="6126164"/>
            <a:ext cx="328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Institute for Health and Recovery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F3C3F-406C-475D-8D67-F80760C6A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215056"/>
            <a:ext cx="1804572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9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3164713" y="418017"/>
            <a:ext cx="5862571" cy="1303337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  <a:solidFill>
                  <a:schemeClr val="tx1"/>
                </a:solidFill>
              </a:rPr>
              <a:t>What is Trauma?</a:t>
            </a:r>
            <a:br>
              <a:rPr lang="en-US" altLang="en-US" dirty="0">
                <a:ln>
                  <a:noFill/>
                </a:ln>
                <a:solidFill>
                  <a:schemeClr val="tx1"/>
                </a:solidFill>
              </a:rPr>
            </a:br>
            <a:r>
              <a:rPr lang="en-US" altLang="en-US" sz="2400" b="1" i="1" dirty="0">
                <a:solidFill>
                  <a:schemeClr val="tx1"/>
                </a:solidFill>
              </a:rPr>
              <a:t>What does trauma feel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1966" y="1838430"/>
            <a:ext cx="2625399" cy="3446462"/>
          </a:xfrm>
        </p:spPr>
        <p:txBody>
          <a:bodyPr rtlCol="0">
            <a:no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Basic needs not being met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Sexual, physical  violence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Oppression 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Poverty, Disaster  displacement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Witnessing violence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2573" y="1881722"/>
            <a:ext cx="2776251" cy="4480977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Cumulative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Emotional abuse, neglect, bullying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Accident, Illness, Medical Procedures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Grief, separation, loss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Generational, historical</a:t>
            </a:r>
          </a:p>
          <a:p>
            <a:pPr marL="0" indent="0" eaLnBrk="1" fontAlgn="auto" hangingPunct="1">
              <a:buNone/>
              <a:defRPr/>
            </a:pPr>
            <a:endParaRPr lang="en-US" sz="5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sz="5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sz="5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sz="5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5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373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82" y="2255811"/>
            <a:ext cx="3841835" cy="256309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D6786C-F960-4C36-A33E-D711396C9B67}"/>
              </a:ext>
            </a:extLst>
          </p:cNvPr>
          <p:cNvSpPr txBox="1"/>
          <p:nvPr/>
        </p:nvSpPr>
        <p:spPr>
          <a:xfrm>
            <a:off x="5014913" y="5284892"/>
            <a:ext cx="21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181461-2C10-4C75-832F-42C71925D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384" y="5161877"/>
            <a:ext cx="1085182" cy="1310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34B1C-DB12-4C53-9C83-E6ED5F3AC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697" y="6103299"/>
            <a:ext cx="2368545" cy="369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1324EB-9575-4CD7-A8C8-F0A85E50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784" y="5314277"/>
            <a:ext cx="1085182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Trauma Sensitive Organizational 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245" y="1388240"/>
            <a:ext cx="6714754" cy="4737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6980" y="6267788"/>
            <a:ext cx="463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Cindy Marty Hadge: cindy@westernmassrlc.org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629" y="5330588"/>
            <a:ext cx="2101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Contact Us: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6B0C3-B683-481D-85F8-FC8C8E476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45" y="3702493"/>
            <a:ext cx="1804572" cy="280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3F354-D095-4CFB-B06B-21EFEC483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454" y="3300122"/>
            <a:ext cx="896190" cy="10851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08D5BA-AB1B-4DB2-922C-F42E4FF52629}"/>
              </a:ext>
            </a:extLst>
          </p:cNvPr>
          <p:cNvSpPr txBox="1"/>
          <p:nvPr/>
        </p:nvSpPr>
        <p:spPr>
          <a:xfrm>
            <a:off x="190500" y="6242943"/>
            <a:ext cx="590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Julie Thompson: Julie.Thompson@baystathealth.org</a:t>
            </a:r>
          </a:p>
        </p:txBody>
      </p:sp>
    </p:spTree>
    <p:extLst>
      <p:ext uri="{BB962C8B-B14F-4D97-AF65-F5344CB8AC3E}">
        <p14:creationId xmlns:p14="http://schemas.microsoft.com/office/powerpoint/2010/main" val="2153527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890" y="0"/>
            <a:ext cx="5229225" cy="1143000"/>
          </a:xfrm>
        </p:spPr>
        <p:txBody>
          <a:bodyPr/>
          <a:lstStyle/>
          <a:p>
            <a:r>
              <a:rPr lang="en-US" dirty="0"/>
              <a:t>Resources/Supports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5200"/>
            <a:ext cx="10972800" cy="18355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212121"/>
                </a:solidFill>
                <a:latin typeface="Arial,sans-serif"/>
              </a:rPr>
              <a:t>SAMHSA (Substance Abuse and Mental Health Services Administration)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12121"/>
                </a:solidFill>
                <a:latin typeface="&amp;quot"/>
              </a:rPr>
              <a:t>                                     https://www.samhsa.gov/</a:t>
            </a:r>
          </a:p>
          <a:p>
            <a:r>
              <a:rPr lang="en-US" sz="2400" dirty="0">
                <a:solidFill>
                  <a:srgbClr val="212121"/>
                </a:solidFill>
                <a:latin typeface="Arial,sans-serif"/>
              </a:rPr>
              <a:t>CHCS (Center for Health Care Strategies, Inc:</a:t>
            </a:r>
            <a:endParaRPr lang="en-US" sz="2400" dirty="0">
              <a:solidFill>
                <a:srgbClr val="212121"/>
              </a:solidFill>
              <a:latin typeface="&amp;quot"/>
            </a:endParaRPr>
          </a:p>
          <a:p>
            <a:r>
              <a:rPr lang="en-US" sz="2400" dirty="0">
                <a:solidFill>
                  <a:srgbClr val="212121"/>
                </a:solidFill>
                <a:latin typeface="Arial,sans-serif"/>
              </a:rPr>
              <a:t>Healthrecovery.org – Intro to Psychological Trauma</a:t>
            </a:r>
            <a:endParaRPr lang="en-US" sz="2400" dirty="0">
              <a:solidFill>
                <a:srgbClr val="212121"/>
              </a:solidFill>
              <a:latin typeface="&amp;quot"/>
            </a:endParaRPr>
          </a:p>
          <a:p>
            <a:endParaRPr lang="en-US" dirty="0">
              <a:solidFill>
                <a:srgbClr val="212121"/>
              </a:solidFill>
              <a:latin typeface="&amp;quot"/>
            </a:endParaRPr>
          </a:p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D6EB9C6-C267-46BC-975D-EDF6811BB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41478"/>
            <a:ext cx="1097280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When Survivors Give Birth: Understanding and Healing the Effects of Early Sexual Abuse on Childbearing Women 1st Edition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&amp;quo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by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hlinkClick r:id="rId2"/>
              </a:rPr>
              <a:t>Penny Simkin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&amp;quo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 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&amp;quo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Trauma Informed Care in the Perinatal Period (Protecting Children and Young People) First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</a:rPr>
              <a:t>Edition,New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 edition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</a:rPr>
              <a:t>Edition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&amp;quo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by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hlinkClick r:id="rId3"/>
              </a:rPr>
              <a:t>Julia Seng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  and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hlinkClick r:id="rId4"/>
              </a:rPr>
              <a:t>Julie Taylor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&amp;quo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 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&amp;quo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The Body Keeps the Score: Brain, Mind, and Body in the Healing of Trauma Paperback – September 8, 2015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&amp;quo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by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hlinkClick r:id="rId5"/>
              </a:rPr>
              <a:t>Bessel van der Kolk M.D.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&amp;quo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 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&amp;quo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Trauma Stewardship: An Everyday Guide to Caring for Self While Caring for Others Paperback – May 4, 2009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&amp;quo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by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hlinkClick r:id="rId6"/>
              </a:rPr>
              <a:t>Laura van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hlinkClick r:id="rId6"/>
              </a:rPr>
              <a:t>Dernoot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hlinkClick r:id="rId6"/>
              </a:rPr>
              <a:t> Lipsky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  and 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hlinkClick r:id="rId7"/>
              </a:rPr>
              <a:t>Connie Burk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 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&amp;quo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4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images.unsplash.com/photo-1435575709442-063fe08e935f?ixlib=rb-0.3.5&amp;ixid=eyJhcHBfaWQiOjEyMDd9&amp;s=c08f574af4cc59009ee1cd9d5d49fe71&amp;dpr=1&amp;auto=format&amp;fit=crop&amp;w=1000&amp;q=80&amp;cs=tinysrg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r="29420" b="34410"/>
          <a:stretch/>
        </p:blipFill>
        <p:spPr bwMode="auto">
          <a:xfrm>
            <a:off x="2499871" y="915884"/>
            <a:ext cx="6477000" cy="45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45197" y="741937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Life Experiences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1524" y="1157435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Family History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1306" y="5415079"/>
            <a:ext cx="258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Cultural History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270" y="4584082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Society and Gender</a:t>
            </a:r>
          </a:p>
        </p:txBody>
      </p:sp>
      <p:sp>
        <p:nvSpPr>
          <p:cNvPr id="15" name="Right Arrow 14"/>
          <p:cNvSpPr/>
          <p:nvPr/>
        </p:nvSpPr>
        <p:spPr>
          <a:xfrm rot="1541423">
            <a:off x="2587704" y="1990664"/>
            <a:ext cx="21662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02948">
            <a:off x="6775831" y="1682973"/>
            <a:ext cx="2194750" cy="5182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84063">
            <a:off x="6501240" y="3936669"/>
            <a:ext cx="2125741" cy="5182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9303">
            <a:off x="2519773" y="4089936"/>
            <a:ext cx="2194750" cy="518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63D55F-ABF3-47E7-886E-874BD5D2E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70" y="6260702"/>
            <a:ext cx="1934866" cy="301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0F898A-B5C4-47AA-B1B3-176C51D2E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0197" y="5774361"/>
            <a:ext cx="897152" cy="108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0093-AED7-4C17-ADC2-E59ED99E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Responses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461A51-09B7-49CA-B20F-15B4A480B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230" y="2009837"/>
            <a:ext cx="2450804" cy="368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E0B21-56AF-46B5-B4A9-5997E9082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126" y="2046416"/>
            <a:ext cx="2328874" cy="3651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95D38-0A32-429A-A629-035DCB234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123" y="2064706"/>
            <a:ext cx="2334970" cy="3633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E8D1D2-97B1-40FF-8F0B-AC504E142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666" y="2343198"/>
            <a:ext cx="2376734" cy="3021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FB955B-9897-4600-892C-72C5626F2CB7}"/>
              </a:ext>
            </a:extLst>
          </p:cNvPr>
          <p:cNvSpPr txBox="1"/>
          <p:nvPr/>
        </p:nvSpPr>
        <p:spPr>
          <a:xfrm>
            <a:off x="783230" y="1548172"/>
            <a:ext cx="245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4DCAC-F69E-4B6A-9567-B06ACBDC164F}"/>
              </a:ext>
            </a:extLst>
          </p:cNvPr>
          <p:cNvSpPr txBox="1"/>
          <p:nvPr/>
        </p:nvSpPr>
        <p:spPr>
          <a:xfrm>
            <a:off x="3767126" y="1548171"/>
            <a:ext cx="87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Flight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3C740-07A7-4F7E-9F1D-D4E12321F08C}"/>
              </a:ext>
            </a:extLst>
          </p:cNvPr>
          <p:cNvSpPr txBox="1"/>
          <p:nvPr/>
        </p:nvSpPr>
        <p:spPr>
          <a:xfrm>
            <a:off x="6387764" y="1555792"/>
            <a:ext cx="232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Freeze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17D87-8F1A-4268-8A67-7C4A905B41D1}"/>
              </a:ext>
            </a:extLst>
          </p:cNvPr>
          <p:cNvSpPr txBox="1"/>
          <p:nvPr/>
        </p:nvSpPr>
        <p:spPr>
          <a:xfrm>
            <a:off x="9088916" y="1584751"/>
            <a:ext cx="2493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Capitulation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8B4F49-71AE-4227-90A2-E1A2E5A4D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88" y="6279998"/>
            <a:ext cx="1948162" cy="303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BBAECE-72FB-4836-8505-E28CD061B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7022" y="5672769"/>
            <a:ext cx="896190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5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A37B-DC3A-4037-94CE-1403DE1C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8DEC5-6D0E-450A-8A40-B49B4852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525963"/>
          </a:xfrm>
        </p:spPr>
        <p:txBody>
          <a:bodyPr/>
          <a:lstStyle/>
          <a:p>
            <a:r>
              <a:rPr lang="en-US" dirty="0"/>
              <a:t>Shaking</a:t>
            </a:r>
          </a:p>
          <a:p>
            <a:r>
              <a:rPr lang="en-US" dirty="0"/>
              <a:t>Disassociation</a:t>
            </a:r>
          </a:p>
          <a:p>
            <a:r>
              <a:rPr lang="en-US" dirty="0"/>
              <a:t>Loss of situational awareness</a:t>
            </a:r>
          </a:p>
          <a:p>
            <a:r>
              <a:rPr lang="en-US" dirty="0"/>
              <a:t>Heightened sensory awareness</a:t>
            </a:r>
          </a:p>
          <a:p>
            <a:r>
              <a:rPr lang="en-US" dirty="0"/>
              <a:t>Altered Sensory perceptions – seeing, hearing, feeling,  despite the apparent absence of external stimuli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FD34E-445D-4963-8B11-5A804EEBD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46580"/>
            <a:ext cx="2162773" cy="336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AB749F-2EB4-43FF-9568-5E00F1C4F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38" y="1600200"/>
            <a:ext cx="4816762" cy="2408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293B7F-89EF-48DA-A366-DC103107D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1905" y="5703989"/>
            <a:ext cx="896190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3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0546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The Adverse Childhood Experience (ACE ) Study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14783" y="2501893"/>
            <a:ext cx="5181600" cy="4351338"/>
          </a:xfrm>
        </p:spPr>
        <p:txBody>
          <a:bodyPr>
            <a:noAutofit/>
          </a:bodyPr>
          <a:lstStyle/>
          <a:p>
            <a:r>
              <a:rPr lang="en-US" sz="2400" dirty="0"/>
              <a:t>Dr Vincent </a:t>
            </a:r>
            <a:r>
              <a:rPr lang="en-US" sz="2400" dirty="0" err="1"/>
              <a:t>Felitti</a:t>
            </a:r>
            <a:r>
              <a:rPr lang="en-US" sz="2400" dirty="0"/>
              <a:t> – Chief of Preventative Medicine at Kaiser Permanente , in partnership with The Center for Disease Control (CDC).</a:t>
            </a:r>
          </a:p>
          <a:p>
            <a:r>
              <a:rPr lang="en-US" sz="2400" dirty="0"/>
              <a:t>Health records of over 17,000 patients were reviewed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B9C30-99F4-4448-BF47-A93099540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3" y="2547230"/>
            <a:ext cx="6273800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431009-04C5-414E-8DA6-61937D76008B}"/>
              </a:ext>
            </a:extLst>
          </p:cNvPr>
          <p:cNvSpPr txBox="1"/>
          <p:nvPr/>
        </p:nvSpPr>
        <p:spPr>
          <a:xfrm>
            <a:off x="6808958" y="4975017"/>
            <a:ext cx="538304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 Health Organization (WHO) reports consistent findings with research conducted around the world.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6E8BA-196B-4AA5-B5EE-70C1C722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83" y="6338342"/>
            <a:ext cx="1965795" cy="306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0D9784-1625-4C3E-95F4-995132D25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200" y="5768049"/>
            <a:ext cx="896190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7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199139" y="305142"/>
            <a:ext cx="5419093" cy="1303337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  <a:solidFill>
                  <a:schemeClr val="tx1"/>
                </a:solidFill>
              </a:rPr>
              <a:t>Impact of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981" y="1691074"/>
            <a:ext cx="5147258" cy="3971924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ACE scores have been correlated to difficulties with fertility, menstruation, birth weight, sexual behavior, and other aspects of women’s health.</a:t>
            </a:r>
          </a:p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After being raped a person is  four times more likely to contemplate suicide.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https://mainweb-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 v.musc.edu/</a:t>
            </a:r>
            <a:r>
              <a:rPr lang="en-US" sz="16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vawprevention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/research/mentalimpact.shtml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680" y="1685925"/>
            <a:ext cx="5085345" cy="3899627"/>
          </a:xfrm>
        </p:spPr>
        <p:txBody>
          <a:bodyPr rtlCol="0">
            <a:normAutofit fontScale="85000" lnSpcReduction="20000"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Health outcomes of sexual assault: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Increased reported symptoms</a:t>
            </a:r>
          </a:p>
          <a:p>
            <a:pPr lvl="2"/>
            <a:r>
              <a:rPr lang="en-US" sz="2400" dirty="0">
                <a:solidFill>
                  <a:prstClr val="black"/>
                </a:solidFill>
              </a:rPr>
              <a:t>Chronic pelvic pain</a:t>
            </a:r>
          </a:p>
          <a:p>
            <a:pPr lvl="2"/>
            <a:r>
              <a:rPr lang="en-US" sz="2400" dirty="0">
                <a:solidFill>
                  <a:prstClr val="black"/>
                </a:solidFill>
              </a:rPr>
              <a:t>Dysmenorrhea</a:t>
            </a:r>
          </a:p>
          <a:p>
            <a:pPr lvl="2"/>
            <a:r>
              <a:rPr lang="en-US" sz="2400" dirty="0">
                <a:solidFill>
                  <a:prstClr val="black"/>
                </a:solidFill>
              </a:rPr>
              <a:t>Sexual dysfunction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Decreased quality of life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Alterations in perceptions of health</a:t>
            </a:r>
          </a:p>
          <a:p>
            <a:pPr marL="1371600" lvl="3" indent="0">
              <a:buNone/>
            </a:pPr>
            <a:endParaRPr lang="en-US" sz="2000" i="1" dirty="0">
              <a:solidFill>
                <a:prstClr val="black"/>
              </a:solidFill>
            </a:endParaRPr>
          </a:p>
          <a:p>
            <a:pPr marL="1371600" lvl="3" indent="0">
              <a:buNone/>
            </a:pPr>
            <a:r>
              <a:rPr lang="en-US" sz="2100" i="1" dirty="0">
                <a:solidFill>
                  <a:prstClr val="black"/>
                </a:solidFill>
              </a:rPr>
              <a:t>(</a:t>
            </a:r>
            <a:r>
              <a:rPr lang="en-US" sz="2100" i="1" dirty="0" err="1">
                <a:solidFill>
                  <a:prstClr val="black"/>
                </a:solidFill>
              </a:rPr>
              <a:t>Plichta</a:t>
            </a:r>
            <a:r>
              <a:rPr lang="en-US" sz="2100" i="1" dirty="0">
                <a:solidFill>
                  <a:prstClr val="black"/>
                </a:solidFill>
              </a:rPr>
              <a:t> SB et al, Dickenson LM et al, Golding JM et al)</a:t>
            </a:r>
          </a:p>
          <a:p>
            <a:pPr lvl="1"/>
            <a:endParaRPr lang="en-US" sz="2800" dirty="0">
              <a:solidFill>
                <a:prstClr val="black"/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0A11BA-E88C-49CC-AD42-9FA0CF2B3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102" y="6272386"/>
            <a:ext cx="1801155" cy="2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1C5B-23B3-42A3-81E3-2DC2F998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12764"/>
            <a:ext cx="10972800" cy="108743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ea typeface="+mn-ea"/>
                <a:cs typeface="+mn-cs"/>
              </a:rPr>
              <a:t>Prevalence of Sexual Assault</a:t>
            </a:r>
            <a:br>
              <a:rPr lang="en-US" sz="36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50BEC-542C-444F-B104-F4BD71F110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>
                <a:solidFill>
                  <a:prstClr val="black"/>
                </a:solidFill>
              </a:rPr>
              <a:t>1 in 4 girls are sexually abused before age 18.</a:t>
            </a:r>
          </a:p>
          <a:p>
            <a:r>
              <a:rPr lang="en-US" sz="2400" dirty="0">
                <a:solidFill>
                  <a:prstClr val="black"/>
                </a:solidFill>
              </a:rPr>
              <a:t>1 in 5 female high school students        abused by a dating partner.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1800" dirty="0">
                <a:solidFill>
                  <a:prstClr val="black"/>
                </a:solidFill>
              </a:rPr>
              <a:t>- US Department of Justice</a:t>
            </a: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According to the National Sexual Violence Resource Center, one in five women will be raped at some point in their lives.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CCD6F-7C43-4270-BBEE-619ADA81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261" y="1961863"/>
            <a:ext cx="4665164" cy="293427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CF45BE-909E-4EFA-89CF-B0DA50DA0B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020425" y="5751081"/>
            <a:ext cx="896190" cy="1085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04CB3-DA3C-4C67-AEAA-AF373AF63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62" y="6293672"/>
            <a:ext cx="1798476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3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78EF-A7DD-4CC4-840C-4007018A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6093"/>
            <a:ext cx="10058400" cy="1609344"/>
          </a:xfrm>
        </p:spPr>
        <p:txBody>
          <a:bodyPr/>
          <a:lstStyle/>
          <a:p>
            <a:r>
              <a:rPr lang="en-US" dirty="0"/>
              <a:t>Messages that can come with Trauma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013E2-2419-4BE0-9953-6B936600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43269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/>
              <a:t>It is your fault.</a:t>
            </a:r>
          </a:p>
          <a:p>
            <a:r>
              <a:rPr lang="en-US" sz="2400" dirty="0"/>
              <a:t>Don’t tell or someone will get hurt.</a:t>
            </a:r>
          </a:p>
          <a:p>
            <a:r>
              <a:rPr lang="en-US" sz="2400" dirty="0"/>
              <a:t>They won’t believe you anyway.</a:t>
            </a:r>
          </a:p>
          <a:p>
            <a:r>
              <a:rPr lang="en-US" sz="2400" dirty="0"/>
              <a:t>Comply or it will get worse.</a:t>
            </a:r>
          </a:p>
          <a:p>
            <a:r>
              <a:rPr lang="en-US" sz="2400" dirty="0"/>
              <a:t>You are lying.</a:t>
            </a:r>
          </a:p>
          <a:p>
            <a:r>
              <a:rPr lang="en-US" sz="2400" dirty="0"/>
              <a:t>You wanted it. You deserve this.</a:t>
            </a:r>
          </a:p>
          <a:p>
            <a:r>
              <a:rPr lang="en-US" sz="2400" dirty="0"/>
              <a:t>Suck it up/get over it.</a:t>
            </a:r>
          </a:p>
          <a:p>
            <a:r>
              <a:rPr lang="en-US" sz="2400" dirty="0"/>
              <a:t>I am doing this for your own good.</a:t>
            </a:r>
          </a:p>
          <a:p>
            <a:r>
              <a:rPr lang="en-US" sz="2400" dirty="0"/>
              <a:t>You should be grateful, you have it this good.</a:t>
            </a:r>
          </a:p>
          <a:p>
            <a:r>
              <a:rPr lang="en-US" sz="2400" dirty="0"/>
              <a:t>There is nothing you can do.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7CD62-5E59-4E49-8651-82C837D1D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48" y="2427665"/>
            <a:ext cx="3288264" cy="27539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41A920-E1FF-4604-8B31-9BD546203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422" y="5662696"/>
            <a:ext cx="896190" cy="1085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134944-280D-4F73-B516-393166D89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61" y="6205287"/>
            <a:ext cx="1798476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64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26128</TotalTime>
  <Words>855</Words>
  <Application>Microsoft Office PowerPoint</Application>
  <PresentationFormat>Widescreen</PresentationFormat>
  <Paragraphs>185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&amp;quot</vt:lpstr>
      <vt:lpstr>Arial</vt:lpstr>
      <vt:lpstr>Arial,sans-serif</vt:lpstr>
      <vt:lpstr>Calibri</vt:lpstr>
      <vt:lpstr>1_Office Theme</vt:lpstr>
      <vt:lpstr>First Do No Harm The Healing Relationship in Women’s Health:  A Trauma Sensitive Approach</vt:lpstr>
      <vt:lpstr>What is Trauma? What does trauma feel like?</vt:lpstr>
      <vt:lpstr>PowerPoint Presentation</vt:lpstr>
      <vt:lpstr>Trauma Responses</vt:lpstr>
      <vt:lpstr>Trauma Reactions</vt:lpstr>
      <vt:lpstr> The Adverse Childhood Experience (ACE ) Study</vt:lpstr>
      <vt:lpstr>Impact of Trauma</vt:lpstr>
      <vt:lpstr>Prevalence of Sexual Assault </vt:lpstr>
      <vt:lpstr>Messages that can come with Trauma </vt:lpstr>
      <vt:lpstr>The Result: Seeing the world through a trauma lens</vt:lpstr>
      <vt:lpstr>Re-traumatizing Potentials in Our Practices</vt:lpstr>
      <vt:lpstr>Traumatizing Potentials in Our Practices</vt:lpstr>
      <vt:lpstr>Factors that Mitigate Trauma</vt:lpstr>
      <vt:lpstr>Trauma Sensitive </vt:lpstr>
      <vt:lpstr>Failure to Provide Trauma Informed Care</vt:lpstr>
      <vt:lpstr>How does it impact us</vt:lpstr>
      <vt:lpstr>Burnout at Baystate</vt:lpstr>
      <vt:lpstr>Mean by Provider Specialty</vt:lpstr>
      <vt:lpstr>Pillars of Trauma Informed Care</vt:lpstr>
      <vt:lpstr>Creating a Trauma Sensitive Organizational Culture</vt:lpstr>
      <vt:lpstr>Resources/Supports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 Hadge</dc:creator>
  <cp:lastModifiedBy>Esrick, Steven</cp:lastModifiedBy>
  <cp:revision>76</cp:revision>
  <dcterms:created xsi:type="dcterms:W3CDTF">2019-03-30T14:28:36Z</dcterms:created>
  <dcterms:modified xsi:type="dcterms:W3CDTF">2019-06-24T18:47:25Z</dcterms:modified>
</cp:coreProperties>
</file>